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456" y="-1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22.08.2018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22.08.2018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22.08.2018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22.08.2018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22.08.2018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22.08.2018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22.08.2018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22.08.2018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aalexperm@yandex.r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www.eduniko.ru/" TargetMode="External"/><Relationship Id="rId3" Type="http://schemas.openxmlformats.org/officeDocument/2006/relationships/hyperlink" Target="http://fioco.ru/" TargetMode="External"/><Relationship Id="rId7" Type="http://schemas.openxmlformats.org/officeDocument/2006/relationships/hyperlink" Target="https://eduvpr.ru/" TargetMode="External"/><Relationship Id="rId2" Type="http://schemas.openxmlformats.org/officeDocument/2006/relationships/hyperlink" Target="http://www.centeroko.ru/" TargetMode="External"/><Relationship Id="rId1" Type="http://schemas.openxmlformats.org/officeDocument/2006/relationships/slideLayout" Target="../slideLayouts/slideLayout1.xml"/><Relationship Id="rId6" Type="http://schemas.openxmlformats.org/officeDocument/2006/relationships/hyperlink" Target="http://vserospr.ru/" TargetMode="External"/><Relationship Id="rId11" Type="http://schemas.openxmlformats.org/officeDocument/2006/relationships/hyperlink" Target="http://www.fipi.ru/" TargetMode="External"/><Relationship Id="rId5" Type="http://schemas.openxmlformats.org/officeDocument/2006/relationships/hyperlink" Target="http://www.fipi.ru/vpr" TargetMode="External"/><Relationship Id="rId10" Type="http://schemas.openxmlformats.org/officeDocument/2006/relationships/hyperlink" Target="https://niko.statgrad.org/" TargetMode="External"/><Relationship Id="rId4" Type="http://schemas.openxmlformats.org/officeDocument/2006/relationships/hyperlink" Target="http://vpr-ege.ru/" TargetMode="External"/><Relationship Id="rId9" Type="http://schemas.openxmlformats.org/officeDocument/2006/relationships/hyperlink" Target="http://www.edustandart.ru/"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drofa-ventana.ru/" TargetMode="External"/><Relationship Id="rId7" Type="http://schemas.openxmlformats.org/officeDocument/2006/relationships/hyperlink" Target="https://www.uchitel-izd.ru/" TargetMode="External"/><Relationship Id="rId2" Type="http://schemas.openxmlformats.org/officeDocument/2006/relationships/hyperlink" Target="http://&#1088;&#1091;&#1089;&#1089;&#1082;&#1086;&#1077;-&#1089;&#1083;&#1086;&#1074;&#1086;.&#1088;&#1092;/" TargetMode="External"/><Relationship Id="rId1" Type="http://schemas.openxmlformats.org/officeDocument/2006/relationships/slideLayout" Target="../slideLayouts/slideLayout1.xml"/><Relationship Id="rId6" Type="http://schemas.openxmlformats.org/officeDocument/2006/relationships/hyperlink" Target="http://www.prosv.ru/" TargetMode="External"/><Relationship Id="rId5" Type="http://schemas.openxmlformats.org/officeDocument/2006/relationships/hyperlink" Target="http://www.legionr.ru/" TargetMode="External"/><Relationship Id="rId4" Type="http://schemas.openxmlformats.org/officeDocument/2006/relationships/hyperlink" Target="http://school2100.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fgosreestr.ru/registry/primernaya-osnovnayaobrazovatelnaya-programma-osnovnogoobshhego-obrazovaniya-3/" TargetMode="External"/><Relationship Id="rId2" Type="http://schemas.openxmlformats.org/officeDocument/2006/relationships/hyperlink" Target="http://window.edu.ru/catalog/resources?p_str"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8641"/>
            <a:ext cx="7772400" cy="3411810"/>
          </a:xfrm>
        </p:spPr>
        <p:txBody>
          <a:bodyPr>
            <a:normAutofit/>
          </a:bodyPr>
          <a:lstStyle/>
          <a:p>
            <a:r>
              <a:rPr lang="ru-RU" sz="4000" dirty="0" smtClean="0"/>
              <a:t>О преподавании биологии в 2018/19 учебном году</a:t>
            </a:r>
            <a:endParaRPr lang="ru-RU" sz="4000" dirty="0"/>
          </a:p>
        </p:txBody>
      </p:sp>
      <p:sp>
        <p:nvSpPr>
          <p:cNvPr id="3" name="Подзаголовок 2"/>
          <p:cNvSpPr>
            <a:spLocks noGrp="1"/>
          </p:cNvSpPr>
          <p:nvPr>
            <p:ph type="subTitle" idx="1"/>
          </p:nvPr>
        </p:nvSpPr>
        <p:spPr>
          <a:xfrm>
            <a:off x="683568" y="3886200"/>
            <a:ext cx="8064896" cy="2567136"/>
          </a:xfrm>
        </p:spPr>
        <p:txBody>
          <a:bodyPr>
            <a:normAutofit/>
          </a:bodyPr>
          <a:lstStyle/>
          <a:p>
            <a:r>
              <a:rPr lang="ru-RU" sz="2400" b="1" dirty="0" smtClean="0"/>
              <a:t>Акулов А.А., </a:t>
            </a:r>
            <a:r>
              <a:rPr lang="ru-RU" sz="2400" b="1" dirty="0" smtClean="0"/>
              <a:t>ведущий научный сотрудник отдела </a:t>
            </a:r>
            <a:r>
              <a:rPr lang="ru-RU" sz="2400" b="1" dirty="0" smtClean="0"/>
              <a:t>сопровождения ФГОС, доцент, канд. биол. наук </a:t>
            </a:r>
          </a:p>
          <a:p>
            <a:r>
              <a:rPr lang="ru-RU" sz="2400" b="1" dirty="0" smtClean="0"/>
              <a:t> Институт развития образования Пермского края </a:t>
            </a:r>
            <a:br>
              <a:rPr lang="ru-RU" sz="2400" b="1" dirty="0" smtClean="0"/>
            </a:br>
            <a:r>
              <a:rPr lang="ru-RU" sz="2400" b="1" dirty="0" smtClean="0"/>
              <a:t>(ул.Екатерининская, 210)</a:t>
            </a:r>
            <a:r>
              <a:rPr lang="ru-RU" sz="2000" dirty="0" smtClean="0"/>
              <a:t/>
            </a:r>
            <a:br>
              <a:rPr lang="ru-RU" sz="2000" dirty="0" smtClean="0"/>
            </a:br>
            <a:r>
              <a:rPr lang="ru-RU" sz="2800" dirty="0" err="1" smtClean="0">
                <a:hlinkClick r:id="rId2"/>
              </a:rPr>
              <a:t>aaalexperm@yandex.ru</a:t>
            </a:r>
            <a:r>
              <a:rPr lang="ru-RU" sz="2800" dirty="0" smtClean="0"/>
              <a:t>    </a:t>
            </a:r>
          </a:p>
          <a:p>
            <a:endParaRPr lang="ru-RU"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9"/>
            <a:ext cx="7772400" cy="144015"/>
          </a:xfrm>
        </p:spPr>
        <p:txBody>
          <a:bodyPr>
            <a:normAutofit fontScale="90000"/>
          </a:bodyPr>
          <a:lstStyle/>
          <a:p>
            <a:endParaRPr lang="ru-RU" dirty="0"/>
          </a:p>
        </p:txBody>
      </p:sp>
      <p:sp>
        <p:nvSpPr>
          <p:cNvPr id="3" name="Подзаголовок 2"/>
          <p:cNvSpPr>
            <a:spLocks noGrp="1"/>
          </p:cNvSpPr>
          <p:nvPr>
            <p:ph type="subTitle" idx="1"/>
          </p:nvPr>
        </p:nvSpPr>
        <p:spPr>
          <a:xfrm>
            <a:off x="179512" y="548680"/>
            <a:ext cx="8712968" cy="6309320"/>
          </a:xfrm>
        </p:spPr>
        <p:txBody>
          <a:bodyPr>
            <a:normAutofit lnSpcReduction="10000"/>
          </a:bodyPr>
          <a:lstStyle/>
          <a:p>
            <a:pPr algn="l"/>
            <a:r>
              <a:rPr lang="ru-RU" sz="1800" dirty="0" smtClean="0"/>
              <a:t>21 декабря 2017 года ТАСС опубликовал сообщение пресс-службы </a:t>
            </a:r>
            <a:r>
              <a:rPr lang="ru-RU" sz="1800" dirty="0" err="1" smtClean="0"/>
              <a:t>Рособрнадзора</a:t>
            </a:r>
            <a:r>
              <a:rPr lang="ru-RU" sz="1800" dirty="0" smtClean="0"/>
              <a:t> о результатах национального исследования качества образования (НИКО) по биологии и химии, проведенного в 10 классах российских школ 18 октября 2017 года</a:t>
            </a:r>
            <a:r>
              <a:rPr lang="ru-RU" sz="1800" dirty="0" smtClean="0"/>
              <a:t>.</a:t>
            </a:r>
            <a:r>
              <a:rPr lang="ru-RU" sz="1800" dirty="0" smtClean="0"/>
              <a:t> В исследовании по биологии приняли участие 26 тыс. 10-классников в 82 субъектах РФ</a:t>
            </a:r>
            <a:r>
              <a:rPr lang="ru-RU" sz="1800" dirty="0" smtClean="0"/>
              <a:t>. </a:t>
            </a:r>
            <a:endParaRPr lang="ru-RU" sz="1800" dirty="0" smtClean="0"/>
          </a:p>
          <a:p>
            <a:pPr algn="l"/>
            <a:r>
              <a:rPr lang="ru-RU" sz="1800" dirty="0" smtClean="0"/>
              <a:t>Результаты показали</a:t>
            </a:r>
            <a:r>
              <a:rPr lang="ru-RU" sz="1800" dirty="0" smtClean="0"/>
              <a:t>, что с заданиями по химии и биологии справились менее половины </a:t>
            </a:r>
            <a:r>
              <a:rPr lang="ru-RU" sz="1800" dirty="0" smtClean="0"/>
              <a:t> участников. По </a:t>
            </a:r>
            <a:r>
              <a:rPr lang="ru-RU" sz="1800" dirty="0" smtClean="0"/>
              <a:t>биологии максимальная сумма первичных баллов, набранная участником НИКО (при максимально возможной сумме баллов 47), составила 43 балла</a:t>
            </a:r>
            <a:r>
              <a:rPr lang="ru-RU" sz="1800" dirty="0" smtClean="0"/>
              <a:t>. Средний </a:t>
            </a:r>
            <a:r>
              <a:rPr lang="ru-RU" sz="1800" dirty="0" smtClean="0"/>
              <a:t>первичный балл, набранный школьниками, оказался низким — 19,8 </a:t>
            </a:r>
            <a:r>
              <a:rPr lang="ru-RU" sz="1800" dirty="0" smtClean="0"/>
              <a:t>. Более </a:t>
            </a:r>
            <a:r>
              <a:rPr lang="ru-RU" sz="1800" dirty="0" smtClean="0"/>
              <a:t>70% участников исследования набрали ниже 24 первичных баллов</a:t>
            </a:r>
            <a:r>
              <a:rPr lang="ru-RU" sz="1800" dirty="0" smtClean="0"/>
              <a:t>. Около </a:t>
            </a:r>
            <a:r>
              <a:rPr lang="ru-RU" sz="1800" dirty="0" smtClean="0"/>
              <a:t>15% участников показали результат 12 первичных баллов и ниже.</a:t>
            </a:r>
          </a:p>
          <a:p>
            <a:pPr algn="l"/>
            <a:r>
              <a:rPr lang="ru-RU" sz="1800" dirty="0" smtClean="0"/>
              <a:t>Лишь 38% участников НИКО правильно определили последовательность этапов оказания первой медицинской помощи</a:t>
            </a:r>
            <a:r>
              <a:rPr lang="ru-RU" sz="1800" dirty="0" smtClean="0"/>
              <a:t>.</a:t>
            </a:r>
          </a:p>
          <a:p>
            <a:pPr algn="l"/>
            <a:r>
              <a:rPr lang="ru-RU" sz="1800" dirty="0" smtClean="0"/>
              <a:t>Это </a:t>
            </a:r>
            <a:r>
              <a:rPr lang="ru-RU" sz="1800" dirty="0" smtClean="0"/>
              <a:t>объективное следствие </a:t>
            </a:r>
            <a:r>
              <a:rPr lang="ru-RU" sz="1800" dirty="0" smtClean="0"/>
              <a:t>концентрической системы обучения биологии, при </a:t>
            </a:r>
            <a:r>
              <a:rPr lang="ru-RU" sz="1800" dirty="0" smtClean="0"/>
              <a:t>которой </a:t>
            </a:r>
            <a:r>
              <a:rPr lang="ru-RU" sz="1800" dirty="0" smtClean="0"/>
              <a:t>предметное содержание в 9 и 10-11 классах практически дублируется. Вследствие такого дублирования происходит сокращение продолжительности изучения разделов «Живой организм» и «Многообразие живых организмов», и изучение этих разделов перенесено на более ранний возраст.  Эффективным способом повышения качества биологического образования может стать переход на линейную систему построения содержания курса биологии, когда в 9 классе изучается не курс «Общебиологические закономерности» («Введение в общую биологию»), а преподается курс «Человек и его здоровье». Но это возможно только при условии сохранения биологии как обязательного предмета в 10-11 классах независимо от профиля. Современный федеральный перечень учебников предлагает для этого четыре УМК </a:t>
            </a:r>
            <a:r>
              <a:rPr lang="ru-RU" sz="1800" dirty="0" smtClean="0"/>
              <a:t> </a:t>
            </a:r>
            <a:r>
              <a:rPr lang="ru-RU" sz="1800" dirty="0" smtClean="0"/>
              <a:t>по биологии для основной школы. </a:t>
            </a:r>
          </a:p>
          <a:p>
            <a:pPr algn="l"/>
            <a:endParaRPr lang="ru-RU"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
            <a:ext cx="7772400" cy="188639"/>
          </a:xfrm>
        </p:spPr>
        <p:txBody>
          <a:bodyPr>
            <a:normAutofit fontScale="90000"/>
          </a:bodyPr>
          <a:lstStyle/>
          <a:p>
            <a:endParaRPr lang="ru-RU" dirty="0"/>
          </a:p>
        </p:txBody>
      </p:sp>
      <p:sp>
        <p:nvSpPr>
          <p:cNvPr id="3" name="Подзаголовок 2"/>
          <p:cNvSpPr>
            <a:spLocks noGrp="1"/>
          </p:cNvSpPr>
          <p:nvPr>
            <p:ph type="subTitle" idx="1"/>
          </p:nvPr>
        </p:nvSpPr>
        <p:spPr>
          <a:xfrm>
            <a:off x="179512" y="332656"/>
            <a:ext cx="8712968" cy="6336704"/>
          </a:xfrm>
        </p:spPr>
        <p:txBody>
          <a:bodyPr>
            <a:normAutofit fontScale="92500" lnSpcReduction="10000"/>
          </a:bodyPr>
          <a:lstStyle/>
          <a:p>
            <a:pPr algn="l"/>
            <a:r>
              <a:rPr lang="ru-RU" sz="1800" dirty="0" smtClean="0"/>
              <a:t>При организации обучения по концентрической системе в целях сохранения качества биологического образования целесообразно увеличить количество часов на изучение предмета в 6 и 7 классе с одного часа в неделю, как предусмотрено примерной основной образовательной программой основного общего образования, до двух часов в неделю за счет части учебного плана, формируемой участниками образовательных отношений. При этом учителям следует отдавать предпочтение тем УМК, в которых в течение двух лет в 5 и 6 классе изучается раздел «Растения. Бактерии. Грибы. Лишайники».  </a:t>
            </a:r>
            <a:endParaRPr lang="ru-RU" sz="1800" dirty="0" smtClean="0"/>
          </a:p>
          <a:p>
            <a:pPr algn="l"/>
            <a:r>
              <a:rPr lang="ru-RU" sz="1800" dirty="0" smtClean="0"/>
              <a:t>При </a:t>
            </a:r>
            <a:r>
              <a:rPr lang="ru-RU" sz="1800" dirty="0" smtClean="0"/>
              <a:t>организации обучения биологии и планировании </a:t>
            </a:r>
            <a:r>
              <a:rPr lang="ru-RU" sz="1800" dirty="0" smtClean="0"/>
              <a:t>контрольно-оценочных </a:t>
            </a:r>
            <a:r>
              <a:rPr lang="ru-RU" sz="1800" dirty="0" smtClean="0"/>
              <a:t>мероприятий учителям биологии рекомендуется учесть типичные затруднения, выявленные в ходе внешних оценочных процедур. </a:t>
            </a:r>
            <a:endParaRPr lang="ru-RU" sz="1800" dirty="0" smtClean="0"/>
          </a:p>
          <a:p>
            <a:r>
              <a:rPr lang="ru-RU" sz="1800" b="1" dirty="0" smtClean="0"/>
              <a:t>Всероссийские проверочные работы </a:t>
            </a:r>
            <a:endParaRPr lang="ru-RU" sz="1800" dirty="0" smtClean="0"/>
          </a:p>
          <a:p>
            <a:r>
              <a:rPr lang="ru-RU" sz="1800" b="1" dirty="0" smtClean="0"/>
              <a:t>Общие результаты ВПР в Пермском крае в 2016-2017  учебном  году в 5-х классах </a:t>
            </a:r>
          </a:p>
          <a:p>
            <a:r>
              <a:rPr lang="ru-RU" sz="1800" dirty="0" smtClean="0"/>
              <a:t> Предмет   Количество  участников           Первичный балл                     Тестовый балл (</a:t>
            </a:r>
            <a:r>
              <a:rPr lang="ru-RU" sz="1800" dirty="0" smtClean="0"/>
              <a:t>5-              балльная </a:t>
            </a:r>
            <a:r>
              <a:rPr lang="ru-RU" sz="1800" dirty="0" smtClean="0"/>
              <a:t>шкала) </a:t>
            </a:r>
          </a:p>
          <a:p>
            <a:r>
              <a:rPr lang="ru-RU" sz="1800" dirty="0" smtClean="0"/>
              <a:t>Биология         24812                                          13,09 (</a:t>
            </a:r>
            <a:r>
              <a:rPr lang="ru-RU" sz="1800" dirty="0" err="1" smtClean="0"/>
              <a:t>max</a:t>
            </a:r>
            <a:r>
              <a:rPr lang="ru-RU" sz="1800" dirty="0" smtClean="0"/>
              <a:t> 22)                               </a:t>
            </a:r>
            <a:r>
              <a:rPr lang="ru-RU" sz="1800" b="1" dirty="0" smtClean="0"/>
              <a:t>3,4</a:t>
            </a:r>
            <a:endParaRPr lang="ru-RU" sz="1800" b="1" dirty="0" smtClean="0"/>
          </a:p>
          <a:p>
            <a:r>
              <a:rPr lang="ru-RU" sz="1800" b="1" dirty="0" smtClean="0"/>
              <a:t>Общие результаты ВПР в Пермском крае в 2017-2018  учебном  году в 6-х классах</a:t>
            </a:r>
            <a:endParaRPr lang="ru-RU" sz="1800" dirty="0" smtClean="0"/>
          </a:p>
          <a:p>
            <a:r>
              <a:rPr lang="ru-RU" sz="1800" dirty="0" smtClean="0"/>
              <a:t>Предмет      Количество  участников         Первичный балл                     Тестовый балл (5-балльная шкала) </a:t>
            </a:r>
          </a:p>
          <a:p>
            <a:r>
              <a:rPr lang="ru-RU" sz="1800" dirty="0" smtClean="0"/>
              <a:t>Биология        24335                                          17,69                                               </a:t>
            </a:r>
            <a:r>
              <a:rPr lang="ru-RU" sz="1800" b="1" dirty="0" smtClean="0"/>
              <a:t>3,3</a:t>
            </a:r>
            <a:r>
              <a:rPr lang="ru-RU" sz="1800" b="1" dirty="0" smtClean="0"/>
              <a:t> </a:t>
            </a:r>
          </a:p>
          <a:p>
            <a:r>
              <a:rPr lang="ru-RU" sz="1800" b="1" dirty="0" smtClean="0"/>
              <a:t>Общие результаты ВПР в Пермском крае в 2016-2017 учебном году  в 10-11-х классах</a:t>
            </a:r>
          </a:p>
          <a:p>
            <a:r>
              <a:rPr lang="ru-RU" sz="1800" dirty="0" smtClean="0"/>
              <a:t>Биология (2205 чел.)    Средний первичный балл 19,0 (максим. 31)</a:t>
            </a:r>
          </a:p>
          <a:p>
            <a:r>
              <a:rPr lang="ru-RU" sz="1800" b="1" dirty="0" smtClean="0"/>
              <a:t>Общие результаты ВПР в Пермском крае в 2017-2018 учебном году  в 11-х классах</a:t>
            </a:r>
          </a:p>
          <a:p>
            <a:r>
              <a:rPr lang="ru-RU" sz="1800" dirty="0" smtClean="0"/>
              <a:t>Биология (4590 чел.)    Средний первичный балл 19,42 (максим. 31)    Тестовый балл (5-балльная шкала)- </a:t>
            </a:r>
            <a:r>
              <a:rPr lang="ru-RU" sz="1800" b="1" dirty="0" smtClean="0"/>
              <a:t>3,8</a:t>
            </a:r>
          </a:p>
          <a:p>
            <a:pPr algn="l"/>
            <a:endParaRPr lang="ru-RU"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32657"/>
            <a:ext cx="7772400" cy="72007"/>
          </a:xfrm>
        </p:spPr>
        <p:txBody>
          <a:bodyPr>
            <a:normAutofit fontScale="90000"/>
          </a:bodyPr>
          <a:lstStyle/>
          <a:p>
            <a:endParaRPr lang="ru-RU" dirty="0"/>
          </a:p>
        </p:txBody>
      </p:sp>
      <p:sp>
        <p:nvSpPr>
          <p:cNvPr id="3" name="Подзаголовок 2"/>
          <p:cNvSpPr>
            <a:spLocks noGrp="1"/>
          </p:cNvSpPr>
          <p:nvPr>
            <p:ph type="subTitle" idx="1"/>
          </p:nvPr>
        </p:nvSpPr>
        <p:spPr>
          <a:xfrm>
            <a:off x="323528" y="404664"/>
            <a:ext cx="8424936" cy="6192688"/>
          </a:xfrm>
        </p:spPr>
        <p:txBody>
          <a:bodyPr>
            <a:normAutofit lnSpcReduction="10000"/>
          </a:bodyPr>
          <a:lstStyle/>
          <a:p>
            <a:pPr algn="l"/>
            <a:r>
              <a:rPr lang="ru-RU" sz="1800" dirty="0" smtClean="0"/>
              <a:t>Пятиклассники </a:t>
            </a:r>
            <a:r>
              <a:rPr lang="ru-RU" sz="1800" dirty="0" smtClean="0"/>
              <a:t>Пермского края достаточно хорошо справились с заданиями 1(1), 2, 7. Сложными для участников обследования оказались задания 3 и 6.</a:t>
            </a:r>
          </a:p>
          <a:p>
            <a:pPr algn="l"/>
            <a:r>
              <a:rPr lang="ru-RU" sz="1800" dirty="0" smtClean="0"/>
              <a:t>Результаты </a:t>
            </a:r>
            <a:r>
              <a:rPr lang="ru-RU" sz="1800" dirty="0" smtClean="0"/>
              <a:t>пятиклассников по биологии </a:t>
            </a:r>
            <a:r>
              <a:rPr lang="ru-RU" sz="1800" dirty="0" smtClean="0"/>
              <a:t>оказались </a:t>
            </a:r>
            <a:r>
              <a:rPr lang="ru-RU" sz="1800" dirty="0" smtClean="0"/>
              <a:t>ниже </a:t>
            </a:r>
            <a:r>
              <a:rPr lang="ru-RU" sz="1800" dirty="0" err="1" smtClean="0"/>
              <a:t>среднероссийских</a:t>
            </a:r>
            <a:r>
              <a:rPr lang="ru-RU" sz="1800" dirty="0" smtClean="0"/>
              <a:t>. </a:t>
            </a:r>
            <a:r>
              <a:rPr lang="ru-RU" sz="1800" dirty="0" smtClean="0"/>
              <a:t> У </a:t>
            </a:r>
            <a:r>
              <a:rPr lang="ru-RU" sz="1800" dirty="0" smtClean="0"/>
              <a:t>наших пятиклассников больше результатов «низких» и «ниже среднего» и меньше «средних» и «высоких».   Достаточно хорошо участники обследования справились с заданиями направленными на выявление уровня овладения умениями выделять существенные признаки биологических объектов, умениями  различать на рисунке основные части (органы, системы органов) биологического объекта.  Пятиклассники показали достаточное понимание основных процессов жизнедеятельности.  Трудными для выполнения оказались задания, требующие проявить умение использовать методы описания биологических объектов по определённому плану, умение использовать биологические термины в заданном контексте. Больше всего высоких результатов у участников ВПР из Ильинского (9,9%) и </a:t>
            </a:r>
            <a:r>
              <a:rPr lang="ru-RU" sz="1800" dirty="0" err="1" smtClean="0"/>
              <a:t>Уинского</a:t>
            </a:r>
            <a:r>
              <a:rPr lang="ru-RU" sz="1800" dirty="0" smtClean="0"/>
              <a:t> (10,6%) районов.   </a:t>
            </a:r>
            <a:endParaRPr lang="ru-RU" sz="1800" dirty="0" smtClean="0"/>
          </a:p>
          <a:p>
            <a:r>
              <a:rPr lang="ru-RU" sz="1800" b="1" dirty="0" smtClean="0"/>
              <a:t>БИОЛОГИЯ, 11 класс</a:t>
            </a:r>
            <a:endParaRPr lang="ru-RU" sz="1800" dirty="0" smtClean="0"/>
          </a:p>
          <a:p>
            <a:r>
              <a:rPr lang="ru-RU" sz="1800" dirty="0" smtClean="0"/>
              <a:t> Общие сведения. В ВПР по биологии приняли участие 2205 обучающихся из 17 территорий края. Всероссийская проверочная работа (далее - ВПР) по биологии проводилась с целью итоговой оценки учебной подготовки выпускников, изучавших школьный курс биологии на базовом уровне.</a:t>
            </a:r>
          </a:p>
          <a:p>
            <a:r>
              <a:rPr lang="ru-RU" sz="1800" dirty="0" smtClean="0"/>
              <a:t>Сравнивая основные результаты по биологии обучающихся 11-х классов Пермского края и всей выборки по Российской Федерации мы видим следующее. Доля низких результатов значительно превышает </a:t>
            </a:r>
            <a:r>
              <a:rPr lang="ru-RU" sz="1800" dirty="0" err="1" smtClean="0"/>
              <a:t>среднероссийский</a:t>
            </a:r>
            <a:r>
              <a:rPr lang="ru-RU" sz="1800" dirty="0" smtClean="0"/>
              <a:t> показатель. Доля высоких результатов ниже </a:t>
            </a:r>
            <a:r>
              <a:rPr lang="ru-RU" sz="1800" dirty="0" err="1" smtClean="0"/>
              <a:t>среднероссийскиго</a:t>
            </a:r>
            <a:r>
              <a:rPr lang="ru-RU" sz="1800" dirty="0" smtClean="0"/>
              <a:t> показателя. </a:t>
            </a:r>
          </a:p>
          <a:p>
            <a:pPr algn="l"/>
            <a:endParaRPr lang="ru-RU" sz="1800" dirty="0" smtClean="0"/>
          </a:p>
          <a:p>
            <a:pPr algn="l"/>
            <a:endParaRPr lang="ru-RU" sz="1800" dirty="0" smtClean="0"/>
          </a:p>
          <a:p>
            <a:pPr algn="l"/>
            <a:endParaRPr lang="ru-RU"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04665"/>
            <a:ext cx="7772400" cy="216023"/>
          </a:xfrm>
        </p:spPr>
        <p:txBody>
          <a:bodyPr>
            <a:normAutofit fontScale="90000"/>
          </a:bodyPr>
          <a:lstStyle/>
          <a:p>
            <a:endParaRPr lang="ru-RU" dirty="0"/>
          </a:p>
        </p:txBody>
      </p:sp>
      <p:sp>
        <p:nvSpPr>
          <p:cNvPr id="3" name="Подзаголовок 2"/>
          <p:cNvSpPr>
            <a:spLocks noGrp="1"/>
          </p:cNvSpPr>
          <p:nvPr>
            <p:ph type="subTitle" idx="1"/>
          </p:nvPr>
        </p:nvSpPr>
        <p:spPr>
          <a:xfrm>
            <a:off x="0" y="620688"/>
            <a:ext cx="9144000" cy="6237312"/>
          </a:xfrm>
        </p:spPr>
        <p:txBody>
          <a:bodyPr>
            <a:normAutofit lnSpcReduction="10000"/>
          </a:bodyPr>
          <a:lstStyle/>
          <a:p>
            <a:r>
              <a:rPr lang="ru-RU" sz="1800" dirty="0" smtClean="0"/>
              <a:t>Результаты              </a:t>
            </a:r>
            <a:r>
              <a:rPr lang="ru-RU" sz="1800" dirty="0" smtClean="0"/>
              <a:t>«низкие» «ниже среднего» «средние» «высокие» </a:t>
            </a:r>
            <a:endParaRPr lang="ru-RU" sz="1800" dirty="0" smtClean="0"/>
          </a:p>
          <a:p>
            <a:pPr algn="l"/>
            <a:r>
              <a:rPr lang="ru-RU" sz="1800" dirty="0" smtClean="0"/>
              <a:t>Пермский </a:t>
            </a:r>
            <a:r>
              <a:rPr lang="ru-RU" sz="1800" dirty="0" smtClean="0"/>
              <a:t>край           </a:t>
            </a:r>
            <a:r>
              <a:rPr lang="ru-RU" sz="1800" dirty="0" smtClean="0"/>
              <a:t>               </a:t>
            </a:r>
            <a:r>
              <a:rPr lang="ru-RU" sz="1800" dirty="0" smtClean="0"/>
              <a:t>6,4             </a:t>
            </a:r>
            <a:r>
              <a:rPr lang="ru-RU" sz="1800" dirty="0" smtClean="0"/>
              <a:t>   48,7                          </a:t>
            </a:r>
            <a:r>
              <a:rPr lang="ru-RU" sz="1800" dirty="0" smtClean="0"/>
              <a:t>38,5           </a:t>
            </a:r>
            <a:r>
              <a:rPr lang="ru-RU" sz="1800" dirty="0" smtClean="0"/>
              <a:t>   6,4 </a:t>
            </a:r>
            <a:endParaRPr lang="ru-RU" sz="1800" dirty="0" smtClean="0"/>
          </a:p>
          <a:p>
            <a:pPr algn="l"/>
            <a:r>
              <a:rPr lang="ru-RU" sz="1800" dirty="0" smtClean="0"/>
              <a:t>РФ                                   </a:t>
            </a:r>
            <a:r>
              <a:rPr lang="ru-RU" sz="1800" dirty="0" smtClean="0"/>
              <a:t>              </a:t>
            </a:r>
            <a:r>
              <a:rPr lang="ru-RU" sz="1800" dirty="0" smtClean="0"/>
              <a:t>2,0            </a:t>
            </a:r>
            <a:r>
              <a:rPr lang="ru-RU" sz="1800" dirty="0" smtClean="0"/>
              <a:t>     33,0                           </a:t>
            </a:r>
            <a:r>
              <a:rPr lang="ru-RU" sz="1800" dirty="0" smtClean="0"/>
              <a:t>54,0            11,0</a:t>
            </a:r>
          </a:p>
          <a:p>
            <a:pPr algn="l"/>
            <a:r>
              <a:rPr lang="ru-RU" sz="1800" dirty="0" smtClean="0"/>
              <a:t>Для участников всех групп одни и те же задания оказались  в большей степени легкими (задания 3 и 10)  или сложными (задания 15 и 16). При этом с заданиями 10(2) и 12 справились все участники с высокими результатами.   </a:t>
            </a:r>
          </a:p>
          <a:p>
            <a:pPr algn="l"/>
            <a:r>
              <a:rPr lang="ru-RU" sz="1800" dirty="0" smtClean="0"/>
              <a:t>Большинство наших участников имеют от 15 до 26 первичных баллов. В то время как в среднем по России большее число участников приходится на диапазон от 18 до 27 баллов.</a:t>
            </a:r>
          </a:p>
          <a:p>
            <a:pPr algn="l"/>
            <a:r>
              <a:rPr lang="ru-RU" sz="1800" dirty="0" smtClean="0"/>
              <a:t>Участники ВПР по биологии показали достаточно хорошие знания  истории эволюционных идей, гипотез происхождения жизни, экологических факторов и биосферы как глобальной экосистемы. Сложными оказались для участников работы задания, проверяющие знание химического состава клетки, строения клетки, причин устойчивости и смены экосистем.  </a:t>
            </a:r>
            <a:endParaRPr lang="ru-RU" sz="1800" dirty="0" smtClean="0"/>
          </a:p>
          <a:p>
            <a:r>
              <a:rPr lang="ru-RU" sz="1800" b="1" dirty="0" smtClean="0"/>
              <a:t>Общая </a:t>
            </a:r>
            <a:r>
              <a:rPr lang="ru-RU" sz="1800" b="1" dirty="0" smtClean="0"/>
              <a:t>статистика результатов основного государственного экзамена (ОГЭ) по предметам в 2018/17г.г.</a:t>
            </a:r>
          </a:p>
          <a:p>
            <a:r>
              <a:rPr lang="ru-RU" sz="1800" dirty="0" smtClean="0"/>
              <a:t>Биология </a:t>
            </a:r>
          </a:p>
          <a:p>
            <a:r>
              <a:rPr lang="ru-RU" sz="1800" dirty="0" smtClean="0"/>
              <a:t>Всего сдавали 7675/7573    </a:t>
            </a:r>
            <a:r>
              <a:rPr lang="ru-RU" sz="1800" dirty="0" smtClean="0"/>
              <a:t> </a:t>
            </a:r>
            <a:r>
              <a:rPr lang="ru-RU" sz="1800" dirty="0" smtClean="0"/>
              <a:t>«2» - </a:t>
            </a:r>
            <a:r>
              <a:rPr lang="ru-RU" sz="1800" dirty="0" smtClean="0"/>
              <a:t>50/107     </a:t>
            </a:r>
            <a:r>
              <a:rPr lang="ru-RU" sz="1800" dirty="0" smtClean="0"/>
              <a:t>«3»  -</a:t>
            </a:r>
            <a:r>
              <a:rPr lang="ru-RU" sz="1800" dirty="0" smtClean="0"/>
              <a:t>4307/4427      </a:t>
            </a:r>
            <a:r>
              <a:rPr lang="ru-RU" sz="1800" dirty="0" smtClean="0"/>
              <a:t>«4»  -</a:t>
            </a:r>
            <a:r>
              <a:rPr lang="ru-RU" sz="1800" dirty="0" smtClean="0"/>
              <a:t>2956/2725     «</a:t>
            </a:r>
            <a:r>
              <a:rPr lang="ru-RU" sz="1800" dirty="0" smtClean="0"/>
              <a:t>5»  -</a:t>
            </a:r>
            <a:r>
              <a:rPr lang="ru-RU" sz="1800" dirty="0" smtClean="0"/>
              <a:t>260/416</a:t>
            </a:r>
            <a:endParaRPr lang="ru-RU" sz="1800" dirty="0" smtClean="0"/>
          </a:p>
          <a:p>
            <a:r>
              <a:rPr lang="ru-RU" sz="1800" dirty="0" smtClean="0"/>
              <a:t>Общая статистика результатов основного государственного экзамена (ОГЭ) по биологии </a:t>
            </a:r>
          </a:p>
          <a:p>
            <a:r>
              <a:rPr lang="ru-RU" sz="1800" dirty="0" smtClean="0"/>
              <a:t>Год   Кол-во участников   Ср. балл                 Тестовый балл     Кол-во 100-балльн. </a:t>
            </a:r>
          </a:p>
          <a:p>
            <a:r>
              <a:rPr lang="ru-RU" sz="1800" dirty="0" smtClean="0"/>
              <a:t>2016           7737                                21,5                       50,2                                  0 </a:t>
            </a:r>
          </a:p>
          <a:p>
            <a:r>
              <a:rPr lang="ru-RU" sz="1800" dirty="0" smtClean="0"/>
              <a:t>2017/18      7573 /7675                 24,5/24,3           50,7/50,9                            1/1</a:t>
            </a:r>
          </a:p>
          <a:p>
            <a:pPr algn="l"/>
            <a:endParaRPr lang="ru-RU" sz="1800" dirty="0" smtClean="0"/>
          </a:p>
          <a:p>
            <a:pPr algn="l"/>
            <a:endParaRPr lang="ru-RU"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8641"/>
            <a:ext cx="7772400" cy="216023"/>
          </a:xfrm>
        </p:spPr>
        <p:txBody>
          <a:bodyPr>
            <a:normAutofit fontScale="90000"/>
          </a:bodyPr>
          <a:lstStyle/>
          <a:p>
            <a:endParaRPr lang="ru-RU" dirty="0"/>
          </a:p>
        </p:txBody>
      </p:sp>
      <p:sp>
        <p:nvSpPr>
          <p:cNvPr id="3" name="Подзаголовок 2"/>
          <p:cNvSpPr>
            <a:spLocks noGrp="1"/>
          </p:cNvSpPr>
          <p:nvPr>
            <p:ph type="subTitle" idx="1"/>
          </p:nvPr>
        </p:nvSpPr>
        <p:spPr>
          <a:xfrm>
            <a:off x="395536" y="476672"/>
            <a:ext cx="8352928" cy="6120680"/>
          </a:xfrm>
        </p:spPr>
        <p:txBody>
          <a:bodyPr>
            <a:normAutofit lnSpcReduction="10000"/>
          </a:bodyPr>
          <a:lstStyle/>
          <a:p>
            <a:pPr algn="l"/>
            <a:r>
              <a:rPr lang="ru-RU" sz="1800" dirty="0" smtClean="0"/>
              <a:t>Невысокий процент выполнения </a:t>
            </a:r>
            <a:r>
              <a:rPr lang="ru-RU" sz="1800" dirty="0" smtClean="0"/>
              <a:t>заданий </a:t>
            </a:r>
            <a:r>
              <a:rPr lang="ru-RU" sz="1800" dirty="0" smtClean="0"/>
              <a:t>повышенного и высокого уровня сложности говорит о недостаточной </a:t>
            </a:r>
            <a:r>
              <a:rPr lang="ru-RU" sz="1800" dirty="0" err="1" smtClean="0"/>
              <a:t>сформированности</a:t>
            </a:r>
            <a:r>
              <a:rPr lang="ru-RU" sz="1800" dirty="0" smtClean="0"/>
              <a:t> у выпускников основной школы </a:t>
            </a:r>
            <a:r>
              <a:rPr lang="ru-RU" sz="1800" dirty="0" smtClean="0"/>
              <a:t>умений распознавать </a:t>
            </a:r>
            <a:r>
              <a:rPr lang="ru-RU" sz="1800" dirty="0" smtClean="0"/>
              <a:t>и описывать на рисунках (фотографиях) органы цветковых растений, растения разных отделов; культурные </a:t>
            </a:r>
            <a:r>
              <a:rPr lang="ru-RU" sz="1800" dirty="0" smtClean="0"/>
              <a:t>и опасные </a:t>
            </a:r>
            <a:r>
              <a:rPr lang="ru-RU" sz="1800" dirty="0" smtClean="0"/>
              <a:t>для человека растения;  сравнивать биологические объекты </a:t>
            </a:r>
            <a:r>
              <a:rPr lang="ru-RU" sz="1800" dirty="0" smtClean="0"/>
              <a:t>и </a:t>
            </a:r>
            <a:r>
              <a:rPr lang="ru-RU" sz="1800" dirty="0" smtClean="0"/>
              <a:t>делать выводы на основе сравнения;  определять принадлежность биологических объектов к определенной систематической группе (классификация);  использовать приобретенные знания и умения в практической деятельности и повседневной жизни выращивания и размножения культурных растений, ухода за ними объяснять причины наследственности и изменчивости, проявления наследственных заболеваний, иммунитета у человека;  изучать биологические объекты и процессы на рисунках (фотографиях</a:t>
            </a:r>
            <a:r>
              <a:rPr lang="ru-RU" sz="1800" dirty="0" smtClean="0"/>
              <a:t>); </a:t>
            </a:r>
            <a:r>
              <a:rPr lang="ru-RU" sz="1800" dirty="0" smtClean="0"/>
              <a:t>понимать процессы обмена веществ и превращения энергии, питания, дыхания, выделения, транспорта веществ, роста, развития, размножения, наследственности и изменчивости, регуляции жизнедеятельности организма, раздражимости;  распознавать и описывать на рисунках (фотографиях) органы и системы органов человека; включать в биологический текст пропущенные термины и понятия из числа предложенных; работать с текстом биологического содержания (понимать, сравнивать, обобщать);  проводить самостоятельный поиск биологической информации: находить в научно-популярном тексте необходимую биологическую информацию о живых организмах, процессах и явлениях;  работать с терминами и понятиями; обосновывать необходимость рационального и здорового питания человека.  Затруднение вызывают задания со свободным ответом, требующие умения кратко, </a:t>
            </a:r>
            <a:r>
              <a:rPr lang="ru-RU" sz="1800" dirty="0" smtClean="0"/>
              <a:t>четко </a:t>
            </a:r>
            <a:r>
              <a:rPr lang="ru-RU" sz="1800" dirty="0" smtClean="0"/>
              <a:t>письменно изложить свои знания по существу вопроса. </a:t>
            </a:r>
          </a:p>
          <a:p>
            <a:pPr algn="l"/>
            <a:endParaRPr lang="ru-RU"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9"/>
            <a:ext cx="7772400" cy="144015"/>
          </a:xfrm>
        </p:spPr>
        <p:txBody>
          <a:bodyPr>
            <a:normAutofit fontScale="90000"/>
          </a:bodyPr>
          <a:lstStyle/>
          <a:p>
            <a:endParaRPr lang="ru-RU" dirty="0"/>
          </a:p>
        </p:txBody>
      </p:sp>
      <p:sp>
        <p:nvSpPr>
          <p:cNvPr id="3" name="Подзаголовок 2"/>
          <p:cNvSpPr>
            <a:spLocks noGrp="1"/>
          </p:cNvSpPr>
          <p:nvPr>
            <p:ph type="subTitle" idx="1"/>
          </p:nvPr>
        </p:nvSpPr>
        <p:spPr>
          <a:xfrm>
            <a:off x="179512" y="476672"/>
            <a:ext cx="8784976" cy="6381328"/>
          </a:xfrm>
        </p:spPr>
        <p:txBody>
          <a:bodyPr>
            <a:normAutofit lnSpcReduction="10000"/>
          </a:bodyPr>
          <a:lstStyle/>
          <a:p>
            <a:r>
              <a:rPr lang="ru-RU" sz="1800" b="1" dirty="0" smtClean="0"/>
              <a:t>Динамика результатов ЕГЭ по биологии</a:t>
            </a:r>
            <a:endParaRPr lang="ru-RU" sz="1800" dirty="0" smtClean="0"/>
          </a:p>
          <a:p>
            <a:r>
              <a:rPr lang="ru-RU" sz="1800" dirty="0" smtClean="0"/>
              <a:t>Пермский край                                                            2018        2017  2016  2015 </a:t>
            </a:r>
          </a:p>
          <a:p>
            <a:r>
              <a:rPr lang="ru-RU" sz="1800" dirty="0" smtClean="0"/>
              <a:t>Средний балл                                                            </a:t>
            </a:r>
            <a:r>
              <a:rPr lang="ru-RU" sz="1800" dirty="0" smtClean="0"/>
              <a:t>    </a:t>
            </a:r>
            <a:r>
              <a:rPr lang="ru-RU" sz="1800" dirty="0" smtClean="0"/>
              <a:t>54,5          56,61    56     58,43 </a:t>
            </a:r>
          </a:p>
          <a:p>
            <a:r>
              <a:rPr lang="ru-RU" sz="1800" dirty="0" smtClean="0"/>
              <a:t>Получили 100 баллов (чел)                                        0                  0         0           2</a:t>
            </a:r>
          </a:p>
          <a:p>
            <a:r>
              <a:rPr lang="ru-RU" sz="1800" b="1" dirty="0" smtClean="0"/>
              <a:t>Количество участников ЕГЭ по биологии</a:t>
            </a:r>
            <a:endParaRPr lang="ru-RU" sz="1800" dirty="0" smtClean="0"/>
          </a:p>
          <a:p>
            <a:r>
              <a:rPr lang="ru-RU" sz="1800" dirty="0" smtClean="0"/>
              <a:t>Учебный предмет Биология        2015     2016        2017      2018</a:t>
            </a:r>
          </a:p>
          <a:p>
            <a:r>
              <a:rPr lang="ru-RU" sz="1800" dirty="0" smtClean="0"/>
              <a:t>чел.                                                     1491      1742       1785      </a:t>
            </a:r>
            <a:r>
              <a:rPr lang="ru-RU" sz="1800" dirty="0" smtClean="0"/>
              <a:t>1803</a:t>
            </a:r>
          </a:p>
          <a:p>
            <a:r>
              <a:rPr lang="ru-RU" sz="1800" dirty="0" smtClean="0"/>
              <a:t>АНАЛИЗ РЕЗУЛЬТАТОВ ВЫПОЛНЕНИЯ ОТДЕЛЬНЫХ ЗАДАНИЙ ИЛИ ГРУПП ЗАДАНИЙ 2018/2017 г.г.</a:t>
            </a:r>
          </a:p>
          <a:p>
            <a:r>
              <a:rPr lang="ru-RU" sz="1800" dirty="0" smtClean="0"/>
              <a:t> Обозначение задания в работе        Проверяемые элементы содержания             Проверяемые умения  Уровень сложности задания                % выполнения</a:t>
            </a:r>
          </a:p>
          <a:p>
            <a:r>
              <a:rPr lang="ru-RU" sz="1800" dirty="0" smtClean="0"/>
              <a:t>5 .Клетка как биологическая система. Строение клетки, метаболизм. Жизненный цикл клетки. Установление соответствия (с рисунком и без рисунка) </a:t>
            </a:r>
          </a:p>
          <a:p>
            <a:r>
              <a:rPr lang="ru-RU" sz="1800" dirty="0" smtClean="0"/>
              <a:t>знание сущности биологических процессов, явлений, общебиологических закономерностей; </a:t>
            </a:r>
          </a:p>
          <a:p>
            <a:r>
              <a:rPr lang="ru-RU" sz="1800" dirty="0" smtClean="0"/>
              <a:t>П     40,5/42,1%</a:t>
            </a:r>
          </a:p>
          <a:p>
            <a:r>
              <a:rPr lang="ru-RU" sz="1800" dirty="0" smtClean="0"/>
              <a:t>13.Организм человека. Установление соответствия (с рисунком и без рисунка) </a:t>
            </a:r>
          </a:p>
          <a:p>
            <a:r>
              <a:rPr lang="ru-RU" sz="1800" dirty="0" smtClean="0"/>
              <a:t>знание основных методов изучения живой природы, наиболее важных признаков биологических объектов, особенностей строения и жизнедеятельности организма человека, гигиенических норм и правил здорового образа жизни, экологических основ охраны окружающей среды; </a:t>
            </a:r>
          </a:p>
          <a:p>
            <a:r>
              <a:rPr lang="ru-RU" sz="1800" dirty="0" smtClean="0"/>
              <a:t>П      46,4/46,2%</a:t>
            </a:r>
          </a:p>
          <a:p>
            <a:pPr algn="l"/>
            <a:endParaRPr lang="ru-RU"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8641"/>
            <a:ext cx="7772400" cy="216023"/>
          </a:xfrm>
        </p:spPr>
        <p:txBody>
          <a:bodyPr>
            <a:normAutofit fontScale="90000"/>
          </a:bodyPr>
          <a:lstStyle/>
          <a:p>
            <a:endParaRPr lang="ru-RU" dirty="0"/>
          </a:p>
        </p:txBody>
      </p:sp>
      <p:sp>
        <p:nvSpPr>
          <p:cNvPr id="3" name="Подзаголовок 2"/>
          <p:cNvSpPr>
            <a:spLocks noGrp="1"/>
          </p:cNvSpPr>
          <p:nvPr>
            <p:ph type="subTitle" idx="1"/>
          </p:nvPr>
        </p:nvSpPr>
        <p:spPr>
          <a:xfrm>
            <a:off x="179512" y="260648"/>
            <a:ext cx="8784976" cy="6336704"/>
          </a:xfrm>
        </p:spPr>
        <p:txBody>
          <a:bodyPr>
            <a:normAutofit/>
          </a:bodyPr>
          <a:lstStyle/>
          <a:p>
            <a:r>
              <a:rPr lang="ru-RU" sz="1800" dirty="0" smtClean="0"/>
              <a:t>22 . Применение биологических знаний в практических ситуациях (</a:t>
            </a:r>
            <a:r>
              <a:rPr lang="ru-RU" sz="1800" dirty="0" err="1" smtClean="0"/>
              <a:t>практикоориентированное</a:t>
            </a:r>
            <a:r>
              <a:rPr lang="ru-RU" sz="1800" dirty="0" smtClean="0"/>
              <a:t> задание) </a:t>
            </a:r>
          </a:p>
          <a:p>
            <a:r>
              <a:rPr lang="ru-RU" sz="1800" dirty="0" smtClean="0"/>
              <a:t>применять знания в новой ситуации;  устанавливать причинно-следственные связи; анализировать, систематизировать и интегрировать знания; обобщать и формулировать выводы. </a:t>
            </a:r>
          </a:p>
          <a:p>
            <a:r>
              <a:rPr lang="ru-RU" sz="1800" dirty="0" smtClean="0"/>
              <a:t>П       29,3/29,2% </a:t>
            </a:r>
          </a:p>
          <a:p>
            <a:r>
              <a:rPr lang="ru-RU" sz="1800" dirty="0" smtClean="0"/>
              <a:t>23 . Задание с изображением биологического объекта </a:t>
            </a:r>
          </a:p>
          <a:p>
            <a:r>
              <a:rPr lang="ru-RU" sz="1800" dirty="0" smtClean="0"/>
              <a:t>самостоятельно оперировать биологическими понятиями, обосновывать и объяснять биологические процессы и явления, грамотно формулировать свой ответ </a:t>
            </a:r>
          </a:p>
          <a:p>
            <a:r>
              <a:rPr lang="ru-RU" sz="1800" dirty="0" smtClean="0"/>
              <a:t>В     20,2/24,4% </a:t>
            </a:r>
          </a:p>
          <a:p>
            <a:r>
              <a:rPr lang="ru-RU" sz="1800" dirty="0" smtClean="0"/>
              <a:t>24.Задание на анализ биологической информации </a:t>
            </a:r>
          </a:p>
          <a:p>
            <a:r>
              <a:rPr lang="ru-RU" sz="1800" dirty="0" smtClean="0"/>
              <a:t>самостоятельно оперировать биологическими понятиями, обосновывать и объяснять биологические процессы и явления, грамотно формулировать свой ответ </a:t>
            </a:r>
          </a:p>
          <a:p>
            <a:r>
              <a:rPr lang="ru-RU" sz="1800" dirty="0" smtClean="0"/>
              <a:t>В     35,5/ 41,7% </a:t>
            </a:r>
          </a:p>
          <a:p>
            <a:r>
              <a:rPr lang="ru-RU" sz="1800" dirty="0" smtClean="0"/>
              <a:t>25 . Обобщение и применение знаний о человеке и многообразии организмов </a:t>
            </a:r>
          </a:p>
          <a:p>
            <a:r>
              <a:rPr lang="ru-RU" sz="1800" dirty="0" smtClean="0"/>
              <a:t>применять знания в новой ситуации; устанавливать причинно- следственные связи; анализировать, систематизировать и интегрировать знания; обобщать и формулировать выводы. </a:t>
            </a:r>
          </a:p>
          <a:p>
            <a:r>
              <a:rPr lang="ru-RU" sz="1800" dirty="0" smtClean="0"/>
              <a:t>В     20,2/ 30,9% </a:t>
            </a:r>
          </a:p>
          <a:p>
            <a:pPr algn="l"/>
            <a:endParaRPr lang="ru-RU"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6633"/>
            <a:ext cx="7772400" cy="72007"/>
          </a:xfrm>
        </p:spPr>
        <p:txBody>
          <a:bodyPr>
            <a:normAutofit fontScale="90000"/>
          </a:bodyPr>
          <a:lstStyle/>
          <a:p>
            <a:endParaRPr lang="ru-RU" dirty="0"/>
          </a:p>
        </p:txBody>
      </p:sp>
      <p:sp>
        <p:nvSpPr>
          <p:cNvPr id="3" name="Подзаголовок 2"/>
          <p:cNvSpPr>
            <a:spLocks noGrp="1"/>
          </p:cNvSpPr>
          <p:nvPr>
            <p:ph type="subTitle" idx="1"/>
          </p:nvPr>
        </p:nvSpPr>
        <p:spPr>
          <a:xfrm>
            <a:off x="323528" y="260648"/>
            <a:ext cx="8568952" cy="6408712"/>
          </a:xfrm>
        </p:spPr>
        <p:txBody>
          <a:bodyPr>
            <a:normAutofit/>
          </a:bodyPr>
          <a:lstStyle/>
          <a:p>
            <a:r>
              <a:rPr lang="ru-RU" sz="1800" dirty="0" smtClean="0"/>
              <a:t>26. Обобщение и применение знаний в новой ситуации об эволюции органического мира и экологических закономерностях </a:t>
            </a:r>
          </a:p>
          <a:p>
            <a:r>
              <a:rPr lang="ru-RU" sz="1800" dirty="0" smtClean="0"/>
              <a:t>применять знания в новой ситуации; устанавливать причинно- следственные связи; анализировать, систематизировать и интегрировать знания; обобщать и формулировать выводы; </a:t>
            </a:r>
          </a:p>
          <a:p>
            <a:r>
              <a:rPr lang="ru-RU" sz="1800" dirty="0" smtClean="0"/>
              <a:t>В    19,9/33,7%</a:t>
            </a:r>
          </a:p>
          <a:p>
            <a:r>
              <a:rPr lang="ru-RU" sz="1800" dirty="0" smtClean="0"/>
              <a:t>27. Решение задач по цитологии на применение знаний в новой ситуации </a:t>
            </a:r>
          </a:p>
          <a:p>
            <a:r>
              <a:rPr lang="ru-RU" sz="1800" dirty="0" smtClean="0"/>
              <a:t>решать биологические задачи, оценивать и прогнозировать биологические процессы, применять теоретические знания на практике </a:t>
            </a:r>
          </a:p>
          <a:p>
            <a:r>
              <a:rPr lang="ru-RU" sz="1800" dirty="0" smtClean="0"/>
              <a:t>В     30,5/41,0% </a:t>
            </a:r>
          </a:p>
          <a:p>
            <a:r>
              <a:rPr lang="ru-RU" sz="1800" dirty="0" smtClean="0"/>
              <a:t>28. Решение задач по генетике на применение знаний в новой ситуации. </a:t>
            </a:r>
          </a:p>
          <a:p>
            <a:r>
              <a:rPr lang="ru-RU" sz="1800" dirty="0" smtClean="0"/>
              <a:t>решать биологические задачи, оценивать и прогнозировать биологические процессы, применять теоретические знания на практике </a:t>
            </a:r>
          </a:p>
          <a:p>
            <a:r>
              <a:rPr lang="ru-RU" sz="1800" dirty="0" smtClean="0"/>
              <a:t>В     35,3/  48,7</a:t>
            </a:r>
            <a:r>
              <a:rPr lang="ru-RU" sz="1800" dirty="0" smtClean="0"/>
              <a:t>%</a:t>
            </a:r>
          </a:p>
          <a:p>
            <a:r>
              <a:rPr lang="ru-RU" sz="1600" dirty="0" smtClean="0"/>
              <a:t> </a:t>
            </a:r>
          </a:p>
          <a:p>
            <a:pPr algn="l"/>
            <a:endParaRPr lang="ru-RU"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9"/>
            <a:ext cx="7772400" cy="144015"/>
          </a:xfrm>
        </p:spPr>
        <p:txBody>
          <a:bodyPr>
            <a:normAutofit fontScale="90000"/>
          </a:bodyPr>
          <a:lstStyle/>
          <a:p>
            <a:endParaRPr lang="ru-RU" dirty="0"/>
          </a:p>
        </p:txBody>
      </p:sp>
      <p:sp>
        <p:nvSpPr>
          <p:cNvPr id="3" name="Подзаголовок 2"/>
          <p:cNvSpPr>
            <a:spLocks noGrp="1"/>
          </p:cNvSpPr>
          <p:nvPr>
            <p:ph type="subTitle" idx="1"/>
          </p:nvPr>
        </p:nvSpPr>
        <p:spPr>
          <a:xfrm>
            <a:off x="179512" y="404664"/>
            <a:ext cx="8784976" cy="6336704"/>
          </a:xfrm>
        </p:spPr>
        <p:txBody>
          <a:bodyPr>
            <a:normAutofit/>
          </a:bodyPr>
          <a:lstStyle/>
          <a:p>
            <a:r>
              <a:rPr lang="ru-RU" sz="1800" dirty="0" smtClean="0"/>
              <a:t> РЕКОМЕНДАЦИИ</a:t>
            </a:r>
          </a:p>
          <a:p>
            <a:pPr algn="l"/>
            <a:r>
              <a:rPr lang="ru-RU" sz="1800" dirty="0" smtClean="0"/>
              <a:t> 1. Результаты экзамена показали необходимость  особое внимание уделить разделу «Организм человека и его здоровье». Затруднения вызвали задания, связанные с темами 5.4 "Нервная и эндокринная системы. Нейрогуморальная регуляция процессов жизнедеятельности организма как основа его целостности, связи со средой" и 5.5 "Анализаторы. Органы чувств, их роль в организме. Строение и функции". </a:t>
            </a:r>
          </a:p>
          <a:p>
            <a:pPr algn="l"/>
            <a:r>
              <a:rPr lang="ru-RU" sz="1800" dirty="0" smtClean="0"/>
              <a:t>2. Рекомендуется уделять больше внимания разделу "Эволюция живой природы", разбирать закономерности и пути эволюции. Рассматривать биологические концепции на примерах конкретных групп организмов.                                                       </a:t>
            </a:r>
          </a:p>
          <a:p>
            <a:pPr algn="l"/>
            <a:r>
              <a:rPr lang="ru-RU" sz="1800" dirty="0" smtClean="0"/>
              <a:t>3. Требуется уделять пристальное внимание работе с рисунками и схемами. Необходимо больше использовать при преподавании иллюстративный материал. Как можно шире иллюстрировать биологические законы конкретными примерами.            </a:t>
            </a:r>
          </a:p>
          <a:p>
            <a:pPr algn="l"/>
            <a:r>
              <a:rPr lang="ru-RU" sz="1800" dirty="0" smtClean="0"/>
              <a:t>4. При подготовке  по решению цитологических задач формировать  у учащихся  умение обосновывать последовательность своих действий.  Генетические задачи требуют не только составления схем решения, но и объяснения некоторых результатов и на этом следует акцентировать внимание выпускников.  Необходимо сохранять объем работы с биологическими задачами   и  подтверждать высокий уровень компетенции учащихся в упомянутых вопросах.                                                                </a:t>
            </a:r>
          </a:p>
          <a:p>
            <a:pPr algn="l"/>
            <a:r>
              <a:rPr lang="ru-RU" sz="1800" dirty="0" smtClean="0"/>
              <a:t>5. Необходимо работать с представленной на официальном сайте ФИПИ базой данных.   </a:t>
            </a:r>
          </a:p>
          <a:p>
            <a:pPr algn="l"/>
            <a:endParaRPr lang="ru-RU"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8641"/>
            <a:ext cx="7772400" cy="72007"/>
          </a:xfrm>
        </p:spPr>
        <p:txBody>
          <a:bodyPr>
            <a:normAutofit fontScale="90000"/>
          </a:bodyPr>
          <a:lstStyle/>
          <a:p>
            <a:endParaRPr lang="ru-RU" dirty="0"/>
          </a:p>
        </p:txBody>
      </p:sp>
      <p:sp>
        <p:nvSpPr>
          <p:cNvPr id="3" name="Подзаголовок 2"/>
          <p:cNvSpPr>
            <a:spLocks noGrp="1"/>
          </p:cNvSpPr>
          <p:nvPr>
            <p:ph type="subTitle" idx="1"/>
          </p:nvPr>
        </p:nvSpPr>
        <p:spPr>
          <a:xfrm>
            <a:off x="323528" y="476672"/>
            <a:ext cx="8568952" cy="6120680"/>
          </a:xfrm>
        </p:spPr>
        <p:txBody>
          <a:bodyPr>
            <a:normAutofit/>
          </a:bodyPr>
          <a:lstStyle/>
          <a:p>
            <a:pPr algn="l"/>
            <a:r>
              <a:rPr lang="ru-RU" sz="1800" dirty="0" smtClean="0"/>
              <a:t>Для повышения качества предметной подготовки в обучающих и контрольных мероприятиях, разрабатываемых учителем, должно быть предельно сокращено количество заданий репродуктивного характера, на воспроизведение биологических фактов, и увеличено количество заданий на проверку следующих умений:  - определять биологические понятия, устанавливать объем и соотношение понятий; - сравнивать и классифицировать биологические объекты, явления и процессы, определять основание для классификации; - применять биологические знания, т.е. подтверждать, конкретизировать теоретические положения примерами, биологическими фактами; - обосновывать биологические явления и процессы; - анализировать, т.е. устанавливать взаимосвязи между биологическими объектами и процессами (часть-целое, временные, пространственные, причинно-следственные связи); </a:t>
            </a:r>
          </a:p>
          <a:p>
            <a:pPr algn="l">
              <a:buFontTx/>
              <a:buChar char="-"/>
            </a:pPr>
            <a:r>
              <a:rPr lang="ru-RU" sz="1800" dirty="0" smtClean="0"/>
              <a:t>прогнозировать </a:t>
            </a:r>
            <a:r>
              <a:rPr lang="ru-RU" sz="1800" dirty="0" smtClean="0"/>
              <a:t>и обосновывать прогнозы. </a:t>
            </a:r>
            <a:endParaRPr lang="ru-RU" sz="1800" dirty="0" smtClean="0"/>
          </a:p>
          <a:p>
            <a:pPr algn="l"/>
            <a:r>
              <a:rPr lang="ru-RU" sz="1800" dirty="0" smtClean="0"/>
              <a:t>Для проверки уровня </a:t>
            </a:r>
            <a:r>
              <a:rPr lang="ru-RU" sz="1800" dirty="0" err="1" smtClean="0"/>
              <a:t>сформированности</a:t>
            </a:r>
            <a:r>
              <a:rPr lang="ru-RU" sz="1800" dirty="0" smtClean="0"/>
              <a:t> общих учебных умений (универсальных учебных действий), а также на этапе их развития следует широко использовать задания, для выполнения которых не требуется специальных биологических знаний, а вся необходимая биологическая информация представлена в содержании задания (тексте, таблице, графике, схеме, рисунке и проч.) Для развития исследовательских навыков учащихся необходимо применять задания на анализ результатов реальных биологических наблюдений, исследований и экспериментов, выдвижение гипотез, прогнозирование их возможных результатов и  формулировку выводов. </a:t>
            </a:r>
            <a:endParaRPr lang="ru-RU"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32657"/>
            <a:ext cx="7772400" cy="72007"/>
          </a:xfrm>
        </p:spPr>
        <p:txBody>
          <a:bodyPr>
            <a:normAutofit fontScale="90000"/>
          </a:bodyPr>
          <a:lstStyle/>
          <a:p>
            <a:endParaRPr lang="ru-RU" dirty="0"/>
          </a:p>
        </p:txBody>
      </p:sp>
      <p:sp>
        <p:nvSpPr>
          <p:cNvPr id="3" name="Подзаголовок 2"/>
          <p:cNvSpPr>
            <a:spLocks noGrp="1"/>
          </p:cNvSpPr>
          <p:nvPr>
            <p:ph type="subTitle" idx="1"/>
          </p:nvPr>
        </p:nvSpPr>
        <p:spPr>
          <a:xfrm>
            <a:off x="251520" y="548680"/>
            <a:ext cx="8712968" cy="5904656"/>
          </a:xfrm>
        </p:spPr>
        <p:txBody>
          <a:bodyPr>
            <a:noAutofit/>
          </a:bodyPr>
          <a:lstStyle/>
          <a:p>
            <a:pPr algn="l"/>
            <a:r>
              <a:rPr lang="ru-RU" sz="1800" dirty="0" smtClean="0"/>
              <a:t>В 2018/2019 учебном году в общеобразовательных организациях </a:t>
            </a:r>
            <a:r>
              <a:rPr lang="ru-RU" sz="1800" dirty="0" smtClean="0"/>
              <a:t>Пермского края продолжается реализация  </a:t>
            </a:r>
            <a:r>
              <a:rPr lang="ru-RU" sz="1800" dirty="0" smtClean="0"/>
              <a:t>федерального государственного образовательного стандарта (далее – ФГОС) основного общего образования </a:t>
            </a:r>
            <a:endParaRPr lang="ru-RU" sz="1800" dirty="0" smtClean="0"/>
          </a:p>
          <a:p>
            <a:pPr algn="l"/>
            <a:r>
              <a:rPr lang="ru-RU" sz="1800" dirty="0" smtClean="0"/>
              <a:t>в 5 - 8-х классах. Для  </a:t>
            </a:r>
            <a:r>
              <a:rPr lang="ru-RU" sz="1800" dirty="0" smtClean="0"/>
              <a:t>9-х </a:t>
            </a:r>
            <a:r>
              <a:rPr lang="ru-RU" sz="1800" dirty="0" smtClean="0"/>
              <a:t>классов используется федеральный компонент </a:t>
            </a:r>
            <a:r>
              <a:rPr lang="ru-RU" sz="1800" dirty="0" smtClean="0"/>
              <a:t>государственного образовательного стандарта 2004 года (далее – ФК ГОС). </a:t>
            </a:r>
            <a:endParaRPr lang="ru-RU" sz="1800" dirty="0" smtClean="0"/>
          </a:p>
          <a:p>
            <a:pPr algn="l"/>
            <a:r>
              <a:rPr lang="ru-RU" sz="1800" dirty="0" smtClean="0"/>
              <a:t>На </a:t>
            </a:r>
            <a:r>
              <a:rPr lang="ru-RU" sz="1800" dirty="0" smtClean="0"/>
              <a:t>уровне среднего общего образования большинство общеобразовательных организаций </a:t>
            </a:r>
            <a:r>
              <a:rPr lang="ru-RU" sz="1800" dirty="0" smtClean="0"/>
              <a:t>реализуют </a:t>
            </a:r>
            <a:r>
              <a:rPr lang="ru-RU" sz="1800" dirty="0" smtClean="0"/>
              <a:t>ФК ГОС, лишь незначительная часть осуществляет поэлементное введение ФГОС среднего общего образования в </a:t>
            </a:r>
            <a:r>
              <a:rPr lang="ru-RU" sz="1800" dirty="0" err="1" smtClean="0"/>
              <a:t>пилотном</a:t>
            </a:r>
            <a:r>
              <a:rPr lang="ru-RU" sz="1800" dirty="0" smtClean="0"/>
              <a:t> режиме. </a:t>
            </a:r>
            <a:endParaRPr lang="ru-RU" sz="1800" dirty="0" smtClean="0"/>
          </a:p>
          <a:p>
            <a:pPr algn="l"/>
            <a:r>
              <a:rPr lang="ru-RU" sz="1800" dirty="0" smtClean="0"/>
              <a:t>Преподавание биологии в условиях ФГОС регламентируется </a:t>
            </a:r>
            <a:r>
              <a:rPr lang="ru-RU" sz="1800" dirty="0" smtClean="0"/>
              <a:t>основными </a:t>
            </a:r>
            <a:r>
              <a:rPr lang="ru-RU" sz="1800" dirty="0" smtClean="0"/>
              <a:t>нормативными документами:  </a:t>
            </a:r>
            <a:endParaRPr lang="ru-RU" sz="1800" dirty="0" smtClean="0"/>
          </a:p>
          <a:p>
            <a:pPr algn="l"/>
            <a:r>
              <a:rPr lang="ru-RU" sz="1800" dirty="0" smtClean="0"/>
              <a:t>1</a:t>
            </a:r>
            <a:r>
              <a:rPr lang="ru-RU" sz="1800" dirty="0" smtClean="0"/>
              <a:t>. Приказ </a:t>
            </a:r>
            <a:r>
              <a:rPr lang="ru-RU" sz="1800" dirty="0" err="1" smtClean="0"/>
              <a:t>Минобрнауки</a:t>
            </a:r>
            <a:r>
              <a:rPr lang="ru-RU" sz="1800" dirty="0" smtClean="0"/>
              <a:t> России «Об утверждении федерального государственного образовательного стандарта основного общего образования» от 17.12.10 № 1897 (с </a:t>
            </a:r>
            <a:r>
              <a:rPr lang="ru-RU" sz="1800" dirty="0" err="1" smtClean="0"/>
              <a:t>изм</a:t>
            </a:r>
            <a:r>
              <a:rPr lang="ru-RU" sz="1800" dirty="0" smtClean="0"/>
              <a:t>. от 31.12.2015 № 1577). </a:t>
            </a:r>
            <a:endParaRPr lang="ru-RU" sz="1800" dirty="0" smtClean="0"/>
          </a:p>
          <a:p>
            <a:pPr algn="l"/>
            <a:r>
              <a:rPr lang="ru-RU" sz="1800" dirty="0" smtClean="0"/>
              <a:t>2</a:t>
            </a:r>
            <a:r>
              <a:rPr lang="ru-RU" sz="1800" dirty="0" smtClean="0"/>
              <a:t>. Приказ </a:t>
            </a:r>
            <a:r>
              <a:rPr lang="ru-RU" sz="1800" dirty="0" err="1" smtClean="0"/>
              <a:t>Минобрнауки</a:t>
            </a:r>
            <a:r>
              <a:rPr lang="ru-RU" sz="1800" dirty="0" smtClean="0"/>
              <a:t> России «Об утверждении федерального государственного образовательного стандарта среднего общего образования» от 17.05.2012 № 413 (с </a:t>
            </a:r>
            <a:r>
              <a:rPr lang="ru-RU" sz="1800" dirty="0" err="1" smtClean="0"/>
              <a:t>изм</a:t>
            </a:r>
            <a:r>
              <a:rPr lang="ru-RU" sz="1800" dirty="0" smtClean="0"/>
              <a:t>. от 29.06.2017 № 613). </a:t>
            </a:r>
            <a:endParaRPr lang="ru-RU" sz="1800" dirty="0" smtClean="0"/>
          </a:p>
          <a:p>
            <a:pPr algn="l"/>
            <a:r>
              <a:rPr lang="ru-RU" sz="1800" dirty="0" smtClean="0"/>
              <a:t>3</a:t>
            </a:r>
            <a:r>
              <a:rPr lang="ru-RU" sz="1800" dirty="0" smtClean="0"/>
              <a:t>. Приказ </a:t>
            </a:r>
            <a:r>
              <a:rPr lang="ru-RU" sz="1800" dirty="0" err="1" smtClean="0"/>
              <a:t>Минобрнауки</a:t>
            </a:r>
            <a:r>
              <a:rPr lang="ru-RU" sz="1800" dirty="0" smtClean="0"/>
              <a:t> России от 31.03.2014 № 253 «Об утверждении федеральных перечней учебников, рекомендуемых к использованию при реализации имеющих государственную аккредитацию образовательных программ начального общего, основного общего, среднего общего образования» (с </a:t>
            </a:r>
            <a:r>
              <a:rPr lang="ru-RU" sz="1800" dirty="0" err="1" smtClean="0"/>
              <a:t>изм</a:t>
            </a:r>
            <a:r>
              <a:rPr lang="ru-RU" sz="1800" dirty="0" smtClean="0"/>
              <a:t>. от 05.07.2017 № 629). </a:t>
            </a:r>
            <a:endParaRPr lang="ru-RU" sz="1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9"/>
            <a:ext cx="7772400" cy="144015"/>
          </a:xfrm>
        </p:spPr>
        <p:txBody>
          <a:bodyPr>
            <a:normAutofit fontScale="90000"/>
          </a:bodyPr>
          <a:lstStyle/>
          <a:p>
            <a:endParaRPr lang="ru-RU" dirty="0"/>
          </a:p>
        </p:txBody>
      </p:sp>
      <p:sp>
        <p:nvSpPr>
          <p:cNvPr id="3" name="Подзаголовок 2"/>
          <p:cNvSpPr>
            <a:spLocks noGrp="1"/>
          </p:cNvSpPr>
          <p:nvPr>
            <p:ph type="subTitle" idx="1"/>
          </p:nvPr>
        </p:nvSpPr>
        <p:spPr>
          <a:xfrm>
            <a:off x="179512" y="404664"/>
            <a:ext cx="8964488" cy="6453336"/>
          </a:xfrm>
        </p:spPr>
        <p:txBody>
          <a:bodyPr>
            <a:normAutofit lnSpcReduction="10000"/>
          </a:bodyPr>
          <a:lstStyle/>
          <a:p>
            <a:pPr algn="l"/>
            <a:r>
              <a:rPr lang="ru-RU" sz="1800" dirty="0" smtClean="0"/>
              <a:t>Учащиеся должны иметь продуктивный опыт решения всех типов заданий, используемых не только на ГИА, но и в рамках других процедур внешней оценки качества образования. Для создания банка таких заданий и разработки конкретных обучающих и измерительных материалов учителю биологии рекомендуется  использовать контрольно-измерительные материалы и подходы к контролю и оценке учебных достижений, которые применяются в международных исследованиях PISA и </a:t>
            </a:r>
            <a:r>
              <a:rPr lang="ru-RU" sz="1800" dirty="0" smtClean="0"/>
              <a:t>TIMSS </a:t>
            </a:r>
            <a:r>
              <a:rPr lang="ru-RU" sz="1800" dirty="0" smtClean="0"/>
              <a:t>(</a:t>
            </a:r>
            <a:r>
              <a:rPr lang="ru-RU" sz="1800" dirty="0" smtClean="0">
                <a:hlinkClick r:id="rId2"/>
              </a:rPr>
              <a:t>http</a:t>
            </a:r>
            <a:r>
              <a:rPr lang="ru-RU" sz="1800" dirty="0" smtClean="0">
                <a:hlinkClick r:id="rId2"/>
              </a:rPr>
              <a:t>://www.centeroko.ru</a:t>
            </a:r>
            <a:r>
              <a:rPr lang="ru-RU" sz="1800" dirty="0" smtClean="0"/>
              <a:t> , </a:t>
            </a:r>
            <a:r>
              <a:rPr lang="ru-RU" sz="1800" dirty="0" smtClean="0">
                <a:hlinkClick r:id="rId3"/>
              </a:rPr>
              <a:t>http://</a:t>
            </a:r>
            <a:r>
              <a:rPr lang="ru-RU" sz="1800" dirty="0" smtClean="0">
                <a:hlinkClick r:id="rId3"/>
              </a:rPr>
              <a:t>fioco.ru</a:t>
            </a:r>
            <a:r>
              <a:rPr lang="ru-RU" sz="1800" dirty="0" smtClean="0"/>
              <a:t> ), </a:t>
            </a:r>
            <a:r>
              <a:rPr lang="ru-RU" sz="1800" dirty="0" smtClean="0"/>
              <a:t>в диагностических работах ВПР по биологии (</a:t>
            </a:r>
            <a:r>
              <a:rPr lang="ru-RU" sz="1800" dirty="0" smtClean="0">
                <a:hlinkClick r:id="rId4"/>
              </a:rPr>
              <a:t>http://</a:t>
            </a:r>
            <a:r>
              <a:rPr lang="ru-RU" sz="1800" dirty="0" smtClean="0">
                <a:hlinkClick r:id="rId4"/>
              </a:rPr>
              <a:t>vpr-ege.ru</a:t>
            </a:r>
            <a:r>
              <a:rPr lang="ru-RU" sz="1800" dirty="0" smtClean="0"/>
              <a:t> , </a:t>
            </a:r>
            <a:r>
              <a:rPr lang="ru-RU" sz="1800" dirty="0" smtClean="0">
                <a:hlinkClick r:id="rId5"/>
              </a:rPr>
              <a:t>http://</a:t>
            </a:r>
            <a:r>
              <a:rPr lang="ru-RU" sz="1800" dirty="0" smtClean="0">
                <a:hlinkClick r:id="rId5"/>
              </a:rPr>
              <a:t>www.fipi.ru/vpr</a:t>
            </a:r>
            <a:r>
              <a:rPr lang="ru-RU" sz="1800" dirty="0" smtClean="0"/>
              <a:t> , </a:t>
            </a:r>
            <a:r>
              <a:rPr lang="ru-RU" sz="1800" dirty="0" smtClean="0">
                <a:hlinkClick r:id="rId6"/>
              </a:rPr>
              <a:t>http://</a:t>
            </a:r>
            <a:r>
              <a:rPr lang="ru-RU" sz="1800" dirty="0" smtClean="0">
                <a:hlinkClick r:id="rId6"/>
              </a:rPr>
              <a:t>vserospr.ru</a:t>
            </a:r>
            <a:r>
              <a:rPr lang="ru-RU" sz="1800" dirty="0" smtClean="0"/>
              <a:t> , </a:t>
            </a:r>
            <a:r>
              <a:rPr lang="ru-RU" sz="1800" dirty="0" smtClean="0">
                <a:hlinkClick r:id="rId3"/>
              </a:rPr>
              <a:t>http://</a:t>
            </a:r>
            <a:r>
              <a:rPr lang="ru-RU" sz="1800" dirty="0" smtClean="0">
                <a:hlinkClick r:id="rId3"/>
              </a:rPr>
              <a:t>fioco.ru</a:t>
            </a:r>
            <a:r>
              <a:rPr lang="ru-RU" sz="1800" dirty="0" smtClean="0"/>
              <a:t> , </a:t>
            </a:r>
            <a:r>
              <a:rPr lang="ru-RU" sz="1800" dirty="0" smtClean="0">
                <a:hlinkClick r:id="rId7"/>
              </a:rPr>
              <a:t>https://</a:t>
            </a:r>
            <a:r>
              <a:rPr lang="ru-RU" sz="1800" dirty="0" smtClean="0">
                <a:hlinkClick r:id="rId7"/>
              </a:rPr>
              <a:t>eduvpr.ru</a:t>
            </a:r>
            <a:r>
              <a:rPr lang="ru-RU" sz="1800" dirty="0" smtClean="0"/>
              <a:t> ), </a:t>
            </a:r>
            <a:r>
              <a:rPr lang="ru-RU" sz="1800" dirty="0" smtClean="0"/>
              <a:t>в диагностических работах НИКО по биологии (</a:t>
            </a:r>
            <a:r>
              <a:rPr lang="ru-RU" sz="1800" dirty="0" smtClean="0">
                <a:hlinkClick r:id="rId8"/>
              </a:rPr>
              <a:t>https://</a:t>
            </a:r>
            <a:r>
              <a:rPr lang="ru-RU" sz="1800" dirty="0" smtClean="0">
                <a:hlinkClick r:id="rId8"/>
              </a:rPr>
              <a:t>www.eduniko.ru</a:t>
            </a:r>
            <a:r>
              <a:rPr lang="ru-RU" sz="1800" dirty="0" smtClean="0"/>
              <a:t> , </a:t>
            </a:r>
            <a:r>
              <a:rPr lang="ru-RU" sz="1800" dirty="0" smtClean="0">
                <a:hlinkClick r:id="rId9"/>
              </a:rPr>
              <a:t>http://</a:t>
            </a:r>
            <a:r>
              <a:rPr lang="ru-RU" sz="1800" dirty="0" smtClean="0">
                <a:hlinkClick r:id="rId9"/>
              </a:rPr>
              <a:t>www.edustandart.ru</a:t>
            </a:r>
            <a:r>
              <a:rPr lang="ru-RU" sz="1800" dirty="0" smtClean="0"/>
              <a:t> , </a:t>
            </a:r>
            <a:r>
              <a:rPr lang="ru-RU" sz="1800" dirty="0" smtClean="0">
                <a:hlinkClick r:id="rId10"/>
              </a:rPr>
              <a:t>https://</a:t>
            </a:r>
            <a:r>
              <a:rPr lang="ru-RU" sz="1800" dirty="0" smtClean="0">
                <a:hlinkClick r:id="rId10"/>
              </a:rPr>
              <a:t>niko.statgrad.org</a:t>
            </a:r>
            <a:r>
              <a:rPr lang="ru-RU" sz="1800" dirty="0" smtClean="0"/>
              <a:t> , </a:t>
            </a:r>
            <a:r>
              <a:rPr lang="ru-RU" sz="1800" dirty="0" smtClean="0">
                <a:hlinkClick r:id="rId6"/>
              </a:rPr>
              <a:t>http://</a:t>
            </a:r>
            <a:r>
              <a:rPr lang="ru-RU" sz="1800" dirty="0" smtClean="0">
                <a:hlinkClick r:id="rId6"/>
              </a:rPr>
              <a:t>vserospr.ru</a:t>
            </a:r>
            <a:r>
              <a:rPr lang="ru-RU" sz="1800" dirty="0" smtClean="0"/>
              <a:t> , </a:t>
            </a:r>
            <a:r>
              <a:rPr lang="ru-RU" sz="1800" dirty="0" smtClean="0">
                <a:hlinkClick r:id="rId3"/>
              </a:rPr>
              <a:t>http://</a:t>
            </a:r>
            <a:r>
              <a:rPr lang="ru-RU" sz="1800" dirty="0" smtClean="0">
                <a:hlinkClick r:id="rId3"/>
              </a:rPr>
              <a:t>fioco.ru</a:t>
            </a:r>
            <a:r>
              <a:rPr lang="ru-RU" sz="1800" dirty="0" smtClean="0"/>
              <a:t> ), </a:t>
            </a:r>
            <a:r>
              <a:rPr lang="ru-RU" sz="1800" dirty="0" smtClean="0"/>
              <a:t>в контрольно-измерительных материалах ГИА (</a:t>
            </a:r>
            <a:r>
              <a:rPr lang="ru-RU" sz="1800" dirty="0" smtClean="0">
                <a:hlinkClick r:id="rId11"/>
              </a:rPr>
              <a:t>http://</a:t>
            </a:r>
            <a:r>
              <a:rPr lang="ru-RU" sz="1800" dirty="0" smtClean="0">
                <a:hlinkClick r:id="rId11"/>
              </a:rPr>
              <a:t>www.fipi.ru</a:t>
            </a:r>
            <a:r>
              <a:rPr lang="ru-RU" sz="1800" dirty="0" smtClean="0"/>
              <a:t> ). </a:t>
            </a:r>
          </a:p>
          <a:p>
            <a:pPr algn="l"/>
            <a:r>
              <a:rPr lang="ru-RU" sz="1800" b="1" dirty="0" smtClean="0"/>
              <a:t>Рекомендации по организации и содержанию  внеурочной деятельности по биологии </a:t>
            </a:r>
            <a:endParaRPr lang="ru-RU" sz="1800" b="1" dirty="0" smtClean="0"/>
          </a:p>
          <a:p>
            <a:pPr algn="l"/>
            <a:r>
              <a:rPr lang="ru-RU" sz="1800" dirty="0" smtClean="0"/>
              <a:t>Существенным ресурсом </a:t>
            </a:r>
            <a:r>
              <a:rPr lang="ru-RU" sz="1800" dirty="0" smtClean="0"/>
              <a:t>повышения качества биологического образования </a:t>
            </a:r>
            <a:r>
              <a:rPr lang="ru-RU" sz="1800" dirty="0" smtClean="0"/>
              <a:t>является </a:t>
            </a:r>
            <a:r>
              <a:rPr lang="ru-RU" sz="1800" dirty="0" smtClean="0"/>
              <a:t>внеурочная деятельность </a:t>
            </a:r>
            <a:r>
              <a:rPr lang="ru-RU" sz="1800" dirty="0" smtClean="0"/>
              <a:t>учащихся. </a:t>
            </a:r>
            <a:r>
              <a:rPr lang="ru-RU" sz="1800" dirty="0" smtClean="0"/>
              <a:t>Внеурочная деятельность является обязательным компонентом содержания ООП общеобразовательной организации. Организационным механизмом реализации внеурочной деятельности является план внеурочной деятельности как обязательный структурный компонент организационного раздела ООП. Для реализации плана внеурочной деятельности педагогами самостоятельно разрабатываются программы курсов внеурочной деятельности. Эти программы являются обязательным компонентом раздела «Программы отдельных учебных предметов, курсов и курсов внеурочной деятельности» и входят, таким образом, в ООП общеобразовательной организации. </a:t>
            </a:r>
          </a:p>
          <a:p>
            <a:pPr algn="l"/>
            <a:r>
              <a:rPr lang="ru-RU" sz="1800" dirty="0" smtClean="0"/>
              <a:t> </a:t>
            </a:r>
            <a:endParaRPr lang="ru-RU"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
            <a:ext cx="7772400" cy="116631"/>
          </a:xfrm>
        </p:spPr>
        <p:txBody>
          <a:bodyPr>
            <a:normAutofit fontScale="90000"/>
          </a:bodyPr>
          <a:lstStyle/>
          <a:p>
            <a:endParaRPr lang="ru-RU" dirty="0"/>
          </a:p>
        </p:txBody>
      </p:sp>
      <p:sp>
        <p:nvSpPr>
          <p:cNvPr id="3" name="Подзаголовок 2"/>
          <p:cNvSpPr>
            <a:spLocks noGrp="1"/>
          </p:cNvSpPr>
          <p:nvPr>
            <p:ph type="subTitle" idx="1"/>
          </p:nvPr>
        </p:nvSpPr>
        <p:spPr>
          <a:xfrm>
            <a:off x="251520" y="188640"/>
            <a:ext cx="8640960" cy="6480720"/>
          </a:xfrm>
        </p:spPr>
        <p:txBody>
          <a:bodyPr>
            <a:normAutofit lnSpcReduction="10000"/>
          </a:bodyPr>
          <a:lstStyle/>
          <a:p>
            <a:pPr algn="l"/>
            <a:r>
              <a:rPr lang="ru-RU" sz="1800" dirty="0" smtClean="0"/>
              <a:t>При разработке программ курсов внеурочной деятельности необходимо учитывать требования к их структуре, определенные ФГОС общего образования, а именно,  наличие в программе:  </a:t>
            </a:r>
          </a:p>
          <a:p>
            <a:pPr marL="342900" indent="-342900" algn="l">
              <a:buAutoNum type="arabicParenR"/>
            </a:pPr>
            <a:r>
              <a:rPr lang="ru-RU" sz="1800" dirty="0" smtClean="0"/>
              <a:t>результатов </a:t>
            </a:r>
            <a:r>
              <a:rPr lang="ru-RU" sz="1800" dirty="0" smtClean="0"/>
              <a:t>освоения курса внеурочной деятельности; </a:t>
            </a:r>
            <a:endParaRPr lang="ru-RU" sz="1800" dirty="0" smtClean="0"/>
          </a:p>
          <a:p>
            <a:pPr marL="342900" indent="-342900" algn="l">
              <a:buAutoNum type="arabicParenR"/>
            </a:pPr>
            <a:r>
              <a:rPr lang="ru-RU" sz="1800" dirty="0" smtClean="0"/>
              <a:t>2</a:t>
            </a:r>
            <a:r>
              <a:rPr lang="ru-RU" sz="1800" dirty="0" smtClean="0"/>
              <a:t>) содержания курса внеурочной деятельности с указанием форм организации и видов деятельности; </a:t>
            </a:r>
            <a:endParaRPr lang="ru-RU" sz="1800" dirty="0" smtClean="0"/>
          </a:p>
          <a:p>
            <a:pPr marL="342900" indent="-342900" algn="l">
              <a:buAutoNum type="arabicParenR"/>
            </a:pPr>
            <a:r>
              <a:rPr lang="ru-RU" sz="1800" dirty="0" smtClean="0"/>
              <a:t>3</a:t>
            </a:r>
            <a:r>
              <a:rPr lang="ru-RU" sz="1800" dirty="0" smtClean="0"/>
              <a:t>) тематического планирования. </a:t>
            </a:r>
            <a:endParaRPr lang="ru-RU" sz="1800" dirty="0" smtClean="0"/>
          </a:p>
          <a:p>
            <a:pPr marL="342900" indent="-342900" algn="l"/>
            <a:r>
              <a:rPr lang="ru-RU" sz="1800" dirty="0" smtClean="0"/>
              <a:t>При </a:t>
            </a:r>
            <a:r>
              <a:rPr lang="ru-RU" sz="1800" dirty="0" smtClean="0"/>
              <a:t>организации внеурочной деятельности необходимо вовлекать учащихся в активную природоохранную, научно-исследовательскую, </a:t>
            </a:r>
            <a:r>
              <a:rPr lang="ru-RU" sz="1800" dirty="0" err="1" smtClean="0"/>
              <a:t>научнопрактическую</a:t>
            </a:r>
            <a:r>
              <a:rPr lang="ru-RU" sz="1800" dirty="0" smtClean="0"/>
              <a:t>, научно-просветительскую, эколого-краеведческую и эстетическую деятельность; работать с социальными партнерами (особо охраняемые природные территории, вузы, организации дополнительного образования детей и др.); формировать бережное отношение к природе, друг к другу. </a:t>
            </a:r>
            <a:endParaRPr lang="ru-RU" sz="1800" dirty="0" smtClean="0"/>
          </a:p>
          <a:p>
            <a:pPr marL="342900" indent="-342900" algn="l"/>
            <a:r>
              <a:rPr lang="ru-RU" sz="1800" dirty="0" smtClean="0"/>
              <a:t> </a:t>
            </a:r>
            <a:r>
              <a:rPr lang="ru-RU" sz="1800" dirty="0" smtClean="0"/>
              <a:t>Мероприятия могут носить различную форму и характер (содержание). Это могут быть акции, исследовательские работы, проекты и конкурсы, посвященные благоустройству своей территории, изучению и охране природы и здоровья человека. Особенно большое значение имеют комплексные исследования учащихся в решении экологических проблем (общих и региональных). Содержание занятий должно формироваться с учётом пожеланий учащихся и их родителей (законных представителей) и осуществляться посредством различных форм, отличных от урочной системы обучения, таких, как экскурсии, кружки, секции, круглые столы, конференции, диспуты, школьные научные общества, олимпиады, конкурсы, соревнования, поисковые и научные исследования, общественно полезные практики и т. д. </a:t>
            </a:r>
            <a:endParaRPr lang="ru-RU"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8641"/>
            <a:ext cx="7772400" cy="144015"/>
          </a:xfrm>
        </p:spPr>
        <p:txBody>
          <a:bodyPr>
            <a:normAutofit fontScale="90000"/>
          </a:bodyPr>
          <a:lstStyle/>
          <a:p>
            <a:endParaRPr lang="ru-RU" dirty="0"/>
          </a:p>
        </p:txBody>
      </p:sp>
      <p:sp>
        <p:nvSpPr>
          <p:cNvPr id="3" name="Подзаголовок 2"/>
          <p:cNvSpPr>
            <a:spLocks noGrp="1"/>
          </p:cNvSpPr>
          <p:nvPr>
            <p:ph type="subTitle" idx="1"/>
          </p:nvPr>
        </p:nvSpPr>
        <p:spPr>
          <a:xfrm>
            <a:off x="539552" y="332656"/>
            <a:ext cx="8064896" cy="6026224"/>
          </a:xfrm>
        </p:spPr>
        <p:txBody>
          <a:bodyPr>
            <a:normAutofit/>
          </a:bodyPr>
          <a:lstStyle/>
          <a:p>
            <a:pPr algn="l"/>
            <a:r>
              <a:rPr lang="ru-RU" sz="2000" dirty="0" smtClean="0"/>
              <a:t>При разработке программ внеурочной деятельности можно использовать периодические методические издания: журналы «Биология в школе», «Биология для школьников», «Исследовательская работа школьников», а также учебные пособия, программы элективных курсов и факультативов, подготовленные издательствами учебной литературы: </a:t>
            </a:r>
            <a:r>
              <a:rPr lang="ru-RU" sz="2000" dirty="0" smtClean="0">
                <a:hlinkClick r:id="rId2"/>
              </a:rPr>
              <a:t>http://</a:t>
            </a:r>
            <a:r>
              <a:rPr lang="ru-RU" sz="2000" dirty="0" smtClean="0">
                <a:hlinkClick r:id="rId2"/>
              </a:rPr>
              <a:t>русское-слово.рф</a:t>
            </a:r>
            <a:r>
              <a:rPr lang="ru-RU" sz="2000" dirty="0" smtClean="0"/>
              <a:t> ; </a:t>
            </a:r>
            <a:r>
              <a:rPr lang="ru-RU" sz="2000" dirty="0" smtClean="0"/>
              <a:t>корпорация «Российский учебник» </a:t>
            </a:r>
            <a:r>
              <a:rPr lang="ru-RU" sz="2000" dirty="0" smtClean="0">
                <a:hlinkClick r:id="rId3"/>
              </a:rPr>
              <a:t>https://</a:t>
            </a:r>
            <a:r>
              <a:rPr lang="ru-RU" sz="2000" dirty="0" smtClean="0">
                <a:hlinkClick r:id="rId3"/>
              </a:rPr>
              <a:t>drofa-ventana.ru</a:t>
            </a:r>
            <a:r>
              <a:rPr lang="ru-RU" sz="2000" dirty="0" smtClean="0"/>
              <a:t> ; </a:t>
            </a:r>
            <a:r>
              <a:rPr lang="ru-RU" sz="2000" dirty="0" smtClean="0"/>
              <a:t>издательство «БАЛАСС»  </a:t>
            </a:r>
            <a:r>
              <a:rPr lang="ru-RU" sz="2000" dirty="0" smtClean="0">
                <a:hlinkClick r:id="rId4"/>
              </a:rPr>
              <a:t>http://</a:t>
            </a:r>
            <a:r>
              <a:rPr lang="ru-RU" sz="2000" dirty="0" smtClean="0">
                <a:hlinkClick r:id="rId4"/>
              </a:rPr>
              <a:t>school2100.com</a:t>
            </a:r>
            <a:r>
              <a:rPr lang="ru-RU" sz="2000" dirty="0" smtClean="0"/>
              <a:t> ; </a:t>
            </a:r>
            <a:r>
              <a:rPr lang="ru-RU" sz="2000" dirty="0" smtClean="0"/>
              <a:t>издательство «Легион» </a:t>
            </a:r>
            <a:r>
              <a:rPr lang="ru-RU" sz="2000" dirty="0" smtClean="0">
                <a:hlinkClick r:id="rId5"/>
              </a:rPr>
              <a:t>http://</a:t>
            </a:r>
            <a:r>
              <a:rPr lang="ru-RU" sz="2000" dirty="0" smtClean="0">
                <a:hlinkClick r:id="rId5"/>
              </a:rPr>
              <a:t>www.legionr.ru</a:t>
            </a:r>
            <a:r>
              <a:rPr lang="ru-RU" sz="2000" dirty="0" smtClean="0"/>
              <a:t> ; </a:t>
            </a:r>
            <a:r>
              <a:rPr lang="ru-RU" sz="2000" dirty="0" smtClean="0"/>
              <a:t>издательство «Просвещение» </a:t>
            </a:r>
            <a:r>
              <a:rPr lang="ru-RU" sz="2000" dirty="0" smtClean="0">
                <a:hlinkClick r:id="rId6"/>
              </a:rPr>
              <a:t>http://</a:t>
            </a:r>
            <a:r>
              <a:rPr lang="ru-RU" sz="2000" dirty="0" smtClean="0">
                <a:hlinkClick r:id="rId6"/>
              </a:rPr>
              <a:t>www.prosv.ru</a:t>
            </a:r>
            <a:r>
              <a:rPr lang="ru-RU" sz="2000" dirty="0" smtClean="0"/>
              <a:t> ; </a:t>
            </a:r>
            <a:r>
              <a:rPr lang="ru-RU" sz="2000" dirty="0" smtClean="0"/>
              <a:t>издательство «Учитель» </a:t>
            </a:r>
            <a:r>
              <a:rPr lang="ru-RU" sz="2000" dirty="0" smtClean="0">
                <a:hlinkClick r:id="rId7"/>
              </a:rPr>
              <a:t>https://</a:t>
            </a:r>
            <a:r>
              <a:rPr lang="ru-RU" sz="2000" dirty="0" smtClean="0">
                <a:hlinkClick r:id="rId7"/>
              </a:rPr>
              <a:t>www.uchitel-izd.ru</a:t>
            </a:r>
            <a:r>
              <a:rPr lang="ru-RU" sz="2000" dirty="0" smtClean="0"/>
              <a:t>  </a:t>
            </a:r>
            <a:r>
              <a:rPr lang="ru-RU" sz="2000" dirty="0" smtClean="0"/>
              <a:t>и др. </a:t>
            </a:r>
            <a:endParaRPr lang="ru-RU"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6633"/>
            <a:ext cx="7772400" cy="144015"/>
          </a:xfrm>
        </p:spPr>
        <p:txBody>
          <a:bodyPr>
            <a:normAutofit fontScale="90000"/>
          </a:bodyPr>
          <a:lstStyle/>
          <a:p>
            <a:endParaRPr lang="ru-RU" dirty="0"/>
          </a:p>
        </p:txBody>
      </p:sp>
      <p:sp>
        <p:nvSpPr>
          <p:cNvPr id="3" name="Подзаголовок 2"/>
          <p:cNvSpPr>
            <a:spLocks noGrp="1"/>
          </p:cNvSpPr>
          <p:nvPr>
            <p:ph type="subTitle" idx="1"/>
          </p:nvPr>
        </p:nvSpPr>
        <p:spPr>
          <a:xfrm>
            <a:off x="251520" y="404664"/>
            <a:ext cx="8892480" cy="6264696"/>
          </a:xfrm>
        </p:spPr>
        <p:txBody>
          <a:bodyPr>
            <a:noAutofit/>
          </a:bodyPr>
          <a:lstStyle/>
          <a:p>
            <a:pPr algn="l"/>
            <a:r>
              <a:rPr lang="ru-RU" sz="2000" dirty="0" smtClean="0"/>
              <a:t>При организации образовательной деятельности в условиях ФГОС учитель биологии руководствуется </a:t>
            </a:r>
            <a:r>
              <a:rPr lang="ru-RU" sz="2000" dirty="0" smtClean="0"/>
              <a:t> следующими примерными </a:t>
            </a:r>
            <a:r>
              <a:rPr lang="ru-RU" sz="2000" dirty="0" smtClean="0"/>
              <a:t>основными образовательными программами основного </a:t>
            </a:r>
            <a:r>
              <a:rPr lang="ru-RU" sz="2000" dirty="0" smtClean="0"/>
              <a:t>общего </a:t>
            </a:r>
            <a:r>
              <a:rPr lang="ru-RU" sz="2000" dirty="0" smtClean="0"/>
              <a:t>и среднего общего </a:t>
            </a:r>
            <a:r>
              <a:rPr lang="ru-RU" sz="2000" dirty="0" smtClean="0"/>
              <a:t>образования:                                                          </a:t>
            </a:r>
            <a:endParaRPr lang="ru-RU" sz="2000" dirty="0" smtClean="0"/>
          </a:p>
          <a:p>
            <a:pPr algn="l"/>
            <a:r>
              <a:rPr lang="ru-RU" sz="2000" dirty="0" smtClean="0"/>
              <a:t> 1 [Электронный ресурс] // Единое окно доступа к образовательным ресурсам [Офиц. сайт]. URL:  </a:t>
            </a:r>
            <a:r>
              <a:rPr lang="ru-RU" sz="2000" dirty="0" smtClean="0">
                <a:hlinkClick r:id="rId2"/>
              </a:rPr>
              <a:t>http://</a:t>
            </a:r>
            <a:r>
              <a:rPr lang="ru-RU" sz="2000" dirty="0" smtClean="0">
                <a:hlinkClick r:id="rId2"/>
              </a:rPr>
              <a:t>window.edu.ru/catalog/resources?p_str</a:t>
            </a:r>
            <a:r>
              <a:rPr lang="ru-RU" sz="2000" dirty="0" smtClean="0"/>
              <a:t> </a:t>
            </a:r>
            <a:r>
              <a:rPr lang="ru-RU" sz="2000" dirty="0" err="1" smtClean="0"/>
              <a:t>=</a:t>
            </a:r>
            <a:r>
              <a:rPr lang="ru-RU" sz="2000" dirty="0" err="1" smtClean="0"/>
              <a:t>примерными+программами+по+биологии+</a:t>
            </a:r>
            <a:r>
              <a:rPr lang="ru-RU" sz="2000" dirty="0" smtClean="0"/>
              <a:t> </a:t>
            </a:r>
            <a:r>
              <a:rPr lang="ru-RU" sz="2000" dirty="0" err="1" smtClean="0"/>
              <a:t>основного+общего+образования</a:t>
            </a:r>
            <a:r>
              <a:rPr lang="ru-RU" sz="2000" dirty="0" smtClean="0"/>
              <a:t>;   </a:t>
            </a:r>
          </a:p>
          <a:p>
            <a:pPr algn="l"/>
            <a:r>
              <a:rPr lang="ru-RU" sz="2000" dirty="0" smtClean="0"/>
              <a:t>2 </a:t>
            </a:r>
            <a:r>
              <a:rPr lang="ru-RU" sz="2000" dirty="0" smtClean="0"/>
              <a:t>[Электронный ресурс] // Единое окно доступа к образовательным ресурсам [Офиц. сайт]. URL: </a:t>
            </a:r>
            <a:r>
              <a:rPr lang="ru-RU" sz="2000" dirty="0" smtClean="0">
                <a:hlinkClick r:id="rId2"/>
              </a:rPr>
              <a:t>http://</a:t>
            </a:r>
            <a:r>
              <a:rPr lang="ru-RU" sz="2000" dirty="0" smtClean="0">
                <a:hlinkClick r:id="rId2"/>
              </a:rPr>
              <a:t>window.edu.ru/catalog/resources?p_str</a:t>
            </a:r>
            <a:r>
              <a:rPr lang="ru-RU" sz="2000" dirty="0" smtClean="0"/>
              <a:t> </a:t>
            </a:r>
            <a:r>
              <a:rPr lang="ru-RU" sz="2000" dirty="0" err="1" smtClean="0"/>
              <a:t>=</a:t>
            </a:r>
            <a:r>
              <a:rPr lang="ru-RU" sz="2000" dirty="0" err="1" smtClean="0"/>
              <a:t>примерными+программами+по+биологии+среднего</a:t>
            </a:r>
            <a:r>
              <a:rPr lang="ru-RU" sz="2000" dirty="0" smtClean="0"/>
              <a:t> +</a:t>
            </a:r>
            <a:r>
              <a:rPr lang="ru-RU" sz="2000" dirty="0" err="1" smtClean="0"/>
              <a:t>общего+образования</a:t>
            </a:r>
            <a:r>
              <a:rPr lang="ru-RU" sz="2000" dirty="0" smtClean="0"/>
              <a:t> </a:t>
            </a:r>
            <a:endParaRPr lang="ru-RU" sz="2000" dirty="0" smtClean="0"/>
          </a:p>
          <a:p>
            <a:pPr algn="l"/>
            <a:r>
              <a:rPr lang="ru-RU" sz="2000" dirty="0" smtClean="0"/>
              <a:t>3 </a:t>
            </a:r>
            <a:r>
              <a:rPr lang="ru-RU" sz="2000" dirty="0" smtClean="0"/>
              <a:t>[Электронный ресурс] // Реестр примерных основных общеобразовательных программ  [Офиц. сайт]. URL:  </a:t>
            </a:r>
            <a:r>
              <a:rPr lang="ru-RU" sz="2000" dirty="0" smtClean="0">
                <a:hlinkClick r:id="rId3"/>
              </a:rPr>
              <a:t>http://fgosreestr.ru/registry/primernaya-osnovnayaobrazovatelnaya-programma-osnovnogoobshhego-obrazovaniya-3</a:t>
            </a:r>
            <a:r>
              <a:rPr lang="ru-RU" sz="2000" dirty="0" smtClean="0">
                <a:hlinkClick r:id="rId3"/>
              </a:rPr>
              <a:t>/</a:t>
            </a:r>
            <a:r>
              <a:rPr lang="ru-RU" sz="2000" dirty="0" smtClean="0"/>
              <a:t> </a:t>
            </a:r>
          </a:p>
          <a:p>
            <a:pPr algn="l"/>
            <a:r>
              <a:rPr lang="ru-RU" sz="2000" dirty="0" smtClean="0"/>
              <a:t> </a:t>
            </a:r>
            <a:r>
              <a:rPr lang="ru-RU" sz="2000" dirty="0" smtClean="0"/>
              <a:t>4 [Электронный ресурс] // Реестр примерных основных общеобразовательных программ  [Офиц. сайт]. URL:  http://fgosreestr.ru/registry/primernaya-osnovnaya-obrazovatelnaya-programma-srednegoobshhego-obrazovaniya/ </a:t>
            </a:r>
            <a:endParaRPr lang="ru-RU"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8641"/>
            <a:ext cx="7772400" cy="144015"/>
          </a:xfrm>
        </p:spPr>
        <p:txBody>
          <a:bodyPr>
            <a:normAutofit fontScale="90000"/>
          </a:bodyPr>
          <a:lstStyle/>
          <a:p>
            <a:endParaRPr lang="ru-RU" dirty="0"/>
          </a:p>
        </p:txBody>
      </p:sp>
      <p:sp>
        <p:nvSpPr>
          <p:cNvPr id="3" name="Подзаголовок 2"/>
          <p:cNvSpPr>
            <a:spLocks noGrp="1"/>
          </p:cNvSpPr>
          <p:nvPr>
            <p:ph type="subTitle" idx="1"/>
          </p:nvPr>
        </p:nvSpPr>
        <p:spPr>
          <a:xfrm>
            <a:off x="395536" y="404664"/>
            <a:ext cx="8424936" cy="6192688"/>
          </a:xfrm>
        </p:spPr>
        <p:txBody>
          <a:bodyPr>
            <a:normAutofit lnSpcReduction="10000"/>
          </a:bodyPr>
          <a:lstStyle/>
          <a:p>
            <a:pPr algn="l"/>
            <a:r>
              <a:rPr lang="ru-RU" sz="1800" dirty="0" smtClean="0"/>
              <a:t>Содержание </a:t>
            </a:r>
            <a:r>
              <a:rPr lang="ru-RU" sz="1800" dirty="0" smtClean="0"/>
              <a:t>предмета «Биология» в 5-9 классах представляет собой базовое звено в системе непрерывного биологического и естественнонаучного образования и является основой для последующей уровневой и профильной дифференциации.  Изучение биологии в 10-11 классах на базовом уровне ориентировано на обеспечение общеобразовательной и общекультурной подготовки выпускников. Изучение биологии на углубленном уровне ориентировано на подготовку к последующему профессиональному образованию, развитие </a:t>
            </a:r>
            <a:r>
              <a:rPr lang="ru-RU" sz="1800" dirty="0" smtClean="0"/>
              <a:t> индивидуальных </a:t>
            </a:r>
            <a:r>
              <a:rPr lang="ru-RU" sz="1800" dirty="0" smtClean="0"/>
              <a:t>способностей обучающихся путем более глубокого, чем предусматривается базовым уровнем, овладения основами биологии и методами изучения органического мира. </a:t>
            </a:r>
            <a:endParaRPr lang="ru-RU" sz="1800" dirty="0" smtClean="0"/>
          </a:p>
          <a:p>
            <a:pPr algn="l"/>
            <a:r>
              <a:rPr lang="ru-RU" sz="1800" dirty="0" smtClean="0"/>
              <a:t>Изучение предмета «Биология» в части формирования научного мировоззрения, освоения общенаучных методов (наблюдение, измерение, эксперимент, моделирование), освоения практического применения научных знаний основано на </a:t>
            </a:r>
            <a:r>
              <a:rPr lang="ru-RU" sz="1800" dirty="0" err="1" smtClean="0"/>
              <a:t>межпредметных</a:t>
            </a:r>
            <a:r>
              <a:rPr lang="ru-RU" sz="1800" dirty="0" smtClean="0"/>
              <a:t> связях с естественными, математическими и гуманитарными науками. </a:t>
            </a:r>
          </a:p>
          <a:p>
            <a:pPr algn="l"/>
            <a:r>
              <a:rPr lang="ru-RU" sz="1800" dirty="0" smtClean="0"/>
              <a:t> </a:t>
            </a:r>
            <a:r>
              <a:rPr lang="ru-RU" sz="1800" dirty="0" smtClean="0"/>
              <a:t>В </a:t>
            </a:r>
            <a:r>
              <a:rPr lang="ru-RU" sz="1800" dirty="0" smtClean="0"/>
              <a:t>условиях введения </a:t>
            </a:r>
            <a:r>
              <a:rPr lang="ru-RU" sz="1800" dirty="0" smtClean="0"/>
              <a:t> и реализации ФГОС </a:t>
            </a:r>
            <a:r>
              <a:rPr lang="ru-RU" sz="1800" dirty="0" smtClean="0"/>
              <a:t>на изучение биологии в 5-7-х классах примерной основной образовательной программой рекомендуется отводить по 1 часу в неделю, в 8-х классах – 2 часа в неделю. В 2018/19 учебном году независимо от реализуемого стандарта (ФК ГОС или ФГОС) в 9-х классах на освоение предмета отводится 2 часа в неделю; в  10-11 классах - на базовом уровне 1 час в неделю, на профильном (углубленном) уровне – 3 часа в неделю. На базовом уровне биология также может изучаться в рамках интегрированного курса «Естествознание», на освоение которого должно отводиться 3 часа в неделю. </a:t>
            </a:r>
            <a:endParaRPr lang="ru-RU"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8641"/>
            <a:ext cx="7772400" cy="144015"/>
          </a:xfrm>
        </p:spPr>
        <p:txBody>
          <a:bodyPr>
            <a:normAutofit fontScale="90000"/>
          </a:bodyPr>
          <a:lstStyle/>
          <a:p>
            <a:endParaRPr lang="ru-RU" dirty="0"/>
          </a:p>
        </p:txBody>
      </p:sp>
      <p:sp>
        <p:nvSpPr>
          <p:cNvPr id="3" name="Подзаголовок 2"/>
          <p:cNvSpPr>
            <a:spLocks noGrp="1"/>
          </p:cNvSpPr>
          <p:nvPr>
            <p:ph type="subTitle" idx="1"/>
          </p:nvPr>
        </p:nvSpPr>
        <p:spPr>
          <a:xfrm>
            <a:off x="323528" y="404664"/>
            <a:ext cx="8640960" cy="6453336"/>
          </a:xfrm>
        </p:spPr>
        <p:txBody>
          <a:bodyPr>
            <a:normAutofit lnSpcReduction="10000"/>
          </a:bodyPr>
          <a:lstStyle/>
          <a:p>
            <a:pPr algn="l"/>
            <a:r>
              <a:rPr lang="ru-RU" sz="1800" dirty="0" smtClean="0"/>
              <a:t>Общеобразовательным </a:t>
            </a:r>
            <a:r>
              <a:rPr lang="ru-RU" sz="1800" dirty="0" smtClean="0"/>
              <a:t>организациям рекомендуется рассмотреть возможность увеличения количество часов на изучение курса биологии за счет части учебного плана, формируемой участниками образовательных отношений, при шестидневной учебной неделе –  в 6-х и 7-х классах до 2 часов в неделю, при пятидневной учебной неделе – в 7-х классах до 2 часов в неделю. Особенно это важно в условиях </a:t>
            </a:r>
            <a:r>
              <a:rPr lang="ru-RU" sz="1800" dirty="0" err="1" smtClean="0"/>
              <a:t>предпрофильной</a:t>
            </a:r>
            <a:r>
              <a:rPr lang="ru-RU" sz="1800" dirty="0" smtClean="0"/>
              <a:t> подготовки к дальнейшему изучению биологии в 10-11-ых классах на профильном (углубленном) уровне.  </a:t>
            </a:r>
            <a:endParaRPr lang="ru-RU" sz="1800" dirty="0" smtClean="0"/>
          </a:p>
          <a:p>
            <a:pPr algn="l"/>
            <a:r>
              <a:rPr lang="ru-RU" sz="1800" dirty="0" smtClean="0"/>
              <a:t>Рабочая программа по биологии является структурным компонентом основной образовательной программы (далее – ООП) общеобразовательной организации.  ООП разрабатывается общеобразовательной организацией, утверждается локальным нормативным актом, поэтому рабочая программа не нуждается в отдельной процедуре утверждения. Общеобразовательной организации целесообразно иметь локальный нормативный акт, определяющий структуру, порядок разработки и утверждения рабочих программ.  В соответствии со статьей 12 Федерального закона от 29.12.2012 № 273ФЗ «Об образовании в Российской Федерации» общеобразовательные организации разрабатывают образовательные программы в соответствии с ФГОС общего образования и с учетом соответствующих примерных основных образовательных программ, включенных в реестр примерных основных общеобразовательных программ </a:t>
            </a:r>
            <a:r>
              <a:rPr lang="ru-RU" sz="1800" dirty="0" err="1" smtClean="0"/>
              <a:t>Минобрнауки</a:t>
            </a:r>
            <a:r>
              <a:rPr lang="ru-RU" sz="1800" dirty="0" smtClean="0"/>
              <a:t> России.  Примерная программа по биологии не может использоваться в качестве рабочей, поскольку не задает последовательности изучения материала и распределения его по классам или годам обучения, в ней не отражаются особенности образовательной программы школы, контингента обучающихся, методической системы и индивидуального стиля учителя и т.п. </a:t>
            </a:r>
          </a:p>
          <a:p>
            <a:pPr algn="l"/>
            <a:r>
              <a:rPr lang="ru-RU" sz="1800" dirty="0" smtClean="0"/>
              <a:t> </a:t>
            </a:r>
            <a:endParaRPr lang="ru-RU"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8641"/>
            <a:ext cx="7772400" cy="144015"/>
          </a:xfrm>
        </p:spPr>
        <p:txBody>
          <a:bodyPr>
            <a:normAutofit fontScale="90000"/>
          </a:bodyPr>
          <a:lstStyle/>
          <a:p>
            <a:endParaRPr lang="ru-RU" dirty="0"/>
          </a:p>
        </p:txBody>
      </p:sp>
      <p:sp>
        <p:nvSpPr>
          <p:cNvPr id="3" name="Подзаголовок 2"/>
          <p:cNvSpPr>
            <a:spLocks noGrp="1"/>
          </p:cNvSpPr>
          <p:nvPr>
            <p:ph type="subTitle" idx="1"/>
          </p:nvPr>
        </p:nvSpPr>
        <p:spPr>
          <a:xfrm>
            <a:off x="395536" y="404664"/>
            <a:ext cx="8496944" cy="6264696"/>
          </a:xfrm>
        </p:spPr>
        <p:txBody>
          <a:bodyPr>
            <a:normAutofit lnSpcReduction="10000"/>
          </a:bodyPr>
          <a:lstStyle/>
          <a:p>
            <a:pPr algn="l"/>
            <a:r>
              <a:rPr lang="ru-RU" sz="1800" dirty="0" smtClean="0"/>
              <a:t>Авторские программы учебных предметов, разработанные на основе примерных программ, могут рассматриваться как рабочие программы. Вопрос о возможности их использования в структуре ООП школы решается на уровне общеобразовательной организации. При этом важное условие – данный УМК рекомендован к использованию, т.е. прошел экспертизу, в т.ч. на соответствие ФГОС и входит в федеральный перечень учебников. </a:t>
            </a:r>
            <a:endParaRPr lang="ru-RU" sz="1800" dirty="0" smtClean="0"/>
          </a:p>
          <a:p>
            <a:pPr algn="l"/>
            <a:r>
              <a:rPr lang="ru-RU" sz="1800" dirty="0" smtClean="0"/>
              <a:t>В </a:t>
            </a:r>
            <a:r>
              <a:rPr lang="ru-RU" sz="1800" dirty="0" smtClean="0"/>
              <a:t>соответствии с ФГОС общего образования в структуре рабочей программы по предмету обязательно должны быть представлены:  </a:t>
            </a:r>
            <a:endParaRPr lang="ru-RU" sz="1800" dirty="0" smtClean="0"/>
          </a:p>
          <a:p>
            <a:pPr marL="342900" indent="-342900" algn="l">
              <a:buAutoNum type="arabicParenR"/>
            </a:pPr>
            <a:r>
              <a:rPr lang="ru-RU" sz="1800" dirty="0" smtClean="0"/>
              <a:t>планируемые </a:t>
            </a:r>
            <a:r>
              <a:rPr lang="ru-RU" sz="1800" dirty="0" smtClean="0"/>
              <a:t>результаты освоения учебного предмета; </a:t>
            </a:r>
            <a:endParaRPr lang="ru-RU" sz="1800" dirty="0" smtClean="0"/>
          </a:p>
          <a:p>
            <a:pPr marL="342900" indent="-342900" algn="l">
              <a:buAutoNum type="arabicParenR"/>
            </a:pPr>
            <a:r>
              <a:rPr lang="ru-RU" sz="1800" dirty="0" smtClean="0"/>
              <a:t>содержание </a:t>
            </a:r>
            <a:r>
              <a:rPr lang="ru-RU" sz="1800" dirty="0" smtClean="0"/>
              <a:t>учебного предмета; </a:t>
            </a:r>
            <a:endParaRPr lang="ru-RU" sz="1800" dirty="0" smtClean="0"/>
          </a:p>
          <a:p>
            <a:pPr marL="342900" indent="-342900" algn="l">
              <a:buAutoNum type="arabicParenR"/>
            </a:pPr>
            <a:r>
              <a:rPr lang="ru-RU" sz="1800" dirty="0" smtClean="0"/>
              <a:t>тематическое </a:t>
            </a:r>
            <a:r>
              <a:rPr lang="ru-RU" sz="1800" dirty="0" smtClean="0"/>
              <a:t>планирование с указанием количества часов, отводимых на освоение каждой темы. </a:t>
            </a:r>
            <a:r>
              <a:rPr lang="ru-RU" sz="1800" dirty="0" smtClean="0"/>
              <a:t>                                                                                                          Кроме </a:t>
            </a:r>
            <a:r>
              <a:rPr lang="ru-RU" sz="1800" dirty="0" smtClean="0"/>
              <a:t>указанных </a:t>
            </a:r>
            <a:r>
              <a:rPr lang="ru-RU" sz="1800" dirty="0" smtClean="0"/>
              <a:t>разделов в рабочую программу обычно включают  </a:t>
            </a:r>
            <a:r>
              <a:rPr lang="ru-RU" sz="1800" dirty="0" smtClean="0"/>
              <a:t>пояснительную записку. В ней </a:t>
            </a:r>
            <a:r>
              <a:rPr lang="ru-RU" sz="1800" dirty="0" smtClean="0"/>
              <a:t>описываются  </a:t>
            </a:r>
            <a:r>
              <a:rPr lang="ru-RU" sz="1800" dirty="0" smtClean="0"/>
              <a:t>цели учебного предмета на данном уровне обучения, нормативные и </a:t>
            </a:r>
            <a:r>
              <a:rPr lang="ru-RU" sz="1800" dirty="0" smtClean="0"/>
              <a:t>инструктивно-методические </a:t>
            </a:r>
            <a:r>
              <a:rPr lang="ru-RU" sz="1800" dirty="0" smtClean="0"/>
              <a:t>документы, на основе которых разработана рабочая программа, </a:t>
            </a:r>
            <a:r>
              <a:rPr lang="ru-RU" sz="1800" dirty="0" smtClean="0"/>
              <a:t>указывается </a:t>
            </a:r>
            <a:r>
              <a:rPr lang="ru-RU" sz="1800" dirty="0" smtClean="0"/>
              <a:t>УМК, по которому будет вестись преподавание предмета, </a:t>
            </a:r>
            <a:r>
              <a:rPr lang="ru-RU" sz="1800" dirty="0" smtClean="0"/>
              <a:t>отражаются  </a:t>
            </a:r>
            <a:r>
              <a:rPr lang="ru-RU" sz="1800" dirty="0" smtClean="0"/>
              <a:t>особенности данной рабочей </a:t>
            </a:r>
            <a:r>
              <a:rPr lang="ru-RU" sz="1800" dirty="0" smtClean="0"/>
              <a:t>программы.                                                                                                   Планируемые </a:t>
            </a:r>
            <a:r>
              <a:rPr lang="ru-RU" sz="1800" dirty="0" smtClean="0"/>
              <a:t>результаты освоения учебного предмета целесообразно формулировать в терминах «учащиеся научатся», «учащиеся получат возможность научиться», как в примерной программе по предмету. Планируемые результаты могут быть сформулированы для целого уровня образования (основное общее, среднее общее) или распределены по годам обучения. </a:t>
            </a:r>
            <a:endParaRPr lang="ru-RU"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8641"/>
            <a:ext cx="7772400" cy="72007"/>
          </a:xfrm>
        </p:spPr>
        <p:txBody>
          <a:bodyPr>
            <a:normAutofit fontScale="90000"/>
          </a:bodyPr>
          <a:lstStyle/>
          <a:p>
            <a:endParaRPr lang="ru-RU" dirty="0"/>
          </a:p>
        </p:txBody>
      </p:sp>
      <p:sp>
        <p:nvSpPr>
          <p:cNvPr id="3" name="Подзаголовок 2"/>
          <p:cNvSpPr>
            <a:spLocks noGrp="1"/>
          </p:cNvSpPr>
          <p:nvPr>
            <p:ph type="subTitle" idx="1"/>
          </p:nvPr>
        </p:nvSpPr>
        <p:spPr>
          <a:xfrm>
            <a:off x="179512" y="305272"/>
            <a:ext cx="8964488" cy="6552728"/>
          </a:xfrm>
        </p:spPr>
        <p:txBody>
          <a:bodyPr>
            <a:normAutofit fontScale="92500" lnSpcReduction="10000"/>
          </a:bodyPr>
          <a:lstStyle/>
          <a:p>
            <a:pPr algn="l"/>
            <a:r>
              <a:rPr lang="ru-RU" sz="1800" dirty="0" smtClean="0"/>
              <a:t>Разделы рабочей программы «Содержание учебного предмета» и «Тематическое планирование» разрабатываются учителем с учетом примерной программы и на основе авторской программы к УМК, по которому будет вестись преподавание. Педагоги имеют право на творческую инициативу, разработку и применение авторских программ и методов обучения и воспитания в пределах реализуемой образовательной </a:t>
            </a:r>
            <a:r>
              <a:rPr lang="ru-RU" sz="1800" dirty="0" smtClean="0"/>
              <a:t>программы. </a:t>
            </a:r>
            <a:r>
              <a:rPr lang="ru-RU" sz="1800" dirty="0" smtClean="0"/>
              <a:t>Таким образом, особенности методической системы учителя, контингента обучающихся </a:t>
            </a:r>
            <a:r>
              <a:rPr lang="ru-RU" sz="1800" dirty="0" smtClean="0"/>
              <a:t> необходимо учесть </a:t>
            </a:r>
            <a:r>
              <a:rPr lang="ru-RU" sz="1800" dirty="0" smtClean="0"/>
              <a:t>при структурировании содержания предмета в рабочей программе. </a:t>
            </a:r>
            <a:endParaRPr lang="ru-RU" sz="1800" dirty="0" smtClean="0"/>
          </a:p>
          <a:p>
            <a:pPr algn="l"/>
            <a:r>
              <a:rPr lang="ru-RU" sz="1800" dirty="0" smtClean="0"/>
              <a:t>Раздел </a:t>
            </a:r>
            <a:r>
              <a:rPr lang="ru-RU" sz="1800" dirty="0" smtClean="0"/>
              <a:t>рабочей программы «Тематическое планирование» представляет собой таблицу с распределением количества часов, отводимых на изучение каждой темы. </a:t>
            </a:r>
            <a:r>
              <a:rPr lang="ru-RU" sz="1800" dirty="0" smtClean="0"/>
              <a:t>Календарно-тематическое </a:t>
            </a:r>
            <a:r>
              <a:rPr lang="ru-RU" sz="1800" dirty="0" smtClean="0"/>
              <a:t>(поурочное) планирование не является обязательной составной частью рабочей программы. Его наличие в рабочей программе, а также форма могут определяться локальным нормативным актом общеобразовательной организации. Именно календарно-тематическое (поурочное) планирование является персонифицированным документом, отражающим освоение рабочей программы в конкретном классе, организованное конкретным педагогом. Журнал заполняется по </a:t>
            </a:r>
            <a:r>
              <a:rPr lang="ru-RU" sz="1800" dirty="0" smtClean="0"/>
              <a:t>календарно-тематическому </a:t>
            </a:r>
            <a:r>
              <a:rPr lang="ru-RU" sz="1800" dirty="0" smtClean="0"/>
              <a:t>(поурочному) планированию, а не по тематическому планированию из рабочей программы. </a:t>
            </a:r>
            <a:endParaRPr lang="ru-RU" sz="1800" dirty="0" smtClean="0"/>
          </a:p>
          <a:p>
            <a:pPr algn="l"/>
            <a:r>
              <a:rPr lang="ru-RU" sz="1800" dirty="0" smtClean="0"/>
              <a:t>Объем </a:t>
            </a:r>
            <a:r>
              <a:rPr lang="ru-RU" sz="1800" dirty="0" smtClean="0"/>
              <a:t>практической части курса биологии определяется </a:t>
            </a:r>
            <a:r>
              <a:rPr lang="ru-RU" sz="1800" dirty="0" smtClean="0"/>
              <a:t>с </a:t>
            </a:r>
            <a:r>
              <a:rPr lang="ru-RU" sz="1800" dirty="0" smtClean="0"/>
              <a:t>учетом примерной программы и на основе авторской программы к УМК, по которому будет вестись преподавание. Объем (количество часов) практической части фиксируется в рабочей программе в разделе «Тематическое планирование» и/или разделе «Содержание предмета». Ориентиром служат примерные списки лабораторных и практических работ и экскурсий, приведенные в примерной программе по биологии. Количество их в рабочей программе учителя должно быть не меньше, чем в примерной программе. Названия практических работ и экскурсий в рабочей программе учителя могут отличаться от формулировок, приведенных в примерной программе по биологии и соответствовать формулировкам из авторской программы к данному УМК. </a:t>
            </a:r>
            <a:endParaRPr lang="ru-RU"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9"/>
            <a:ext cx="7772400" cy="144015"/>
          </a:xfrm>
        </p:spPr>
        <p:txBody>
          <a:bodyPr>
            <a:normAutofit fontScale="90000"/>
          </a:bodyPr>
          <a:lstStyle/>
          <a:p>
            <a:endParaRPr lang="ru-RU" dirty="0"/>
          </a:p>
        </p:txBody>
      </p:sp>
      <p:sp>
        <p:nvSpPr>
          <p:cNvPr id="3" name="Подзаголовок 2"/>
          <p:cNvSpPr>
            <a:spLocks noGrp="1"/>
          </p:cNvSpPr>
          <p:nvPr>
            <p:ph type="subTitle" idx="1"/>
          </p:nvPr>
        </p:nvSpPr>
        <p:spPr>
          <a:xfrm>
            <a:off x="251520" y="404664"/>
            <a:ext cx="8712968" cy="6192688"/>
          </a:xfrm>
        </p:spPr>
        <p:txBody>
          <a:bodyPr>
            <a:normAutofit lnSpcReduction="10000"/>
          </a:bodyPr>
          <a:lstStyle/>
          <a:p>
            <a:pPr algn="l"/>
            <a:r>
              <a:rPr lang="ru-RU" sz="1800" dirty="0" smtClean="0"/>
              <a:t>Практические работы в зависимости от их трудоемкости могут по продолжительности занимать весь урок или являться только фрагментом урока. В первом случае они подлежат обязательному оцениванию, во втором – могут оцениваться выборочно, либо не оцениваться, о чем учитель дает разъяснения в пояснительной записке к своей рабочей программе. </a:t>
            </a:r>
            <a:r>
              <a:rPr lang="ru-RU" sz="1800" dirty="0" smtClean="0"/>
              <a:t> </a:t>
            </a:r>
          </a:p>
          <a:p>
            <a:pPr algn="l"/>
            <a:r>
              <a:rPr lang="ru-RU" sz="1800" dirty="0" smtClean="0"/>
              <a:t>Рабочая </a:t>
            </a:r>
            <a:r>
              <a:rPr lang="ru-RU" sz="1800" dirty="0" smtClean="0"/>
              <a:t>программа по биологии разрабатывается для уровня обучения – основное </a:t>
            </a:r>
            <a:endParaRPr lang="ru-RU" sz="1800" dirty="0" smtClean="0"/>
          </a:p>
          <a:p>
            <a:pPr algn="l"/>
            <a:r>
              <a:rPr lang="ru-RU" sz="1800" dirty="0" smtClean="0"/>
              <a:t>общее </a:t>
            </a:r>
            <a:r>
              <a:rPr lang="ru-RU" sz="1800" dirty="0" smtClean="0"/>
              <a:t>образование (5-9 классы), среднее общее образование (10-11 классы). </a:t>
            </a:r>
            <a:endParaRPr lang="ru-RU" sz="1800" dirty="0" smtClean="0"/>
          </a:p>
          <a:p>
            <a:pPr algn="l"/>
            <a:r>
              <a:rPr lang="ru-RU" sz="1800" dirty="0" smtClean="0"/>
              <a:t>Общеобразовательные организации самостоятельны в выборе и определении комплекта учебников, учебных пособий, учебно-методических материалов, обеспечивающих преподавание учебного предмета. </a:t>
            </a:r>
            <a:r>
              <a:rPr lang="ru-RU" sz="1800" dirty="0" smtClean="0"/>
              <a:t>*В </a:t>
            </a:r>
            <a:r>
              <a:rPr lang="ru-RU" sz="1800" dirty="0" smtClean="0"/>
              <a:t>ныне действующем федеральном перечне учебников6 для основного общего образования предлагаются УМК по биологии, имеющие как линейную, так и концентрическую структуру содержания. Право выбора остается за учителем. При выборе УМК по биологии для 10-11-го классов учителям рекомендуется учитывать эффективность учебников, выявленную по результатам ЕГЭ.  Более высокие результаты на ЕГЭ показывают обучающиеся, изучавшие биологию на профильном уровне по учебнику «Биология. Общая биология. В 2-х ч. 10-11 класс» (авторы Бородин П.М., Высоцкая Л.В., Дымшиц Г.М. / Под ред. Шумного В.К., Дымшица Г.М. Издательство «Просвещение»). </a:t>
            </a:r>
            <a:endParaRPr lang="ru-RU" sz="1800" dirty="0" smtClean="0"/>
          </a:p>
          <a:p>
            <a:pPr algn="l"/>
            <a:r>
              <a:rPr lang="ru-RU" sz="1800" dirty="0" smtClean="0"/>
              <a:t> </a:t>
            </a:r>
            <a:r>
              <a:rPr lang="ru-RU" sz="1800" dirty="0" smtClean="0"/>
              <a:t>       ---------------------------------------------------------------</a:t>
            </a:r>
          </a:p>
          <a:p>
            <a:pPr algn="l"/>
            <a:r>
              <a:rPr lang="ru-RU" sz="1800" dirty="0" smtClean="0"/>
              <a:t>* </a:t>
            </a:r>
            <a:r>
              <a:rPr lang="ru-RU" sz="1800" dirty="0" smtClean="0"/>
              <a:t>Приказ </a:t>
            </a:r>
            <a:r>
              <a:rPr lang="ru-RU" sz="1800" dirty="0" err="1" smtClean="0"/>
              <a:t>Минобрнауки</a:t>
            </a:r>
            <a:r>
              <a:rPr lang="ru-RU" sz="1800" dirty="0" smtClean="0"/>
              <a:t> России от 31.03.2014 № 253 «Об утверждении федеральных перечней учебников, рекомендуемых к использованию при реализации имеющих государственную аккредитацию образовательных программ начального общего, основного общего, среднего общего образования» (с </a:t>
            </a:r>
            <a:r>
              <a:rPr lang="ru-RU" sz="1800" dirty="0" err="1" smtClean="0"/>
              <a:t>изм</a:t>
            </a:r>
            <a:r>
              <a:rPr lang="ru-RU" sz="1800" dirty="0" smtClean="0"/>
              <a:t>. от 05.07.2017 № 629). </a:t>
            </a:r>
            <a:endParaRPr lang="ru-RU"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8641"/>
            <a:ext cx="7772400" cy="144015"/>
          </a:xfrm>
        </p:spPr>
        <p:txBody>
          <a:bodyPr>
            <a:normAutofit fontScale="90000"/>
          </a:bodyPr>
          <a:lstStyle/>
          <a:p>
            <a:endParaRPr lang="ru-RU" dirty="0"/>
          </a:p>
        </p:txBody>
      </p:sp>
      <p:sp>
        <p:nvSpPr>
          <p:cNvPr id="3" name="Подзаголовок 2"/>
          <p:cNvSpPr>
            <a:spLocks noGrp="1"/>
          </p:cNvSpPr>
          <p:nvPr>
            <p:ph type="subTitle" idx="1"/>
          </p:nvPr>
        </p:nvSpPr>
        <p:spPr>
          <a:xfrm>
            <a:off x="395536" y="476672"/>
            <a:ext cx="8424936" cy="5976664"/>
          </a:xfrm>
        </p:spPr>
        <p:txBody>
          <a:bodyPr>
            <a:normAutofit/>
          </a:bodyPr>
          <a:lstStyle/>
          <a:p>
            <a:pPr algn="l"/>
            <a:r>
              <a:rPr lang="ru-RU" sz="1800" dirty="0" smtClean="0"/>
              <a:t>К наиболее важным педагогическим целям регионального содержания учебного предмета «Биология» можно </a:t>
            </a:r>
            <a:r>
              <a:rPr lang="ru-RU" sz="1800" dirty="0" smtClean="0"/>
              <a:t>отнести </a:t>
            </a:r>
            <a:r>
              <a:rPr lang="ru-RU" sz="1800" dirty="0" smtClean="0"/>
              <a:t>знания о природе, хозяйстве, истории, культурных традициях региона, связанные со спецификой природного окружения, местом и ролью региона в глобальных процессах; </a:t>
            </a:r>
            <a:r>
              <a:rPr lang="ru-RU" sz="1800" dirty="0" smtClean="0"/>
              <a:t>знания </a:t>
            </a:r>
            <a:r>
              <a:rPr lang="ru-RU" sz="1800" dirty="0" smtClean="0"/>
              <a:t>о проблемах сохранения природных </a:t>
            </a:r>
            <a:r>
              <a:rPr lang="ru-RU" sz="1800" dirty="0" smtClean="0"/>
              <a:t>систем и вызывающих их причинах</a:t>
            </a:r>
            <a:r>
              <a:rPr lang="ru-RU" sz="1800" dirty="0" smtClean="0"/>
              <a:t>, </a:t>
            </a:r>
            <a:r>
              <a:rPr lang="ru-RU" sz="1800" dirty="0" smtClean="0"/>
              <a:t> средствах развития </a:t>
            </a:r>
            <a:r>
              <a:rPr lang="ru-RU" sz="1800" dirty="0" smtClean="0"/>
              <a:t>устойчивого природопользования </a:t>
            </a:r>
            <a:r>
              <a:rPr lang="ru-RU" sz="1800" dirty="0" smtClean="0"/>
              <a:t>; </a:t>
            </a:r>
            <a:r>
              <a:rPr lang="ru-RU" sz="1800" dirty="0" smtClean="0"/>
              <a:t>умения выделять, проектировать пути решения экологических проблем региона; получение прямого опыта общения с природой региона; получение опыта личного участия в конкретных делах по улучшению жизни людей и окружающей человека среды. </a:t>
            </a:r>
            <a:endParaRPr lang="ru-RU" sz="1800" dirty="0" smtClean="0"/>
          </a:p>
          <a:p>
            <a:pPr algn="l"/>
            <a:r>
              <a:rPr lang="ru-RU" sz="1800" dirty="0" smtClean="0"/>
              <a:t>Изучение </a:t>
            </a:r>
            <a:r>
              <a:rPr lang="ru-RU" sz="1800" dirty="0" smtClean="0"/>
              <a:t>природного наследия как направления образовательной деятельности позволяет решать важные познавательные и воспитательные задачи: развитие эмоционального восприятия мира, творческой активности, ценностного отношения к миру, воспитание эстетических чувств и патриотизма, привитие навыков и умений поисково-исследовательского характера. </a:t>
            </a:r>
            <a:endParaRPr lang="ru-RU" sz="1800" dirty="0" smtClean="0"/>
          </a:p>
          <a:p>
            <a:pPr algn="l"/>
            <a:r>
              <a:rPr lang="ru-RU" sz="1800" dirty="0" smtClean="0"/>
              <a:t>При </a:t>
            </a:r>
            <a:r>
              <a:rPr lang="ru-RU" sz="1800" dirty="0" smtClean="0"/>
              <a:t>отборе содержания учителю биологии рекомендуется уделить </a:t>
            </a:r>
            <a:r>
              <a:rPr lang="ru-RU" sz="1800" dirty="0" smtClean="0"/>
              <a:t>внимание </a:t>
            </a:r>
            <a:r>
              <a:rPr lang="ru-RU" sz="1800" dirty="0" smtClean="0"/>
              <a:t>рассмотрению систематических единиц (типы, классы, отряды, семейства) на примерах типичных местных видов; изучению видов организмов, которые доступны для непосредственного наблюдения и изучения; изучению видов организмов, которые являются неотъемлемой частью биогеоценозов, имеют практическое, эстетическое значение, являются элементами культуры народов, проживающих на территории </a:t>
            </a:r>
            <a:r>
              <a:rPr lang="ru-RU" sz="1800" dirty="0" smtClean="0"/>
              <a:t>края.</a:t>
            </a:r>
            <a:endParaRPr lang="ru-RU" sz="18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4130</Words>
  <Application>Microsoft Office PowerPoint</Application>
  <PresentationFormat>Экран (4:3)</PresentationFormat>
  <Paragraphs>132</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 Office</vt:lpstr>
      <vt:lpstr>О преподавании биологии в 2018/19 учебном году</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 преподавании биологии в 2018/19 учебном году</dc:title>
  <dc:creator>User</dc:creator>
  <cp:lastModifiedBy>User</cp:lastModifiedBy>
  <cp:revision>13</cp:revision>
  <dcterms:created xsi:type="dcterms:W3CDTF">2018-08-22T17:12:39Z</dcterms:created>
  <dcterms:modified xsi:type="dcterms:W3CDTF">2018-08-22T19:11:12Z</dcterms:modified>
</cp:coreProperties>
</file>