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78" r:id="rId3"/>
    <p:sldId id="258" r:id="rId4"/>
    <p:sldId id="260" r:id="rId5"/>
    <p:sldId id="279" r:id="rId6"/>
    <p:sldId id="262" r:id="rId7"/>
    <p:sldId id="284" r:id="rId8"/>
    <p:sldId id="280" r:id="rId9"/>
    <p:sldId id="281" r:id="rId10"/>
    <p:sldId id="282" r:id="rId11"/>
    <p:sldId id="283" r:id="rId12"/>
    <p:sldId id="264" r:id="rId13"/>
    <p:sldId id="299" r:id="rId14"/>
    <p:sldId id="301" r:id="rId15"/>
    <p:sldId id="302" r:id="rId16"/>
    <p:sldId id="303" r:id="rId17"/>
    <p:sldId id="266" r:id="rId18"/>
    <p:sldId id="285" r:id="rId19"/>
    <p:sldId id="286" r:id="rId20"/>
    <p:sldId id="293" r:id="rId21"/>
    <p:sldId id="295" r:id="rId22"/>
    <p:sldId id="287" r:id="rId23"/>
    <p:sldId id="288" r:id="rId24"/>
    <p:sldId id="289" r:id="rId25"/>
    <p:sldId id="270" r:id="rId26"/>
    <p:sldId id="290" r:id="rId27"/>
    <p:sldId id="291" r:id="rId28"/>
    <p:sldId id="300" r:id="rId29"/>
    <p:sldId id="272" r:id="rId30"/>
    <p:sldId id="274" r:id="rId31"/>
    <p:sldId id="298" r:id="rId32"/>
    <p:sldId id="275" r:id="rId3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B951AD9-AB64-493E-85BB-968AB79163EE}" type="datetimeFigureOut">
              <a:rPr lang="ru-RU" smtClean="0"/>
              <a:pPr/>
              <a:t>22.11.2018</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09093B-1BAD-435C-AE9B-1E5125754440}"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2509093B-1BAD-435C-AE9B-1E5125754440}" type="slidenum">
              <a:rPr lang="ru-RU" smtClean="0"/>
              <a:pPr/>
              <a:t>6</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lvl1pPr>
              <a:defRPr/>
            </a:lvl1pPr>
          </a:lstStyle>
          <a:p>
            <a:pPr>
              <a:defRPr/>
            </a:pPr>
            <a:fld id="{32A2A369-33FA-4FD7-94C5-05AF79BF464D}" type="datetimeFigureOut">
              <a:rPr lang="ru-RU"/>
              <a:pPr>
                <a:defRPr/>
              </a:pPr>
              <a:t>22.11.2018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2074887C-2877-4220-90CD-335D7C47FAF0}"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C36ECDEE-0A52-46DF-AAE8-765DE8C1141E}" type="datetimeFigureOut">
              <a:rPr lang="ru-RU"/>
              <a:pPr>
                <a:defRPr/>
              </a:pPr>
              <a:t>22.11.2018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81C0B6CC-8F9C-4756-B692-F76951C2B08A}"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7C3988E6-3C46-48F6-A15D-5C5BC1720EA9}" type="datetimeFigureOut">
              <a:rPr lang="ru-RU"/>
              <a:pPr>
                <a:defRPr/>
              </a:pPr>
              <a:t>22.11.2018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F4FF85EA-6A41-4083-A6BE-1C3B77F29BBB}"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pPr>
              <a:defRPr/>
            </a:pPr>
            <a:fld id="{4A7EF273-F1ED-4898-A9CA-313310E5F148}" type="datetimeFigureOut">
              <a:rPr lang="ru-RU"/>
              <a:pPr>
                <a:defRPr/>
              </a:pPr>
              <a:t>22.11.2018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D65D1775-B4DE-4C43-A902-F240D4415581}"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pPr>
              <a:defRPr/>
            </a:pPr>
            <a:fld id="{0FC198B4-B469-4D75-B570-109931780B19}" type="datetimeFigureOut">
              <a:rPr lang="ru-RU"/>
              <a:pPr>
                <a:defRPr/>
              </a:pPr>
              <a:t>22.11.2018</a:t>
            </a:fld>
            <a:endParaRPr lang="ru-RU"/>
          </a:p>
        </p:txBody>
      </p:sp>
      <p:sp>
        <p:nvSpPr>
          <p:cNvPr id="5" name="Нижний колонтитул 4"/>
          <p:cNvSpPr>
            <a:spLocks noGrp="1"/>
          </p:cNvSpPr>
          <p:nvPr>
            <p:ph type="ftr" sz="quarter" idx="11"/>
          </p:nvPr>
        </p:nvSpPr>
        <p:spPr/>
        <p:txBody>
          <a:bodyPr/>
          <a:lstStyle>
            <a:lvl1pPr>
              <a:defRPr/>
            </a:lvl1pPr>
          </a:lstStyle>
          <a:p>
            <a:pPr>
              <a:defRPr/>
            </a:pPr>
            <a:endParaRPr lang="ru-RU"/>
          </a:p>
        </p:txBody>
      </p:sp>
      <p:sp>
        <p:nvSpPr>
          <p:cNvPr id="6" name="Номер слайда 5"/>
          <p:cNvSpPr>
            <a:spLocks noGrp="1"/>
          </p:cNvSpPr>
          <p:nvPr>
            <p:ph type="sldNum" sz="quarter" idx="12"/>
          </p:nvPr>
        </p:nvSpPr>
        <p:spPr/>
        <p:txBody>
          <a:bodyPr/>
          <a:lstStyle>
            <a:lvl1pPr>
              <a:defRPr/>
            </a:lvl1pPr>
          </a:lstStyle>
          <a:p>
            <a:pPr>
              <a:defRPr/>
            </a:pPr>
            <a:fld id="{7C2C42D7-8DA1-41CA-8634-4497C98973F1}"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p:txBody>
          <a:bodyPr/>
          <a:lstStyle>
            <a:lvl1pPr>
              <a:defRPr/>
            </a:lvl1pPr>
          </a:lstStyle>
          <a:p>
            <a:pPr>
              <a:defRPr/>
            </a:pPr>
            <a:fld id="{FF85EB2B-4F2F-4AD7-9262-42F5F5A2C9C7}" type="datetimeFigureOut">
              <a:rPr lang="ru-RU"/>
              <a:pPr>
                <a:defRPr/>
              </a:pPr>
              <a:t>22.11.2018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9219170E-C8D0-46B0-9BE3-A82AF722E289}"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p:txBody>
          <a:bodyPr/>
          <a:lstStyle>
            <a:lvl1pPr>
              <a:defRPr/>
            </a:lvl1pPr>
          </a:lstStyle>
          <a:p>
            <a:pPr>
              <a:defRPr/>
            </a:pPr>
            <a:fld id="{3B39B6E8-E46F-43C8-9814-12C4EC148633}" type="datetimeFigureOut">
              <a:rPr lang="ru-RU"/>
              <a:pPr>
                <a:defRPr/>
              </a:pPr>
              <a:t>22.11.2018</a:t>
            </a:fld>
            <a:endParaRPr lang="ru-RU"/>
          </a:p>
        </p:txBody>
      </p:sp>
      <p:sp>
        <p:nvSpPr>
          <p:cNvPr id="8" name="Нижний колонтитул 4"/>
          <p:cNvSpPr>
            <a:spLocks noGrp="1"/>
          </p:cNvSpPr>
          <p:nvPr>
            <p:ph type="ftr" sz="quarter" idx="11"/>
          </p:nvPr>
        </p:nvSpPr>
        <p:spPr/>
        <p:txBody>
          <a:bodyPr/>
          <a:lstStyle>
            <a:lvl1pPr>
              <a:defRPr/>
            </a:lvl1pPr>
          </a:lstStyle>
          <a:p>
            <a:pPr>
              <a:defRPr/>
            </a:pPr>
            <a:endParaRPr lang="ru-RU"/>
          </a:p>
        </p:txBody>
      </p:sp>
      <p:sp>
        <p:nvSpPr>
          <p:cNvPr id="9" name="Номер слайда 5"/>
          <p:cNvSpPr>
            <a:spLocks noGrp="1"/>
          </p:cNvSpPr>
          <p:nvPr>
            <p:ph type="sldNum" sz="quarter" idx="12"/>
          </p:nvPr>
        </p:nvSpPr>
        <p:spPr/>
        <p:txBody>
          <a:bodyPr/>
          <a:lstStyle>
            <a:lvl1pPr>
              <a:defRPr/>
            </a:lvl1pPr>
          </a:lstStyle>
          <a:p>
            <a:pPr>
              <a:defRPr/>
            </a:pPr>
            <a:fld id="{50D92FC5-C67C-4914-9801-237583B082F9}"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3"/>
          <p:cNvSpPr>
            <a:spLocks noGrp="1"/>
          </p:cNvSpPr>
          <p:nvPr>
            <p:ph type="dt" sz="half" idx="10"/>
          </p:nvPr>
        </p:nvSpPr>
        <p:spPr/>
        <p:txBody>
          <a:bodyPr/>
          <a:lstStyle>
            <a:lvl1pPr>
              <a:defRPr/>
            </a:lvl1pPr>
          </a:lstStyle>
          <a:p>
            <a:pPr>
              <a:defRPr/>
            </a:pPr>
            <a:fld id="{955FA6DF-2F02-4776-9857-A9E81E75F7DB}" type="datetimeFigureOut">
              <a:rPr lang="ru-RU"/>
              <a:pPr>
                <a:defRPr/>
              </a:pPr>
              <a:t>22.11.2018</a:t>
            </a:fld>
            <a:endParaRPr lang="ru-RU"/>
          </a:p>
        </p:txBody>
      </p:sp>
      <p:sp>
        <p:nvSpPr>
          <p:cNvPr id="4" name="Нижний колонтитул 4"/>
          <p:cNvSpPr>
            <a:spLocks noGrp="1"/>
          </p:cNvSpPr>
          <p:nvPr>
            <p:ph type="ftr" sz="quarter" idx="11"/>
          </p:nvPr>
        </p:nvSpPr>
        <p:spPr/>
        <p:txBody>
          <a:bodyPr/>
          <a:lstStyle>
            <a:lvl1pPr>
              <a:defRPr/>
            </a:lvl1pPr>
          </a:lstStyle>
          <a:p>
            <a:pPr>
              <a:defRPr/>
            </a:pPr>
            <a:endParaRPr lang="ru-RU"/>
          </a:p>
        </p:txBody>
      </p:sp>
      <p:sp>
        <p:nvSpPr>
          <p:cNvPr id="5" name="Номер слайда 5"/>
          <p:cNvSpPr>
            <a:spLocks noGrp="1"/>
          </p:cNvSpPr>
          <p:nvPr>
            <p:ph type="sldNum" sz="quarter" idx="12"/>
          </p:nvPr>
        </p:nvSpPr>
        <p:spPr/>
        <p:txBody>
          <a:bodyPr/>
          <a:lstStyle>
            <a:lvl1pPr>
              <a:defRPr/>
            </a:lvl1pPr>
          </a:lstStyle>
          <a:p>
            <a:pPr>
              <a:defRPr/>
            </a:pPr>
            <a:fld id="{35077CF3-40FC-4F01-B79E-406354919B2C}"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p:txBody>
          <a:bodyPr/>
          <a:lstStyle>
            <a:lvl1pPr>
              <a:defRPr/>
            </a:lvl1pPr>
          </a:lstStyle>
          <a:p>
            <a:pPr>
              <a:defRPr/>
            </a:pPr>
            <a:fld id="{078B0052-C94F-4A13-9CD9-302412B3E21C}" type="datetimeFigureOut">
              <a:rPr lang="ru-RU"/>
              <a:pPr>
                <a:defRPr/>
              </a:pPr>
              <a:t>22.11.2018</a:t>
            </a:fld>
            <a:endParaRPr lang="ru-RU"/>
          </a:p>
        </p:txBody>
      </p:sp>
      <p:sp>
        <p:nvSpPr>
          <p:cNvPr id="3" name="Нижний колонтитул 4"/>
          <p:cNvSpPr>
            <a:spLocks noGrp="1"/>
          </p:cNvSpPr>
          <p:nvPr>
            <p:ph type="ftr" sz="quarter" idx="11"/>
          </p:nvPr>
        </p:nvSpPr>
        <p:spPr/>
        <p:txBody>
          <a:bodyPr/>
          <a:lstStyle>
            <a:lvl1pPr>
              <a:defRPr/>
            </a:lvl1pPr>
          </a:lstStyle>
          <a:p>
            <a:pPr>
              <a:defRPr/>
            </a:pPr>
            <a:endParaRPr lang="ru-RU"/>
          </a:p>
        </p:txBody>
      </p:sp>
      <p:sp>
        <p:nvSpPr>
          <p:cNvPr id="4" name="Номер слайда 5"/>
          <p:cNvSpPr>
            <a:spLocks noGrp="1"/>
          </p:cNvSpPr>
          <p:nvPr>
            <p:ph type="sldNum" sz="quarter" idx="12"/>
          </p:nvPr>
        </p:nvSpPr>
        <p:spPr/>
        <p:txBody>
          <a:bodyPr/>
          <a:lstStyle>
            <a:lvl1pPr>
              <a:defRPr/>
            </a:lvl1pPr>
          </a:lstStyle>
          <a:p>
            <a:pPr>
              <a:defRPr/>
            </a:pPr>
            <a:fld id="{41097D04-230E-49B6-9CF4-17FA801884AE}"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0EFC0E11-2DE0-431F-AB03-0CE1B3C450CA}" type="datetimeFigureOut">
              <a:rPr lang="ru-RU"/>
              <a:pPr>
                <a:defRPr/>
              </a:pPr>
              <a:t>22.11.2018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E20B2A83-7D44-41D6-8C47-FFE905B9137D}"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p:txBody>
          <a:bodyPr/>
          <a:lstStyle>
            <a:lvl1pPr>
              <a:defRPr/>
            </a:lvl1pPr>
          </a:lstStyle>
          <a:p>
            <a:pPr>
              <a:defRPr/>
            </a:pPr>
            <a:fld id="{8942F2D1-5072-4385-AEAA-5D6DE300198C}" type="datetimeFigureOut">
              <a:rPr lang="ru-RU"/>
              <a:pPr>
                <a:defRPr/>
              </a:pPr>
              <a:t>22.11.2018</a:t>
            </a:fld>
            <a:endParaRPr lang="ru-RU"/>
          </a:p>
        </p:txBody>
      </p:sp>
      <p:sp>
        <p:nvSpPr>
          <p:cNvPr id="6" name="Нижний колонтитул 4"/>
          <p:cNvSpPr>
            <a:spLocks noGrp="1"/>
          </p:cNvSpPr>
          <p:nvPr>
            <p:ph type="ftr" sz="quarter" idx="11"/>
          </p:nvPr>
        </p:nvSpPr>
        <p:spPr/>
        <p:txBody>
          <a:bodyPr/>
          <a:lstStyle>
            <a:lvl1pPr>
              <a:defRPr/>
            </a:lvl1pPr>
          </a:lstStyle>
          <a:p>
            <a:pPr>
              <a:defRPr/>
            </a:pPr>
            <a:endParaRPr lang="ru-RU"/>
          </a:p>
        </p:txBody>
      </p:sp>
      <p:sp>
        <p:nvSpPr>
          <p:cNvPr id="7" name="Номер слайда 5"/>
          <p:cNvSpPr>
            <a:spLocks noGrp="1"/>
          </p:cNvSpPr>
          <p:nvPr>
            <p:ph type="sldNum" sz="quarter" idx="12"/>
          </p:nvPr>
        </p:nvSpPr>
        <p:spPr/>
        <p:txBody>
          <a:bodyPr/>
          <a:lstStyle>
            <a:lvl1pPr>
              <a:defRPr/>
            </a:lvl1pPr>
          </a:lstStyle>
          <a:p>
            <a:pPr>
              <a:defRPr/>
            </a:pPr>
            <a:fld id="{C7F24095-3AEA-4AF4-81F0-F248526CE0E3}"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Заголовок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Текст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AA994AD3-7CDF-496B-97D7-07A87C4339F7}" type="datetimeFigureOut">
              <a:rPr lang="ru-RU"/>
              <a:pPr>
                <a:defRPr/>
              </a:pPr>
              <a:t>22.11.2018</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D46C401-5C46-4737-9B14-3CF99B0AB6BB}"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aaalexperm@yandex.ru"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hyperlink" Target="https://yadi.sk/i/yLttXvYUl80GMA" TargetMode="Externa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yadi.sk/i/mJy3_WfJMBrV9w" TargetMode="Externa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hyperlink" Target="https://yadi.sk/i/DJ-WPxw_LDAR8w"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www.fipi.ru/sites/default/files/document/1535371807/biologiya_2018.pdf" TargetMode="External"/><Relationship Id="rId2" Type="http://schemas.openxmlformats.org/officeDocument/2006/relationships/hyperlink" Target="http://www.fipi.ru/sites/default/files/document/1521478584/bi_2018_oge.doc" TargetMode="External"/><Relationship Id="rId1" Type="http://schemas.openxmlformats.org/officeDocument/2006/relationships/slideLayout" Target="../slideLayouts/slideLayout1.xml"/><Relationship Id="rId4" Type="http://schemas.openxmlformats.org/officeDocument/2006/relationships/hyperlink" Target="http://www.fipi.ru/sites/default/files/gve-9_biologiya_tren.pdf"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Заголовок 1"/>
          <p:cNvSpPr>
            <a:spLocks noGrp="1"/>
          </p:cNvSpPr>
          <p:nvPr>
            <p:ph type="ctrTitle"/>
          </p:nvPr>
        </p:nvSpPr>
        <p:spPr>
          <a:xfrm>
            <a:off x="684213" y="188913"/>
            <a:ext cx="7772400" cy="3411537"/>
          </a:xfrm>
        </p:spPr>
        <p:txBody>
          <a:bodyPr/>
          <a:lstStyle/>
          <a:p>
            <a:r>
              <a:rPr lang="ru-RU" sz="3600" smtClean="0"/>
              <a:t>Подготовка учащихся </a:t>
            </a:r>
            <a:br>
              <a:rPr lang="ru-RU" sz="3600" smtClean="0"/>
            </a:br>
            <a:r>
              <a:rPr lang="ru-RU" sz="3600" smtClean="0"/>
              <a:t>к  всероссийским проверочным работам и итоговой аттестации </a:t>
            </a:r>
            <a:br>
              <a:rPr lang="ru-RU" sz="3600" smtClean="0"/>
            </a:br>
            <a:r>
              <a:rPr lang="ru-RU" sz="3600" smtClean="0"/>
              <a:t>по биологии</a:t>
            </a:r>
          </a:p>
        </p:txBody>
      </p:sp>
      <p:sp>
        <p:nvSpPr>
          <p:cNvPr id="3" name="Подзаголовок 2"/>
          <p:cNvSpPr>
            <a:spLocks noGrp="1"/>
          </p:cNvSpPr>
          <p:nvPr>
            <p:ph type="subTitle" idx="1"/>
          </p:nvPr>
        </p:nvSpPr>
        <p:spPr>
          <a:xfrm>
            <a:off x="684213" y="3886200"/>
            <a:ext cx="8064500" cy="2566988"/>
          </a:xfrm>
        </p:spPr>
        <p:txBody>
          <a:bodyPr>
            <a:normAutofit/>
          </a:bodyPr>
          <a:lstStyle/>
          <a:p>
            <a:r>
              <a:rPr lang="ru-RU" sz="2400" b="1" smtClean="0">
                <a:solidFill>
                  <a:schemeClr val="tx1"/>
                </a:solidFill>
              </a:rPr>
              <a:t>Акулов А.А., ведущий научный сотрудник отдела сопровождения ФГОС, доцент, канд. биол. наук </a:t>
            </a:r>
          </a:p>
          <a:p>
            <a:r>
              <a:rPr lang="ru-RU" sz="2400" b="1" smtClean="0">
                <a:solidFill>
                  <a:schemeClr val="tx1"/>
                </a:solidFill>
              </a:rPr>
              <a:t> Институт развития образования Пермского края </a:t>
            </a:r>
            <a:br>
              <a:rPr lang="ru-RU" sz="2400" b="1" smtClean="0">
                <a:solidFill>
                  <a:schemeClr val="tx1"/>
                </a:solidFill>
              </a:rPr>
            </a:br>
            <a:r>
              <a:rPr lang="ru-RU" sz="2400" b="1" smtClean="0">
                <a:solidFill>
                  <a:schemeClr val="tx1"/>
                </a:solidFill>
              </a:rPr>
              <a:t>(ул.Екатерининская, 210)</a:t>
            </a:r>
            <a:r>
              <a:rPr lang="ru-RU" sz="2000" smtClean="0">
                <a:solidFill>
                  <a:schemeClr val="tx1"/>
                </a:solidFill>
              </a:rPr>
              <a:t/>
            </a:r>
            <a:br>
              <a:rPr lang="ru-RU" sz="2000" smtClean="0">
                <a:solidFill>
                  <a:schemeClr val="tx1"/>
                </a:solidFill>
              </a:rPr>
            </a:br>
            <a:r>
              <a:rPr lang="ru-RU" sz="2800" smtClean="0">
                <a:solidFill>
                  <a:schemeClr val="tx1"/>
                </a:solidFill>
                <a:hlinkClick r:id="rId2"/>
              </a:rPr>
              <a:t>aaalexperm@yandex.ru</a:t>
            </a:r>
            <a:r>
              <a:rPr lang="ru-RU" sz="2800" smtClean="0">
                <a:solidFill>
                  <a:srgbClr val="898989"/>
                </a:solidFill>
              </a:rPr>
              <a:t>    </a:t>
            </a:r>
          </a:p>
          <a:p>
            <a:endParaRPr lang="ru-RU" sz="2000" smtClean="0">
              <a:solidFill>
                <a:srgbClr val="89898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p:nvPr/>
        </p:nvPicPr>
        <p:blipFill>
          <a:blip r:embed="rId2" cstate="print"/>
          <a:srcRect l="20669" t="20997" r="20669" b="15748"/>
          <a:stretch>
            <a:fillRect/>
          </a:stretch>
        </p:blipFill>
        <p:spPr bwMode="auto">
          <a:xfrm>
            <a:off x="30626" y="188640"/>
            <a:ext cx="9082747" cy="648072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1520" y="274638"/>
            <a:ext cx="8640960" cy="634082"/>
          </a:xfrm>
        </p:spPr>
        <p:txBody>
          <a:bodyPr/>
          <a:lstStyle/>
          <a:p>
            <a:r>
              <a:rPr lang="ru-RU" sz="2400" b="1" dirty="0" smtClean="0"/>
              <a:t>Общая статистика результатов ОГЭ по биологии  в 2018/17г.г.</a:t>
            </a:r>
            <a:r>
              <a:rPr lang="ru-RU" sz="2400" dirty="0" smtClean="0"/>
              <a:t/>
            </a:r>
            <a:br>
              <a:rPr lang="ru-RU" sz="2400" dirty="0" smtClean="0"/>
            </a:br>
            <a:endParaRPr lang="ru-RU" sz="2400" dirty="0"/>
          </a:p>
        </p:txBody>
      </p:sp>
      <p:sp>
        <p:nvSpPr>
          <p:cNvPr id="3" name="Прямоугольник 2"/>
          <p:cNvSpPr/>
          <p:nvPr/>
        </p:nvSpPr>
        <p:spPr>
          <a:xfrm>
            <a:off x="323528" y="692696"/>
            <a:ext cx="8496944" cy="3908762"/>
          </a:xfrm>
          <a:prstGeom prst="rect">
            <a:avLst/>
          </a:prstGeom>
        </p:spPr>
        <p:txBody>
          <a:bodyPr wrap="square">
            <a:spAutoFit/>
          </a:bodyPr>
          <a:lstStyle/>
          <a:p>
            <a:pPr algn="ctr"/>
            <a:r>
              <a:rPr lang="ru-RU" sz="2000" dirty="0" smtClean="0"/>
              <a:t>Всего сдавали </a:t>
            </a:r>
            <a:r>
              <a:rPr lang="ru-RU" sz="2000" b="1" dirty="0" smtClean="0"/>
              <a:t>7675/7573</a:t>
            </a:r>
            <a:r>
              <a:rPr lang="ru-RU" sz="2000" dirty="0" smtClean="0"/>
              <a:t>    </a:t>
            </a:r>
          </a:p>
          <a:p>
            <a:endParaRPr lang="ru-RU" sz="2000" dirty="0" smtClean="0"/>
          </a:p>
          <a:p>
            <a:r>
              <a:rPr lang="ru-RU" sz="2000" dirty="0" smtClean="0"/>
              <a:t>«2» - </a:t>
            </a:r>
            <a:r>
              <a:rPr lang="ru-RU" sz="2000" b="1" dirty="0" smtClean="0"/>
              <a:t>50/107</a:t>
            </a:r>
            <a:r>
              <a:rPr lang="ru-RU" sz="2000" dirty="0" smtClean="0"/>
              <a:t>    «3»  -4307/4427    «4»  -2956/2725     «5»  -</a:t>
            </a:r>
            <a:r>
              <a:rPr lang="ru-RU" sz="2000" b="1" dirty="0" smtClean="0"/>
              <a:t>260/416</a:t>
            </a:r>
            <a:endParaRPr lang="ru-RU" sz="2000" dirty="0" smtClean="0"/>
          </a:p>
          <a:p>
            <a:pPr algn="ctr"/>
            <a:endParaRPr lang="ru-RU" sz="2000" b="1" dirty="0" smtClean="0"/>
          </a:p>
          <a:p>
            <a:pPr algn="ctr"/>
            <a:r>
              <a:rPr lang="ru-RU" sz="2000" b="1" dirty="0" smtClean="0"/>
              <a:t>Общая статистика результатов основного государственного экзамена (ОГЭ) по биологии </a:t>
            </a:r>
          </a:p>
          <a:p>
            <a:pPr algn="ctr"/>
            <a:endParaRPr lang="ru-RU" sz="2000" b="1" dirty="0" smtClean="0"/>
          </a:p>
          <a:p>
            <a:r>
              <a:rPr lang="ru-RU" dirty="0" smtClean="0"/>
              <a:t>Год        Кол-во участников      Ср. балл                 Тестовый балл     Кол-во 100-балльн. </a:t>
            </a:r>
          </a:p>
          <a:p>
            <a:endParaRPr lang="ru-RU" dirty="0" smtClean="0"/>
          </a:p>
          <a:p>
            <a:r>
              <a:rPr lang="ru-RU" dirty="0" smtClean="0"/>
              <a:t>2016             7737                        21,5                       50,2                           0 </a:t>
            </a:r>
          </a:p>
          <a:p>
            <a:endParaRPr lang="ru-RU" dirty="0" smtClean="0"/>
          </a:p>
          <a:p>
            <a:r>
              <a:rPr lang="ru-RU" dirty="0" smtClean="0"/>
              <a:t>2017/18         7573 /7675             </a:t>
            </a:r>
            <a:r>
              <a:rPr lang="ru-RU" b="1" dirty="0" smtClean="0"/>
              <a:t>24,5/24,3</a:t>
            </a:r>
            <a:r>
              <a:rPr lang="ru-RU" dirty="0" smtClean="0"/>
              <a:t>             50,7/50,9                     </a:t>
            </a:r>
            <a:r>
              <a:rPr lang="ru-RU" b="1" dirty="0" smtClean="0"/>
              <a:t>1/1</a:t>
            </a:r>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913"/>
            <a:ext cx="7772400" cy="215900"/>
          </a:xfrm>
        </p:spPr>
        <p:txBody>
          <a:bodyPr rtlCol="0">
            <a:normAutofit fontScale="90000"/>
          </a:bodyPr>
          <a:lstStyle/>
          <a:p>
            <a:pPr fontAlgn="auto">
              <a:spcAft>
                <a:spcPts val="0"/>
              </a:spcAft>
              <a:defRPr/>
            </a:pPr>
            <a:endParaRPr lang="ru-RU" dirty="0"/>
          </a:p>
        </p:txBody>
      </p:sp>
      <p:sp>
        <p:nvSpPr>
          <p:cNvPr id="3" name="Подзаголовок 2"/>
          <p:cNvSpPr>
            <a:spLocks noGrp="1"/>
          </p:cNvSpPr>
          <p:nvPr>
            <p:ph type="subTitle" idx="1"/>
          </p:nvPr>
        </p:nvSpPr>
        <p:spPr>
          <a:xfrm>
            <a:off x="0" y="188913"/>
            <a:ext cx="9251950" cy="6337300"/>
          </a:xfrm>
        </p:spPr>
        <p:txBody>
          <a:bodyPr>
            <a:normAutofit lnSpcReduction="10000"/>
          </a:bodyPr>
          <a:lstStyle/>
          <a:p>
            <a:pPr algn="l">
              <a:lnSpc>
                <a:spcPct val="90000"/>
              </a:lnSpc>
            </a:pPr>
            <a:endParaRPr lang="ru-RU" sz="2400" dirty="0" smtClean="0">
              <a:solidFill>
                <a:schemeClr val="tx1"/>
              </a:solidFill>
            </a:endParaRPr>
          </a:p>
          <a:p>
            <a:pPr algn="l">
              <a:lnSpc>
                <a:spcPct val="90000"/>
              </a:lnSpc>
            </a:pPr>
            <a:r>
              <a:rPr lang="ru-RU" sz="2400" dirty="0" smtClean="0">
                <a:solidFill>
                  <a:schemeClr val="tx1"/>
                </a:solidFill>
              </a:rPr>
              <a:t>Невысокий процент выполнения заданий повышенного и высокого уровней сложности свидетельствует о </a:t>
            </a:r>
            <a:r>
              <a:rPr lang="ru-RU" sz="2400" b="1" dirty="0" smtClean="0">
                <a:solidFill>
                  <a:schemeClr val="tx1"/>
                </a:solidFill>
              </a:rPr>
              <a:t>недостаточной </a:t>
            </a:r>
            <a:r>
              <a:rPr lang="ru-RU" sz="2400" b="1" dirty="0" err="1" smtClean="0">
                <a:solidFill>
                  <a:schemeClr val="tx1"/>
                </a:solidFill>
              </a:rPr>
              <a:t>сформированности</a:t>
            </a:r>
            <a:r>
              <a:rPr lang="ru-RU" sz="2400" dirty="0" smtClean="0">
                <a:solidFill>
                  <a:schemeClr val="tx1"/>
                </a:solidFill>
              </a:rPr>
              <a:t> у выпускников основной школы </a:t>
            </a:r>
            <a:r>
              <a:rPr lang="ru-RU" sz="2400" b="1" dirty="0" smtClean="0">
                <a:solidFill>
                  <a:schemeClr val="tx1"/>
                </a:solidFill>
              </a:rPr>
              <a:t>умений распознавать и описывать</a:t>
            </a:r>
            <a:r>
              <a:rPr lang="ru-RU" sz="2400" dirty="0" smtClean="0">
                <a:solidFill>
                  <a:schemeClr val="tx1"/>
                </a:solidFill>
              </a:rPr>
              <a:t> на рисунках (фотографиях) органы цветковых растений, растения разных отделов, органы и системы органов человека; </a:t>
            </a:r>
            <a:r>
              <a:rPr lang="ru-RU" sz="2400" b="1" dirty="0" smtClean="0">
                <a:solidFill>
                  <a:schemeClr val="tx1"/>
                </a:solidFill>
              </a:rPr>
              <a:t>сравнивать биологические объекты и делать выводы</a:t>
            </a:r>
            <a:r>
              <a:rPr lang="ru-RU" sz="2400" dirty="0" smtClean="0">
                <a:solidFill>
                  <a:schemeClr val="tx1"/>
                </a:solidFill>
              </a:rPr>
              <a:t> на основе сравнения;  </a:t>
            </a:r>
            <a:r>
              <a:rPr lang="ru-RU" sz="2400" b="1" dirty="0" smtClean="0">
                <a:solidFill>
                  <a:schemeClr val="tx1"/>
                </a:solidFill>
              </a:rPr>
              <a:t>определять принадлежность биологических объектов</a:t>
            </a:r>
            <a:r>
              <a:rPr lang="ru-RU" sz="2400" dirty="0" smtClean="0">
                <a:solidFill>
                  <a:schemeClr val="tx1"/>
                </a:solidFill>
              </a:rPr>
              <a:t> к определенной систематической группе </a:t>
            </a:r>
            <a:r>
              <a:rPr lang="ru-RU" sz="2400" b="1" dirty="0" smtClean="0">
                <a:solidFill>
                  <a:schemeClr val="tx1"/>
                </a:solidFill>
              </a:rPr>
              <a:t>(классификация);</a:t>
            </a:r>
            <a:r>
              <a:rPr lang="ru-RU" sz="2400" dirty="0" smtClean="0">
                <a:solidFill>
                  <a:schemeClr val="tx1"/>
                </a:solidFill>
              </a:rPr>
              <a:t>  </a:t>
            </a:r>
            <a:r>
              <a:rPr lang="ru-RU" sz="2400" b="1" dirty="0" smtClean="0">
                <a:solidFill>
                  <a:schemeClr val="tx1"/>
                </a:solidFill>
              </a:rPr>
              <a:t>использовать</a:t>
            </a:r>
            <a:r>
              <a:rPr lang="ru-RU" sz="2400" dirty="0" smtClean="0">
                <a:solidFill>
                  <a:schemeClr val="tx1"/>
                </a:solidFill>
              </a:rPr>
              <a:t> приобретенные </a:t>
            </a:r>
            <a:r>
              <a:rPr lang="ru-RU" sz="2400" b="1" dirty="0" smtClean="0">
                <a:solidFill>
                  <a:schemeClr val="tx1"/>
                </a:solidFill>
              </a:rPr>
              <a:t>знания и умения в практической деятельности,</a:t>
            </a:r>
            <a:r>
              <a:rPr lang="ru-RU" sz="2400" dirty="0" smtClean="0">
                <a:solidFill>
                  <a:schemeClr val="tx1"/>
                </a:solidFill>
              </a:rPr>
              <a:t> </a:t>
            </a:r>
            <a:r>
              <a:rPr lang="ru-RU" sz="2400" b="1" dirty="0" smtClean="0">
                <a:solidFill>
                  <a:schemeClr val="tx1"/>
                </a:solidFill>
              </a:rPr>
              <a:t>объяснять причины наследственности и изменчивости</a:t>
            </a:r>
            <a:r>
              <a:rPr lang="ru-RU" sz="2400" dirty="0" smtClean="0">
                <a:solidFill>
                  <a:schemeClr val="tx1"/>
                </a:solidFill>
              </a:rPr>
              <a:t>; </a:t>
            </a:r>
            <a:r>
              <a:rPr lang="ru-RU" sz="2400" b="1" dirty="0" smtClean="0">
                <a:solidFill>
                  <a:schemeClr val="tx1"/>
                </a:solidFill>
              </a:rPr>
              <a:t>понимать </a:t>
            </a:r>
            <a:r>
              <a:rPr lang="ru-RU" sz="2400" dirty="0" smtClean="0">
                <a:solidFill>
                  <a:schemeClr val="tx1"/>
                </a:solidFill>
              </a:rPr>
              <a:t>процессы обмена веществ и превращения энергии, транспорта веществ, роста, развития, размножения, наследственности и изменчивости; </a:t>
            </a:r>
            <a:r>
              <a:rPr lang="ru-RU" sz="2400" b="1" dirty="0" smtClean="0">
                <a:solidFill>
                  <a:schemeClr val="tx1"/>
                </a:solidFill>
              </a:rPr>
              <a:t>включать в биологический текст пропущенные термины</a:t>
            </a:r>
            <a:r>
              <a:rPr lang="ru-RU" sz="2400" dirty="0" smtClean="0">
                <a:solidFill>
                  <a:schemeClr val="tx1"/>
                </a:solidFill>
              </a:rPr>
              <a:t> и понятия из числа предложенных; </a:t>
            </a:r>
            <a:r>
              <a:rPr lang="ru-RU" sz="2400" b="1" dirty="0" smtClean="0">
                <a:solidFill>
                  <a:schemeClr val="tx1"/>
                </a:solidFill>
              </a:rPr>
              <a:t>работать с текстом биологического содержания (понимать, сравнивать, обобщать).</a:t>
            </a:r>
            <a:r>
              <a:rPr lang="ru-RU" sz="2400" dirty="0" smtClean="0">
                <a:solidFill>
                  <a:schemeClr val="tx1"/>
                </a:solidFill>
              </a:rPr>
              <a:t> </a:t>
            </a:r>
          </a:p>
          <a:p>
            <a:pPr algn="l">
              <a:lnSpc>
                <a:spcPct val="90000"/>
              </a:lnSpc>
            </a:pPr>
            <a:r>
              <a:rPr lang="ru-RU" sz="2400" dirty="0" smtClean="0">
                <a:solidFill>
                  <a:schemeClr val="tx1"/>
                </a:solidFill>
              </a:rPr>
              <a:t>Затруднение вызывают задания со свободным ответом, требующие умений краткого письменного изложения знаний. </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lstStyle/>
          <a:p>
            <a:endParaRPr lang="ru-RU" dirty="0"/>
          </a:p>
        </p:txBody>
      </p:sp>
      <p:sp>
        <p:nvSpPr>
          <p:cNvPr id="3" name="Содержимое 2"/>
          <p:cNvSpPr>
            <a:spLocks noGrp="1"/>
          </p:cNvSpPr>
          <p:nvPr>
            <p:ph idx="1"/>
          </p:nvPr>
        </p:nvSpPr>
        <p:spPr>
          <a:xfrm>
            <a:off x="251520" y="404664"/>
            <a:ext cx="8435280" cy="6336704"/>
          </a:xfrm>
        </p:spPr>
        <p:txBody>
          <a:bodyPr/>
          <a:lstStyle/>
          <a:p>
            <a:pPr>
              <a:buNone/>
            </a:pPr>
            <a:r>
              <a:rPr lang="ru-RU" sz="2000" dirty="0" smtClean="0"/>
              <a:t>Выпускники 9-х классов не прошли полного обучения по программам ФГОС,  которые направлены на формирование </a:t>
            </a:r>
            <a:r>
              <a:rPr lang="ru-RU" sz="2000" dirty="0" err="1" smtClean="0"/>
              <a:t>метапредметных</a:t>
            </a:r>
            <a:r>
              <a:rPr lang="ru-RU" sz="2000" dirty="0" smtClean="0"/>
              <a:t> умений, отраженных в содержании экзаменационных материалов ОГЭ. Поэтому значительные затруднения у выпускников вызывают задания, требующие владения универсальными учебными действиями.</a:t>
            </a:r>
          </a:p>
          <a:p>
            <a:pPr>
              <a:buNone/>
            </a:pPr>
            <a:r>
              <a:rPr lang="ru-RU" sz="2000" dirty="0" smtClean="0"/>
              <a:t>Для улучшения результатов государственного экзамена подготовку к нему следует начинать с первой четверти 9 класса, используя возможности урока (этап «Решаем задания ОГЭ»), консультации, курсы по выбору, домашние задания в формате КИМ ОГЭ и преимущественно в электронном виде [2;3].  </a:t>
            </a:r>
          </a:p>
          <a:p>
            <a:pPr>
              <a:buNone/>
            </a:pPr>
            <a:r>
              <a:rPr lang="ru-RU" sz="2000" dirty="0" smtClean="0"/>
              <a:t> Для своевременного выявления обучающихся, выбирающих биологию в качестве государственного экзамена, проводить рубежный контроль по заданиям, аналогичным демоверсии КИМ. </a:t>
            </a:r>
          </a:p>
          <a:p>
            <a:pPr>
              <a:buNone/>
            </a:pPr>
            <a:r>
              <a:rPr lang="ru-RU" sz="2000" dirty="0" smtClean="0"/>
              <a:t>Полезные рекомендации для проверки осознанности ответов на задания КИМ ОГЭ предлагают П.М. Скворцов, Я.В. </a:t>
            </a:r>
            <a:r>
              <a:rPr lang="ru-RU" sz="2000" dirty="0" err="1" smtClean="0"/>
              <a:t>Котелевская</a:t>
            </a:r>
            <a:r>
              <a:rPr lang="ru-RU" sz="2000" dirty="0" smtClean="0"/>
              <a:t> [4]. Для выполнения заданий с выбором одного верного ответа из четырёх предложенных необходимо развивать письменную речь учащихся,  что можно достичь простым приёмом: ответ на каждое тренировочное задание должен сопровождаться письменным пояснением, почему именно этот выбранный  ответ можно считать верным. </a:t>
            </a:r>
          </a:p>
          <a:p>
            <a:pPr>
              <a:buNone/>
            </a:pPr>
            <a:endParaRPr lang="ru-RU" sz="2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lstStyle/>
          <a:p>
            <a:endParaRPr lang="ru-RU" dirty="0"/>
          </a:p>
        </p:txBody>
      </p:sp>
      <p:sp>
        <p:nvSpPr>
          <p:cNvPr id="3" name="Прямоугольник 2"/>
          <p:cNvSpPr/>
          <p:nvPr/>
        </p:nvSpPr>
        <p:spPr>
          <a:xfrm>
            <a:off x="467544" y="474345"/>
            <a:ext cx="8424936" cy="5632311"/>
          </a:xfrm>
          <a:prstGeom prst="rect">
            <a:avLst/>
          </a:prstGeom>
        </p:spPr>
        <p:txBody>
          <a:bodyPr wrap="square">
            <a:spAutoFit/>
          </a:bodyPr>
          <a:lstStyle/>
          <a:p>
            <a:r>
              <a:rPr lang="ru-RU" sz="2400" dirty="0" smtClean="0"/>
              <a:t>Например, выбор ответа на задание: «Как называется плод паслёновых растений картофеля и томата? (клубень, корнеплод,  корневище, ягода)» полезно подтвердить письменным объяснением примерно такого типа. Плод – это орган размножения цветковых растений. Картофель и томат – цветковые растения. Из перечисленных вариантов ответов к заданию к плодам относится только ягода. Корневище и клубень – это видоизмененные подземные побеги, корнеплод – утолщенный главный корень, приспособленный для отложения питательных веществ. Поэтому правильный ответ на задание – ягода.</a:t>
            </a:r>
          </a:p>
          <a:p>
            <a:r>
              <a:rPr lang="ru-RU" sz="2400" dirty="0" smtClean="0"/>
              <a:t>      Методические рекомендации по оцениванию выполнения заданий ОГЭ с развернутым ответом содержатся на сайте ФИПИ [5]. </a:t>
            </a:r>
            <a:endParaRPr 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lstStyle/>
          <a:p>
            <a:endParaRPr lang="ru-RU" dirty="0"/>
          </a:p>
        </p:txBody>
      </p:sp>
      <p:sp>
        <p:nvSpPr>
          <p:cNvPr id="3" name="Прямоугольник 2"/>
          <p:cNvSpPr/>
          <p:nvPr/>
        </p:nvSpPr>
        <p:spPr>
          <a:xfrm>
            <a:off x="179512" y="548680"/>
            <a:ext cx="8964488" cy="6001643"/>
          </a:xfrm>
          <a:prstGeom prst="rect">
            <a:avLst/>
          </a:prstGeom>
        </p:spPr>
        <p:txBody>
          <a:bodyPr wrap="square">
            <a:spAutoFit/>
          </a:bodyPr>
          <a:lstStyle/>
          <a:p>
            <a:r>
              <a:rPr lang="ru-RU" sz="1600" dirty="0" smtClean="0"/>
              <a:t>Пример оценивания ответов на задание с развернутым ответом с комментариями.</a:t>
            </a:r>
          </a:p>
          <a:p>
            <a:r>
              <a:rPr lang="ru-RU" sz="1600" dirty="0" smtClean="0"/>
              <a:t>Прочитайте текст «Развитие бычьего цепня» и выполните задания. </a:t>
            </a:r>
          </a:p>
          <a:p>
            <a:r>
              <a:rPr lang="ru-RU" sz="1600" dirty="0" smtClean="0"/>
              <a:t>РАЗВИТИЕ БЫЧЬЕГО ЦЕПНЯ</a:t>
            </a:r>
          </a:p>
          <a:p>
            <a:r>
              <a:rPr lang="ru-RU" sz="1600" dirty="0" smtClean="0"/>
              <a:t>В кишечнике человека часто паразитирует бычий цепень. Он состоит из головки, короткой шейки и длинного лентовидного тела. На головке располагаются четыре круглые мускулистые присоски, с помощью которых паразит прикрепляется к стенкам кишки. Тело червя может достигать 4–10 м, состоит из многочисленных члеников. Рост червя и увеличение количества члеников продолжается всю жизнь. Новые членики образуются в области шейки. Вначале они очень маленькие, но по направлению к заднему концу тела увеличиваются. Червь всасывает пищу всей поверхностью тела, органы пищеварения у него отсутствуют.</a:t>
            </a:r>
          </a:p>
          <a:p>
            <a:r>
              <a:rPr lang="ru-RU" sz="1600" dirty="0" smtClean="0"/>
              <a:t>    Размножение бычьего цепня происходит в организме основного хозяина – человека. Как и большинство других плоских червей, цепень – гермафродит. В каждом его членике, кроме самых молодых, имеется один яичник и множество семенников. Эти членики отрываются и с калом выходят наружу. За сутки червь производит около 175 000 яиц. Крупный рогатый скот может проглотить яйца цепня вместе с травой. В желудке промежуточного хозяина из яиц выходят микроскопические личинки с шестью крючками. </a:t>
            </a:r>
          </a:p>
          <a:p>
            <a:r>
              <a:rPr lang="ru-RU" sz="1600" dirty="0" smtClean="0"/>
              <a:t>    С их помощью личинки </a:t>
            </a:r>
            <a:r>
              <a:rPr lang="ru-RU" sz="1600" dirty="0" err="1" smtClean="0"/>
              <a:t>вбуравливаются</a:t>
            </a:r>
            <a:r>
              <a:rPr lang="ru-RU" sz="1600" dirty="0" smtClean="0"/>
              <a:t> в стенку желудка, попадают в кровь, разносятся по всему телу животного и проникают в мышцы. Здесь </a:t>
            </a:r>
            <a:r>
              <a:rPr lang="ru-RU" sz="1600" dirty="0" err="1" smtClean="0"/>
              <a:t>шестикрючные</a:t>
            </a:r>
            <a:r>
              <a:rPr lang="ru-RU" sz="1600" dirty="0" smtClean="0"/>
              <a:t> личинки растут и превращаются в финну. Финна – это пузырёк размером с горошину, внутри которого находится головка цепня с шейкой.</a:t>
            </a:r>
          </a:p>
          <a:p>
            <a:r>
              <a:rPr lang="ru-RU" sz="1600" dirty="0" smtClean="0"/>
              <a:t>Пользуясь текстом «Развитие бычьего цепня» и собственными знаниями, опишите возможный путь паразита от больного животного, через торговую сеть, до места в теле человека, где взрослый червь может прожить до 15 лет</a:t>
            </a:r>
            <a:endParaRPr lang="ru-RU" sz="16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lstStyle/>
          <a:p>
            <a:endParaRPr lang="ru-RU"/>
          </a:p>
        </p:txBody>
      </p:sp>
      <p:sp>
        <p:nvSpPr>
          <p:cNvPr id="3" name="Прямоугольник 2"/>
          <p:cNvSpPr/>
          <p:nvPr/>
        </p:nvSpPr>
        <p:spPr>
          <a:xfrm>
            <a:off x="0" y="692696"/>
            <a:ext cx="9036496" cy="6001643"/>
          </a:xfrm>
          <a:prstGeom prst="rect">
            <a:avLst/>
          </a:prstGeom>
        </p:spPr>
        <p:txBody>
          <a:bodyPr wrap="square">
            <a:spAutoFit/>
          </a:bodyPr>
          <a:lstStyle/>
          <a:p>
            <a:r>
              <a:rPr lang="ru-RU" sz="1600" dirty="0" smtClean="0"/>
              <a:t>Содержание полного верного ответа и критерии оценивания приведены ниже.</a:t>
            </a:r>
          </a:p>
          <a:p>
            <a:r>
              <a:rPr lang="ru-RU" sz="1600" dirty="0" smtClean="0"/>
              <a:t>1) Финна очень мелкая, и при плохом санитарном осмотре возможно попадание заражённого мяса в торговую сеть.</a:t>
            </a:r>
          </a:p>
          <a:p>
            <a:r>
              <a:rPr lang="ru-RU" sz="1600" dirty="0" smtClean="0"/>
              <a:t>2) Купленное зараженное, плохо прожаренное мясо содержит живые финны.</a:t>
            </a:r>
          </a:p>
          <a:p>
            <a:r>
              <a:rPr lang="ru-RU" sz="1600" dirty="0" smtClean="0"/>
              <a:t>3) Финна попадает в желудок, а далее проникает в тонкий кишечник, где превращается во взрослого червя.</a:t>
            </a:r>
          </a:p>
          <a:p>
            <a:r>
              <a:rPr lang="ru-RU" sz="1600" dirty="0" smtClean="0"/>
              <a:t>Ответ, который  включает все перечисленные элементы и не содержит биологических ошибок, оценивается в 3 балла.</a:t>
            </a:r>
          </a:p>
          <a:p>
            <a:r>
              <a:rPr lang="ru-RU" sz="1600" dirty="0" smtClean="0"/>
              <a:t>Если ответ включает названные выше элементы, но содержит  биологические ошибки или включает два из названных элементов и не содержит биологических ошибок, то выставляется 2 балла. </a:t>
            </a:r>
          </a:p>
          <a:p>
            <a:r>
              <a:rPr lang="ru-RU" sz="1600" dirty="0" smtClean="0"/>
              <a:t>Ответ, включающий один из названных элементов и не содержащий биологических ошибок или включающий два из названных выше элементов, но содержащий негрубые биологические ошибки, оценивается в 1 балл.</a:t>
            </a:r>
          </a:p>
          <a:p>
            <a:r>
              <a:rPr lang="ru-RU" sz="1600" dirty="0" smtClean="0"/>
              <a:t>       Для подготовки к ОГЭ основным источником является сайт ФИПИ. </a:t>
            </a:r>
          </a:p>
          <a:p>
            <a:r>
              <a:rPr lang="ru-RU" sz="1600" dirty="0" smtClean="0"/>
              <a:t>Для понимания того, как нужно выполнять экзаменационную работу, следует в первую очередь ознакомиться с демонстрационным вариантом контрольных измерительных материалов (КИМ) ОГЭ текущего года. Демоверсии помогут составить представление о структуре КИМ, количестве заданий, их форме и уровне сложности. В демонстрационном варианте приведены критерии оценки выполнения заданий с развернутым ответом, которые дают представление о требованиях к полноте и правильности записи ответа. На сайте ФИПИ размещен открытый банк заданий ОГЭ [2]. Его можно использовать для самостоятельной подготовки к экзамену. Это поможет учащимся сориентироваться в экзаменационном материале, потренироваться в выполнении типовых заданий.</a:t>
            </a:r>
            <a:endParaRPr lang="ru-RU" sz="16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350"/>
            <a:ext cx="7772400" cy="144463"/>
          </a:xfrm>
        </p:spPr>
        <p:txBody>
          <a:bodyPr rtlCol="0">
            <a:normAutofit fontScale="90000"/>
          </a:bodyPr>
          <a:lstStyle/>
          <a:p>
            <a:pPr fontAlgn="auto">
              <a:spcAft>
                <a:spcPts val="0"/>
              </a:spcAft>
              <a:defRPr/>
            </a:pPr>
            <a:endParaRPr lang="ru-RU" dirty="0"/>
          </a:p>
        </p:txBody>
      </p:sp>
      <p:sp>
        <p:nvSpPr>
          <p:cNvPr id="3" name="Подзаголовок 2"/>
          <p:cNvSpPr>
            <a:spLocks noGrp="1"/>
          </p:cNvSpPr>
          <p:nvPr>
            <p:ph type="subTitle" idx="1"/>
          </p:nvPr>
        </p:nvSpPr>
        <p:spPr>
          <a:xfrm>
            <a:off x="0" y="476250"/>
            <a:ext cx="9144000" cy="6381750"/>
          </a:xfrm>
        </p:spPr>
        <p:txBody>
          <a:bodyPr>
            <a:normAutofit lnSpcReduction="10000"/>
          </a:bodyPr>
          <a:lstStyle/>
          <a:p>
            <a:pPr>
              <a:lnSpc>
                <a:spcPct val="90000"/>
              </a:lnSpc>
            </a:pPr>
            <a:r>
              <a:rPr lang="ru-RU" sz="1800" b="1" dirty="0" smtClean="0">
                <a:solidFill>
                  <a:schemeClr val="tx1"/>
                </a:solidFill>
              </a:rPr>
              <a:t>Динамика результатов ЕГЭ по биологии</a:t>
            </a:r>
            <a:endParaRPr lang="ru-RU" sz="1800" dirty="0" smtClean="0">
              <a:solidFill>
                <a:schemeClr val="tx1"/>
              </a:solidFill>
            </a:endParaRPr>
          </a:p>
          <a:p>
            <a:pPr algn="l">
              <a:lnSpc>
                <a:spcPct val="90000"/>
              </a:lnSpc>
            </a:pPr>
            <a:r>
              <a:rPr lang="ru-RU" sz="1800" dirty="0" smtClean="0">
                <a:solidFill>
                  <a:schemeClr val="tx1"/>
                </a:solidFill>
              </a:rPr>
              <a:t>Пермский край                                                            2018          2017         2016      2015 </a:t>
            </a:r>
          </a:p>
          <a:p>
            <a:pPr algn="l">
              <a:lnSpc>
                <a:spcPct val="90000"/>
              </a:lnSpc>
            </a:pPr>
            <a:r>
              <a:rPr lang="ru-RU" sz="1800" dirty="0" smtClean="0">
                <a:solidFill>
                  <a:schemeClr val="tx1"/>
                </a:solidFill>
              </a:rPr>
              <a:t>Средний балл                                                               54,5          56,61        56           58,43 </a:t>
            </a:r>
          </a:p>
          <a:p>
            <a:pPr algn="l">
              <a:lnSpc>
                <a:spcPct val="90000"/>
              </a:lnSpc>
            </a:pPr>
            <a:r>
              <a:rPr lang="ru-RU" sz="1800" dirty="0" smtClean="0">
                <a:solidFill>
                  <a:schemeClr val="tx1"/>
                </a:solidFill>
              </a:rPr>
              <a:t>Получили 100 баллов (чел)                                        0                  0             0               2</a:t>
            </a:r>
          </a:p>
          <a:p>
            <a:pPr>
              <a:lnSpc>
                <a:spcPct val="90000"/>
              </a:lnSpc>
            </a:pPr>
            <a:r>
              <a:rPr lang="ru-RU" sz="1800" b="1" dirty="0" smtClean="0">
                <a:solidFill>
                  <a:schemeClr val="tx1"/>
                </a:solidFill>
              </a:rPr>
              <a:t>Количество участников ЕГЭ по биологии</a:t>
            </a:r>
            <a:endParaRPr lang="ru-RU" sz="1800" dirty="0" smtClean="0">
              <a:solidFill>
                <a:schemeClr val="tx1"/>
              </a:solidFill>
            </a:endParaRPr>
          </a:p>
          <a:p>
            <a:pPr algn="l">
              <a:lnSpc>
                <a:spcPct val="90000"/>
              </a:lnSpc>
            </a:pPr>
            <a:r>
              <a:rPr lang="ru-RU" sz="1800" dirty="0" smtClean="0">
                <a:solidFill>
                  <a:schemeClr val="tx1"/>
                </a:solidFill>
              </a:rPr>
              <a:t>Учебный предмет Биология             2015     2016        2017      </a:t>
            </a:r>
            <a:r>
              <a:rPr lang="ru-RU" sz="1800" b="1" dirty="0" smtClean="0">
                <a:solidFill>
                  <a:schemeClr val="tx1"/>
                </a:solidFill>
              </a:rPr>
              <a:t>2018</a:t>
            </a:r>
          </a:p>
          <a:p>
            <a:pPr algn="l">
              <a:lnSpc>
                <a:spcPct val="90000"/>
              </a:lnSpc>
            </a:pPr>
            <a:r>
              <a:rPr lang="ru-RU" sz="1800" dirty="0" smtClean="0">
                <a:solidFill>
                  <a:schemeClr val="tx1"/>
                </a:solidFill>
              </a:rPr>
              <a:t>    чел.                                                      1491      1742       1785      </a:t>
            </a:r>
            <a:r>
              <a:rPr lang="ru-RU" sz="1800" b="1" dirty="0" smtClean="0">
                <a:solidFill>
                  <a:schemeClr val="tx1"/>
                </a:solidFill>
              </a:rPr>
              <a:t>1803</a:t>
            </a:r>
          </a:p>
          <a:p>
            <a:pPr>
              <a:lnSpc>
                <a:spcPct val="90000"/>
              </a:lnSpc>
            </a:pPr>
            <a:r>
              <a:rPr lang="ru-RU" sz="1800" dirty="0" smtClean="0">
                <a:solidFill>
                  <a:schemeClr val="tx1"/>
                </a:solidFill>
              </a:rPr>
              <a:t>АНАЛИЗ РЕЗУЛЬТАТОВ ВЫПОЛНЕНИЯ ОТДЕЛЬНЫХ ЗАДАНИЙ ИЛИ ГРУПП ЗАДАНИЙ </a:t>
            </a:r>
            <a:r>
              <a:rPr lang="ru-RU" sz="1800" b="1" dirty="0" smtClean="0">
                <a:solidFill>
                  <a:schemeClr val="tx1"/>
                </a:solidFill>
              </a:rPr>
              <a:t>2018/17 г.г.</a:t>
            </a:r>
          </a:p>
          <a:p>
            <a:pPr algn="l">
              <a:lnSpc>
                <a:spcPct val="90000"/>
              </a:lnSpc>
            </a:pPr>
            <a:r>
              <a:rPr lang="ru-RU" sz="1600" b="1" dirty="0" smtClean="0">
                <a:solidFill>
                  <a:schemeClr val="tx1"/>
                </a:solidFill>
              </a:rPr>
              <a:t>*Подробнее см. «Подготовка учащихся к ЕГЭ» </a:t>
            </a:r>
            <a:r>
              <a:rPr lang="en-US" sz="1600" b="1" dirty="0" smtClean="0">
                <a:hlinkClick r:id="rId2"/>
              </a:rPr>
              <a:t>https://yadi.sk/i/yLttXvYUl80GMA</a:t>
            </a:r>
            <a:r>
              <a:rPr lang="ru-RU" sz="1600" b="1" dirty="0" smtClean="0"/>
              <a:t> </a:t>
            </a:r>
            <a:endParaRPr lang="ru-RU" sz="1600" b="1" dirty="0" smtClean="0">
              <a:solidFill>
                <a:schemeClr val="tx1"/>
              </a:solidFill>
            </a:endParaRPr>
          </a:p>
          <a:p>
            <a:pPr algn="l">
              <a:lnSpc>
                <a:spcPct val="90000"/>
              </a:lnSpc>
            </a:pPr>
            <a:r>
              <a:rPr lang="ru-RU" sz="1800" dirty="0" smtClean="0">
                <a:solidFill>
                  <a:schemeClr val="tx1"/>
                </a:solidFill>
              </a:rPr>
              <a:t> Обозначение задания в работе,  Проверяемые элементы содержания;             Проверяемые умения ; Уровень сложности задания ;  % выполнения</a:t>
            </a:r>
          </a:p>
          <a:p>
            <a:pPr algn="l">
              <a:lnSpc>
                <a:spcPct val="90000"/>
              </a:lnSpc>
            </a:pPr>
            <a:r>
              <a:rPr lang="ru-RU" sz="1800" dirty="0" smtClean="0">
                <a:solidFill>
                  <a:schemeClr val="tx1"/>
                </a:solidFill>
              </a:rPr>
              <a:t>5 .Клетка как биологическая система. Строение клетки, метаболизм. Жизненный цикл клетки. Установление соответствия (с рисунком и без рисунка) знание сущности биологических процессов, явлений, общебиологических закономерностей; </a:t>
            </a:r>
          </a:p>
          <a:p>
            <a:pPr algn="l">
              <a:lnSpc>
                <a:spcPct val="90000"/>
              </a:lnSpc>
            </a:pPr>
            <a:r>
              <a:rPr lang="ru-RU" sz="1800" b="1" dirty="0" smtClean="0">
                <a:solidFill>
                  <a:schemeClr val="tx1"/>
                </a:solidFill>
              </a:rPr>
              <a:t>                                                                  П     40,5/42,1%</a:t>
            </a:r>
          </a:p>
          <a:p>
            <a:pPr algn="l"/>
            <a:r>
              <a:rPr lang="ru-RU" sz="1400" b="1" dirty="0" smtClean="0">
                <a:solidFill>
                  <a:schemeClr val="tx1"/>
                </a:solidFill>
              </a:rPr>
              <a:t>Установите соответствие между процессами и этапами энергетического обмена: к каждой позиции, данной в первом столбце, подберите соответствующую позицию из второго столбца.  </a:t>
            </a:r>
          </a:p>
          <a:p>
            <a:pPr algn="l"/>
            <a:r>
              <a:rPr lang="ru-RU" sz="1400" b="1" dirty="0" smtClean="0">
                <a:solidFill>
                  <a:schemeClr val="tx1"/>
                </a:solidFill>
              </a:rPr>
              <a:t>   ПРОЦЕССЫ                                                                              ЭТАПЫ ЭНЕРГЕТИЧЕСКОГО ОБМЕНА </a:t>
            </a:r>
          </a:p>
          <a:p>
            <a:pPr algn="l"/>
            <a:r>
              <a:rPr lang="ru-RU" sz="1400" b="1" dirty="0" smtClean="0">
                <a:solidFill>
                  <a:schemeClr val="tx1"/>
                </a:solidFill>
              </a:rPr>
              <a:t> А)  расщепление глюкозы в </a:t>
            </a:r>
            <a:r>
              <a:rPr lang="ru-RU" sz="1400" b="1" dirty="0" err="1" smtClean="0">
                <a:solidFill>
                  <a:schemeClr val="tx1"/>
                </a:solidFill>
              </a:rPr>
              <a:t>гиалоплазме</a:t>
            </a:r>
            <a:r>
              <a:rPr lang="ru-RU" sz="1400" b="1" dirty="0" smtClean="0">
                <a:solidFill>
                  <a:schemeClr val="tx1"/>
                </a:solidFill>
              </a:rPr>
              <a:t>                      1)  </a:t>
            </a:r>
            <a:r>
              <a:rPr lang="ru-RU" sz="1400" b="1" dirty="0" err="1" smtClean="0">
                <a:solidFill>
                  <a:schemeClr val="tx1"/>
                </a:solidFill>
              </a:rPr>
              <a:t>бескислородный</a:t>
            </a:r>
            <a:endParaRPr lang="ru-RU" sz="1400" b="1" dirty="0" smtClean="0">
              <a:solidFill>
                <a:schemeClr val="tx1"/>
              </a:solidFill>
            </a:endParaRPr>
          </a:p>
          <a:p>
            <a:pPr algn="l"/>
            <a:r>
              <a:rPr lang="ru-RU" sz="1400" b="1" dirty="0" smtClean="0">
                <a:solidFill>
                  <a:schemeClr val="tx1"/>
                </a:solidFill>
              </a:rPr>
              <a:t>  Б)  синтез 36 молекул АТФ                                                 2)  кислородный   </a:t>
            </a:r>
          </a:p>
          <a:p>
            <a:pPr algn="l"/>
            <a:r>
              <a:rPr lang="ru-RU" sz="1400" b="1" dirty="0" smtClean="0">
                <a:solidFill>
                  <a:schemeClr val="tx1"/>
                </a:solidFill>
              </a:rPr>
              <a:t>  В)  образование молочной кислоты </a:t>
            </a:r>
          </a:p>
          <a:p>
            <a:pPr algn="l"/>
            <a:r>
              <a:rPr lang="ru-RU" sz="1400" b="1" dirty="0" smtClean="0">
                <a:solidFill>
                  <a:schemeClr val="tx1"/>
                </a:solidFill>
              </a:rPr>
              <a:t>  Г)  полное окисление веществ до СО2 и Н2О </a:t>
            </a:r>
          </a:p>
          <a:p>
            <a:pPr algn="l"/>
            <a:r>
              <a:rPr lang="ru-RU" sz="1400" b="1" dirty="0" smtClean="0">
                <a:solidFill>
                  <a:schemeClr val="tx1"/>
                </a:solidFill>
              </a:rPr>
              <a:t>  Д)  образование пировиноградной кислоты     </a:t>
            </a:r>
          </a:p>
          <a:p>
            <a:pPr algn="l"/>
            <a:r>
              <a:rPr lang="ru-RU" sz="1400" b="1" dirty="0" smtClean="0">
                <a:solidFill>
                  <a:schemeClr val="tx1"/>
                </a:solidFill>
              </a:rPr>
              <a:t> Запишите в таблицу выбранные цифры под соответствующими буквами (12121)</a:t>
            </a:r>
          </a:p>
          <a:p>
            <a:pPr algn="l">
              <a:lnSpc>
                <a:spcPct val="90000"/>
              </a:lnSpc>
            </a:pPr>
            <a:endParaRPr lang="ru-RU" sz="1200" b="1" dirty="0" smtClean="0">
              <a:solidFill>
                <a:schemeClr val="tx1"/>
              </a:solidFill>
            </a:endParaRPr>
          </a:p>
          <a:p>
            <a:pPr algn="l">
              <a:lnSpc>
                <a:spcPct val="90000"/>
              </a:lnSpc>
            </a:pPr>
            <a:endParaRPr lang="ru-RU" sz="1800" b="1" dirty="0" smtClean="0">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lstStyle/>
          <a:p>
            <a:endParaRPr lang="ru-RU" dirty="0"/>
          </a:p>
        </p:txBody>
      </p:sp>
      <p:sp>
        <p:nvSpPr>
          <p:cNvPr id="3" name="Прямоугольник 2"/>
          <p:cNvSpPr/>
          <p:nvPr/>
        </p:nvSpPr>
        <p:spPr>
          <a:xfrm>
            <a:off x="395536" y="692696"/>
            <a:ext cx="8424936" cy="5176802"/>
          </a:xfrm>
          <a:prstGeom prst="rect">
            <a:avLst/>
          </a:prstGeom>
        </p:spPr>
        <p:txBody>
          <a:bodyPr wrap="square">
            <a:spAutoFit/>
          </a:bodyPr>
          <a:lstStyle/>
          <a:p>
            <a:pPr>
              <a:lnSpc>
                <a:spcPct val="90000"/>
              </a:lnSpc>
            </a:pPr>
            <a:r>
              <a:rPr lang="ru-RU" dirty="0" smtClean="0"/>
              <a:t>13.Организм человека. Установление соответствия (с рисунком и без рисунка),знание основных методов изучения живой природы, наиболее важных признаков биологических объектов, особенностей строения и жизнедеятельности организма человека, гигиенических норм и правил здорового образа жизни, экологических основ охраны окружающей среды; </a:t>
            </a:r>
          </a:p>
          <a:p>
            <a:pPr>
              <a:lnSpc>
                <a:spcPct val="90000"/>
              </a:lnSpc>
            </a:pPr>
            <a:r>
              <a:rPr lang="ru-RU" b="1" dirty="0" smtClean="0"/>
              <a:t>                                                 П      46,4/46,2%</a:t>
            </a:r>
          </a:p>
          <a:p>
            <a:r>
              <a:rPr lang="ru-RU" sz="1600" dirty="0" smtClean="0"/>
              <a:t>Установите соответствие между характеристиками и типами ткани человека: к каждой позиции, данной в первом столбце, подберите соответствующую позицию из второго столбца. </a:t>
            </a:r>
          </a:p>
          <a:p>
            <a:r>
              <a:rPr lang="ru-RU" sz="1600" dirty="0" smtClean="0"/>
              <a:t>   ХАРАКТЕРИСТИКИ                                                                                     </a:t>
            </a:r>
            <a:r>
              <a:rPr lang="ru-RU" sz="1600" dirty="0" smtClean="0"/>
              <a:t>ТИПЫ </a:t>
            </a:r>
            <a:r>
              <a:rPr lang="ru-RU" sz="1600" dirty="0" smtClean="0"/>
              <a:t>ТКАНИ </a:t>
            </a:r>
          </a:p>
          <a:p>
            <a:r>
              <a:rPr lang="ru-RU" sz="1600" dirty="0" smtClean="0"/>
              <a:t> А)  обладает проводимостью                                                                        1) эпителиальная</a:t>
            </a:r>
          </a:p>
          <a:p>
            <a:r>
              <a:rPr lang="ru-RU" sz="1600" dirty="0" smtClean="0"/>
              <a:t> Б)  выполняет функцию опоры и питания                                                    2) соединительная  </a:t>
            </a:r>
          </a:p>
          <a:p>
            <a:r>
              <a:rPr lang="ru-RU" sz="1600" dirty="0" smtClean="0"/>
              <a:t> В)  образует наружный покров кожи                                                             3) нервная</a:t>
            </a:r>
          </a:p>
          <a:p>
            <a:r>
              <a:rPr lang="ru-RU" sz="1600" dirty="0" smtClean="0"/>
              <a:t> Г)  вырабатывает антитела </a:t>
            </a:r>
          </a:p>
          <a:p>
            <a:r>
              <a:rPr lang="ru-RU" sz="1600" dirty="0" smtClean="0"/>
              <a:t> Д)  состоит из тесно прилегающих клеток </a:t>
            </a:r>
          </a:p>
          <a:p>
            <a:r>
              <a:rPr lang="ru-RU" sz="1600" dirty="0" smtClean="0"/>
              <a:t> Е) образует серое вещество спинного мозга     </a:t>
            </a:r>
          </a:p>
          <a:p>
            <a:r>
              <a:rPr lang="ru-RU" sz="1600" dirty="0" smtClean="0"/>
              <a:t> Запишите в таблицу выбранные цифры под соответствующими буквами  (321213)</a:t>
            </a:r>
          </a:p>
          <a:p>
            <a:pPr>
              <a:lnSpc>
                <a:spcPct val="90000"/>
              </a:lnSpc>
            </a:pPr>
            <a:endParaRPr lang="ru-RU" sz="1000" b="1" dirty="0" smtClean="0"/>
          </a:p>
          <a:p>
            <a:pPr>
              <a:lnSpc>
                <a:spcPct val="90000"/>
              </a:lnSpc>
            </a:pPr>
            <a:endParaRPr lang="ru-RU" b="1"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lstStyle/>
          <a:p>
            <a:endParaRPr lang="ru-RU" dirty="0"/>
          </a:p>
        </p:txBody>
      </p:sp>
      <p:sp>
        <p:nvSpPr>
          <p:cNvPr id="4" name="Прямоугольник 3"/>
          <p:cNvSpPr/>
          <p:nvPr/>
        </p:nvSpPr>
        <p:spPr>
          <a:xfrm>
            <a:off x="467544" y="692696"/>
            <a:ext cx="8280920" cy="5416868"/>
          </a:xfrm>
          <a:prstGeom prst="rect">
            <a:avLst/>
          </a:prstGeom>
        </p:spPr>
        <p:txBody>
          <a:bodyPr wrap="square">
            <a:spAutoFit/>
          </a:bodyPr>
          <a:lstStyle/>
          <a:p>
            <a:pPr algn="ctr"/>
            <a:r>
              <a:rPr lang="ru-RU" dirty="0" smtClean="0"/>
              <a:t> 22 . Применение биологических знаний в практических ситуациях                       (</a:t>
            </a:r>
            <a:r>
              <a:rPr lang="ru-RU" dirty="0" err="1" smtClean="0"/>
              <a:t>практикоориентированное</a:t>
            </a:r>
            <a:r>
              <a:rPr lang="ru-RU" dirty="0" smtClean="0"/>
              <a:t> задание)</a:t>
            </a:r>
          </a:p>
          <a:p>
            <a:r>
              <a:rPr lang="ru-RU" dirty="0" smtClean="0"/>
              <a:t> применять знания в новой ситуации;  устанавливать причинно-следственные связи; анализировать, систематизировать и интегрировать знания; обобщать и формулировать выводы. </a:t>
            </a:r>
          </a:p>
          <a:p>
            <a:r>
              <a:rPr lang="ru-RU" b="1" dirty="0" smtClean="0"/>
              <a:t>                                        П       29,3/29,2% </a:t>
            </a:r>
          </a:p>
          <a:p>
            <a:r>
              <a:rPr lang="ru-RU" sz="1400" dirty="0" smtClean="0"/>
              <a:t>Известно, что в растительных клетках присутствуют два вида хлорофилла: хлорофилл </a:t>
            </a:r>
            <a:r>
              <a:rPr lang="ru-RU" sz="1400" dirty="0" err="1" smtClean="0"/>
              <a:t>a</a:t>
            </a:r>
            <a:r>
              <a:rPr lang="ru-RU" sz="1400" dirty="0" smtClean="0"/>
              <a:t> и хлорофилл </a:t>
            </a:r>
            <a:r>
              <a:rPr lang="ru-RU" sz="1400" dirty="0" err="1" smtClean="0"/>
              <a:t>b</a:t>
            </a:r>
            <a:r>
              <a:rPr lang="ru-RU" sz="1400" dirty="0" smtClean="0"/>
              <a:t>. Учёному, для изучения их структуры, необходимо разделить эти два пигмента. Какой метод он должен использовать для их разделения? На чём основан этот метод? </a:t>
            </a:r>
          </a:p>
          <a:p>
            <a:r>
              <a:rPr lang="ru-RU" sz="1400" dirty="0" smtClean="0"/>
              <a:t> Элементы ответа: 1) метод хроматографии; 2) метод основан на разной скорости движения веществ смеси через адсорбент в зависимости от их молекулярной массы.  </a:t>
            </a:r>
          </a:p>
          <a:p>
            <a:r>
              <a:rPr lang="ru-RU" sz="1400" dirty="0" smtClean="0"/>
              <a:t>                                                                    ИЛИ</a:t>
            </a:r>
          </a:p>
          <a:p>
            <a:r>
              <a:rPr lang="ru-RU" sz="1400" dirty="0" smtClean="0"/>
              <a:t>Анализ результатов нарушения сцепленного наследования генов позволяет определить последовательность расположения генов в хромосоме  и составить генетические карты. Результаты многочисленных скрещиваний мух дрозофил показали, что частота нарушения сцепления между генами А  и В составляет 5 %, между генами А и С – 11%, между генами С и В – 6%. Перерисуйте предложенную схему фрагмента хромосомы на лист ответа, отметьте на ней взаимное расположение генов А, В, С и укажите расстояние между ними. Какая величина принята за единицу расстояния между генами? Как она называется?</a:t>
            </a:r>
          </a:p>
          <a:p>
            <a:r>
              <a:rPr lang="ru-RU" sz="1400" dirty="0" smtClean="0"/>
              <a:t>Элементы ответа:</a:t>
            </a:r>
          </a:p>
          <a:p>
            <a:r>
              <a:rPr lang="ru-RU" sz="1400" dirty="0" smtClean="0"/>
              <a:t>За единицу расстояния между генами принят 1% кроссинговера, эта величина названа </a:t>
            </a:r>
            <a:r>
              <a:rPr lang="ru-RU" sz="1400" dirty="0" err="1" smtClean="0"/>
              <a:t>морганидой</a:t>
            </a:r>
            <a:r>
              <a:rPr lang="ru-RU" sz="1400" dirty="0" smtClean="0"/>
              <a:t>.</a:t>
            </a:r>
          </a:p>
          <a:p>
            <a:endParaRPr lang="ru-RU" sz="14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lstStyle/>
          <a:p>
            <a:pPr algn="l"/>
            <a:r>
              <a:rPr lang="ru-RU" dirty="0" smtClean="0"/>
              <a:t/>
            </a:r>
            <a:br>
              <a:rPr lang="ru-RU" dirty="0" smtClean="0"/>
            </a:br>
            <a:r>
              <a:rPr lang="ru-RU" dirty="0" smtClean="0"/>
              <a:t/>
            </a:r>
            <a:br>
              <a:rPr lang="ru-RU" dirty="0" smtClean="0"/>
            </a:br>
            <a:r>
              <a:rPr lang="ru-RU" dirty="0" smtClean="0"/>
              <a:t/>
            </a:r>
            <a:br>
              <a:rPr lang="ru-RU" dirty="0" smtClean="0"/>
            </a:br>
            <a:r>
              <a:rPr lang="ru-RU" sz="2400" dirty="0" smtClean="0"/>
              <a:t>Единая система оценки качества образования в России включает ВПР, НИКО, ОГЭ-9, ЕГЭ, международные исследования </a:t>
            </a:r>
            <a:r>
              <a:rPr lang="en-US" sz="2400" dirty="0" smtClean="0"/>
              <a:t>TIMSS, PIZA </a:t>
            </a:r>
            <a:r>
              <a:rPr lang="ru-RU" sz="1600" dirty="0" smtClean="0"/>
              <a:t>(</a:t>
            </a:r>
            <a:r>
              <a:rPr lang="en-US" sz="1600" dirty="0" smtClean="0">
                <a:hlinkClick r:id="rId2"/>
              </a:rPr>
              <a:t>https://yadi.sk/i/mJy3_WfJMBrV9w</a:t>
            </a:r>
            <a:r>
              <a:rPr lang="ru-RU" sz="1600" dirty="0" smtClean="0"/>
              <a:t>)</a:t>
            </a:r>
            <a:r>
              <a:rPr lang="en-US" sz="1600" dirty="0" smtClean="0"/>
              <a:t> </a:t>
            </a:r>
            <a:r>
              <a:rPr lang="ru-RU" sz="2400" dirty="0" smtClean="0"/>
              <a:t/>
            </a:r>
            <a:br>
              <a:rPr lang="ru-RU" sz="2400" dirty="0" smtClean="0"/>
            </a:br>
            <a:endParaRPr lang="ru-RU" sz="2400" dirty="0"/>
          </a:p>
        </p:txBody>
      </p:sp>
      <p:pic>
        <p:nvPicPr>
          <p:cNvPr id="4" name="Рисунок 3"/>
          <p:cNvPicPr/>
          <p:nvPr/>
        </p:nvPicPr>
        <p:blipFill>
          <a:blip r:embed="rId3" cstate="print"/>
          <a:srcRect l="29528" t="20997" r="14764" b="15748"/>
          <a:stretch>
            <a:fillRect/>
          </a:stretch>
        </p:blipFill>
        <p:spPr bwMode="auto">
          <a:xfrm>
            <a:off x="0" y="1700808"/>
            <a:ext cx="9324528" cy="5040559"/>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Методы научного исследования</a:t>
            </a:r>
            <a:endParaRPr lang="ru-RU" dirty="0"/>
          </a:p>
        </p:txBody>
      </p:sp>
      <p:sp>
        <p:nvSpPr>
          <p:cNvPr id="3" name="Объект 2"/>
          <p:cNvSpPr>
            <a:spLocks noGrp="1"/>
          </p:cNvSpPr>
          <p:nvPr>
            <p:ph sz="half" idx="1"/>
          </p:nvPr>
        </p:nvSpPr>
        <p:spPr/>
        <p:txBody>
          <a:bodyPr>
            <a:normAutofit lnSpcReduction="10000"/>
          </a:bodyPr>
          <a:lstStyle/>
          <a:p>
            <a:r>
              <a:rPr lang="ru-RU" sz="1600" b="1" dirty="0"/>
              <a:t>Метод</a:t>
            </a:r>
            <a:r>
              <a:rPr lang="ru-RU" sz="1600" dirty="0"/>
              <a:t> – система логических операций, процедур, правил познания (доказательства, объяснения, проверки и т.д.)</a:t>
            </a:r>
          </a:p>
          <a:p>
            <a:r>
              <a:rPr lang="ru-RU" sz="1600" dirty="0" smtClean="0"/>
              <a:t>Дифференциация методов – общие и частны</a:t>
            </a:r>
            <a:r>
              <a:rPr lang="ru-RU" sz="1600" dirty="0"/>
              <a:t>е</a:t>
            </a:r>
            <a:endParaRPr lang="ru-RU" sz="1600" dirty="0" smtClean="0"/>
          </a:p>
          <a:p>
            <a:pPr marL="0" indent="0">
              <a:buNone/>
            </a:pPr>
            <a:endParaRPr lang="ru-RU" sz="1600" dirty="0" smtClean="0"/>
          </a:p>
          <a:p>
            <a:pPr marL="0" indent="0">
              <a:buNone/>
            </a:pPr>
            <a:r>
              <a:rPr lang="ru-RU" sz="1600" dirty="0" smtClean="0"/>
              <a:t>Общие – теоретические и практические</a:t>
            </a:r>
          </a:p>
          <a:p>
            <a:pPr marL="0" indent="0">
              <a:buNone/>
            </a:pPr>
            <a:r>
              <a:rPr lang="ru-RU" sz="1600" dirty="0" smtClean="0"/>
              <a:t>Частные – методы данной науки</a:t>
            </a:r>
          </a:p>
          <a:p>
            <a:pPr marL="0" indent="0">
              <a:buNone/>
            </a:pPr>
            <a:endParaRPr lang="ru-RU" sz="1600" dirty="0"/>
          </a:p>
          <a:p>
            <a:pPr marL="0" indent="0">
              <a:buNone/>
            </a:pPr>
            <a:r>
              <a:rPr lang="ru-RU" sz="1600" dirty="0" smtClean="0"/>
              <a:t>Практические методы – наблюдение, измерение, эксперимент</a:t>
            </a:r>
          </a:p>
          <a:p>
            <a:pPr marL="0" indent="0">
              <a:buNone/>
            </a:pPr>
            <a:endParaRPr lang="ru-RU" sz="1600" dirty="0"/>
          </a:p>
          <a:p>
            <a:pPr marL="0" indent="0">
              <a:buNone/>
            </a:pPr>
            <a:r>
              <a:rPr lang="ru-RU" sz="1600" dirty="0" smtClean="0"/>
              <a:t>Теоретические методы – сравнение, обобщение, анализ, синтез, математическое и компьютерное моделирование </a:t>
            </a:r>
          </a:p>
          <a:p>
            <a:pPr marL="0" indent="0">
              <a:buNone/>
            </a:pPr>
            <a:endParaRPr lang="ru-RU" sz="1600" dirty="0"/>
          </a:p>
        </p:txBody>
      </p:sp>
      <p:pic>
        <p:nvPicPr>
          <p:cNvPr id="3074" name="Picture 2" descr="http://teacher-history.ru/wp-content/uploads/2011/11/metodyi-poznaniya-3.jpg"/>
          <p:cNvPicPr>
            <a:picLocks noGrp="1" noChangeAspect="1" noChangeArrowheads="1"/>
          </p:cNvPicPr>
          <p:nvPr>
            <p:ph sz="half" idx="2"/>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44007" y="1268760"/>
            <a:ext cx="4219433" cy="504056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707204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задания</a:t>
            </a:r>
            <a:endParaRPr lang="ru-RU" dirty="0"/>
          </a:p>
        </p:txBody>
      </p:sp>
      <p:sp>
        <p:nvSpPr>
          <p:cNvPr id="4" name="Объект 3"/>
          <p:cNvSpPr>
            <a:spLocks noGrp="1"/>
          </p:cNvSpPr>
          <p:nvPr>
            <p:ph sz="half" idx="1"/>
          </p:nvPr>
        </p:nvSpPr>
        <p:spPr/>
        <p:txBody>
          <a:bodyPr>
            <a:normAutofit fontScale="62500" lnSpcReduction="20000"/>
          </a:bodyPr>
          <a:lstStyle/>
          <a:p>
            <a:r>
              <a:rPr lang="ru-RU" dirty="0">
                <a:solidFill>
                  <a:schemeClr val="accent2"/>
                </a:solidFill>
              </a:rPr>
              <a:t>Выберите два верных ответа из пяти и запишите в таблицу цифры, под которыми они указаны.</a:t>
            </a:r>
          </a:p>
          <a:p>
            <a:r>
              <a:rPr lang="ru-RU" dirty="0">
                <a:solidFill>
                  <a:schemeClr val="accent2"/>
                </a:solidFill>
              </a:rPr>
              <a:t> </a:t>
            </a:r>
          </a:p>
          <a:p>
            <a:r>
              <a:rPr lang="ru-RU" b="1" dirty="0"/>
              <a:t>С помощью светового микроскопа в растительной клетке можно изучать</a:t>
            </a:r>
          </a:p>
          <a:p>
            <a:r>
              <a:rPr lang="ru-RU" dirty="0"/>
              <a:t> </a:t>
            </a:r>
          </a:p>
          <a:p>
            <a:r>
              <a:rPr lang="ru-RU" dirty="0"/>
              <a:t>1) структуру клеточной стенки</a:t>
            </a:r>
          </a:p>
          <a:p>
            <a:r>
              <a:rPr lang="ru-RU" dirty="0"/>
              <a:t>2) движение цитоплазмы с хлоропластами</a:t>
            </a:r>
          </a:p>
          <a:p>
            <a:r>
              <a:rPr lang="ru-RU" dirty="0"/>
              <a:t>3) выделение кислорода при фотосинтезе</a:t>
            </a:r>
          </a:p>
          <a:p>
            <a:r>
              <a:rPr lang="ru-RU" dirty="0"/>
              <a:t>4) ядро, оттесняемое вакуолью к периферии</a:t>
            </a:r>
          </a:p>
          <a:p>
            <a:r>
              <a:rPr lang="ru-RU" dirty="0"/>
              <a:t>5) строение хлоропласта</a:t>
            </a:r>
          </a:p>
          <a:p>
            <a:endParaRPr lang="ru-RU" dirty="0"/>
          </a:p>
        </p:txBody>
      </p:sp>
      <p:sp>
        <p:nvSpPr>
          <p:cNvPr id="5" name="Объект 4"/>
          <p:cNvSpPr>
            <a:spLocks noGrp="1"/>
          </p:cNvSpPr>
          <p:nvPr>
            <p:ph sz="half" idx="2"/>
          </p:nvPr>
        </p:nvSpPr>
        <p:spPr/>
        <p:txBody>
          <a:bodyPr>
            <a:normAutofit fontScale="62500" lnSpcReduction="20000"/>
          </a:bodyPr>
          <a:lstStyle/>
          <a:p>
            <a:r>
              <a:rPr lang="ru-RU" sz="2600" dirty="0">
                <a:solidFill>
                  <a:schemeClr val="accent2"/>
                </a:solidFill>
              </a:rPr>
              <a:t>Выберите два верных ответа из пяти и запишите в таблицу </a:t>
            </a:r>
            <a:r>
              <a:rPr lang="ru-RU" sz="2600" b="1" dirty="0">
                <a:solidFill>
                  <a:schemeClr val="accent2"/>
                </a:solidFill>
              </a:rPr>
              <a:t>цифры</a:t>
            </a:r>
            <a:r>
              <a:rPr lang="ru-RU" sz="2600" dirty="0">
                <a:solidFill>
                  <a:schemeClr val="accent2"/>
                </a:solidFill>
              </a:rPr>
              <a:t>,  под которыми они указаны</a:t>
            </a:r>
            <a:r>
              <a:rPr lang="ru-RU" dirty="0"/>
              <a:t>. </a:t>
            </a:r>
            <a:endParaRPr lang="ru-RU" dirty="0" smtClean="0"/>
          </a:p>
          <a:p>
            <a:endParaRPr lang="ru-RU" b="1" dirty="0"/>
          </a:p>
          <a:p>
            <a:r>
              <a:rPr lang="ru-RU" b="1" dirty="0" smtClean="0"/>
              <a:t>Генеалогический  </a:t>
            </a:r>
            <a:r>
              <a:rPr lang="ru-RU" b="1" dirty="0"/>
              <a:t>метод  эффективен при </a:t>
            </a:r>
          </a:p>
          <a:p>
            <a:r>
              <a:rPr lang="ru-RU" dirty="0"/>
              <a:t>1) исследовании  родословных связей</a:t>
            </a:r>
          </a:p>
          <a:p>
            <a:r>
              <a:rPr lang="ru-RU" dirty="0"/>
              <a:t>2) изучении фенотипов однояйцевых близнецов</a:t>
            </a:r>
          </a:p>
          <a:p>
            <a:r>
              <a:rPr lang="ru-RU" dirty="0"/>
              <a:t>3) биохимическом исследовании крови</a:t>
            </a:r>
          </a:p>
          <a:p>
            <a:r>
              <a:rPr lang="ru-RU" dirty="0"/>
              <a:t>4) определении характера наследования признака</a:t>
            </a:r>
          </a:p>
          <a:p>
            <a:r>
              <a:rPr lang="ru-RU" dirty="0"/>
              <a:t>5) анализе результатов скрещивания в первом поколении</a:t>
            </a:r>
          </a:p>
          <a:p>
            <a:endParaRPr lang="ru-RU" dirty="0"/>
          </a:p>
        </p:txBody>
      </p:sp>
    </p:spTree>
    <p:extLst>
      <p:ext uri="{BB962C8B-B14F-4D97-AF65-F5344CB8AC3E}">
        <p14:creationId xmlns:p14="http://schemas.microsoft.com/office/powerpoint/2010/main" xmlns="" val="5380422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lstStyle/>
          <a:p>
            <a:endParaRPr lang="ru-RU" dirty="0"/>
          </a:p>
        </p:txBody>
      </p:sp>
      <p:sp>
        <p:nvSpPr>
          <p:cNvPr id="3" name="Прямоугольник 2"/>
          <p:cNvSpPr/>
          <p:nvPr/>
        </p:nvSpPr>
        <p:spPr>
          <a:xfrm>
            <a:off x="395536" y="908720"/>
            <a:ext cx="8280920" cy="5355312"/>
          </a:xfrm>
          <a:prstGeom prst="rect">
            <a:avLst/>
          </a:prstGeom>
        </p:spPr>
        <p:txBody>
          <a:bodyPr wrap="square">
            <a:spAutoFit/>
          </a:bodyPr>
          <a:lstStyle/>
          <a:p>
            <a:r>
              <a:rPr lang="ru-RU" dirty="0" smtClean="0"/>
              <a:t>23 . Задание с изображением биологического объекта </a:t>
            </a:r>
          </a:p>
          <a:p>
            <a:r>
              <a:rPr lang="ru-RU" dirty="0" smtClean="0"/>
              <a:t>самостоятельно оперировать биологическими понятиями, обосновывать и объяснять биологические процессы и явления, грамотно формулировать свой ответ </a:t>
            </a:r>
          </a:p>
          <a:p>
            <a:r>
              <a:rPr lang="ru-RU" b="1" dirty="0" smtClean="0"/>
              <a:t>                                            В     20,2/24,4% </a:t>
            </a:r>
          </a:p>
          <a:p>
            <a:r>
              <a:rPr lang="ru-RU" dirty="0" smtClean="0"/>
              <a:t>На рисунках изображены скелет и отпечаток перьев и реконструкция вымершего животного, обитавшего 150–147 </a:t>
            </a:r>
            <a:r>
              <a:rPr lang="ru-RU" dirty="0" err="1" smtClean="0"/>
              <a:t>млн</a:t>
            </a:r>
            <a:r>
              <a:rPr lang="ru-RU" dirty="0" smtClean="0"/>
              <a:t> лет назад.  Используя фрагмент «Геохронологической таблицы», определите, в какой эре и каком периоде обитал данный организм?  Это животное учёные считают переходной формой. Назовите классы, к которым можно отнести изображённое животное. Какие черты внешнего строения позволяют отнести его к этим классам?</a:t>
            </a:r>
          </a:p>
          <a:p>
            <a:r>
              <a:rPr lang="ru-RU" dirty="0" smtClean="0"/>
              <a:t>Элементы ответа: 1) Эра – Мезозойская; Период – Юрский; 2) к рептилиям животное можно отнести на основании наличия челюсти с зубами, длинного хвоста и развитых пальцев; 3) к птицам животное можно отнести на основании наличия перьевого покрова и крыльев .</a:t>
            </a:r>
          </a:p>
          <a:p>
            <a:r>
              <a:rPr lang="ru-RU" dirty="0" smtClean="0"/>
              <a:t> </a:t>
            </a:r>
          </a:p>
          <a:p>
            <a:endParaRPr lang="ru-RU" b="1" dirty="0" smtClean="0"/>
          </a:p>
          <a:p>
            <a:endParaRPr lang="ru-RU"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lstStyle/>
          <a:p>
            <a:endParaRPr lang="ru-RU" dirty="0"/>
          </a:p>
        </p:txBody>
      </p:sp>
      <p:sp>
        <p:nvSpPr>
          <p:cNvPr id="3" name="Прямоугольник 2"/>
          <p:cNvSpPr/>
          <p:nvPr/>
        </p:nvSpPr>
        <p:spPr>
          <a:xfrm>
            <a:off x="395536" y="836712"/>
            <a:ext cx="8352928" cy="5570756"/>
          </a:xfrm>
          <a:prstGeom prst="rect">
            <a:avLst/>
          </a:prstGeom>
        </p:spPr>
        <p:txBody>
          <a:bodyPr wrap="square">
            <a:spAutoFit/>
          </a:bodyPr>
          <a:lstStyle/>
          <a:p>
            <a:r>
              <a:rPr lang="ru-RU" dirty="0" smtClean="0"/>
              <a:t>24.Задание на анализ биологической информации </a:t>
            </a:r>
          </a:p>
          <a:p>
            <a:r>
              <a:rPr lang="ru-RU" dirty="0" smtClean="0"/>
              <a:t>самостоятельно оперировать биологическими понятиями, обосновывать и объяснять биологические процессы и явления, грамотно формулировать свой ответ </a:t>
            </a:r>
          </a:p>
          <a:p>
            <a:r>
              <a:rPr lang="ru-RU" b="1" dirty="0" smtClean="0"/>
              <a:t>                                                В     35,5/ 41,7% </a:t>
            </a:r>
          </a:p>
          <a:p>
            <a:r>
              <a:rPr lang="ru-RU" sz="1400" dirty="0" smtClean="0"/>
              <a:t>Найдите три ошибки в приведённом тексте. Укажите номера предложений,  в которых сделаны ошибки, исправьте их.</a:t>
            </a:r>
          </a:p>
          <a:p>
            <a:r>
              <a:rPr lang="ru-RU" sz="1400" dirty="0" smtClean="0"/>
              <a:t> (1)Все железы организма человека делятся на три группы: железы внешней, внутренней и смешанной секреции. (2)Секреты, образующиеся во всех железах внешней секреции, через выводные протоки поступают на поверхность тела. (3)Секреты желёз внутренней секреции по протокам поступают в кровь. (4)Железы внутренней секреции – эндокринные железы – выделяют биологически активные регуляторные вещества – гормоны. (5)Гормоны регулируют обмен веществ, влияют на рост и развитие организма, участвуют в регуляции всех органов и систем органов, процессов, протекающих на клеточном уровне. (6)Гормон поджелудочной железы – инсулин – регулирует содержание глюкозы в крови. (7)Гормон щитовидной железы – адреналин – повышает возбудимость нервной системы, учащает сердечные сокращения.  </a:t>
            </a:r>
          </a:p>
          <a:p>
            <a:r>
              <a:rPr lang="ru-RU" sz="1400" dirty="0" smtClean="0"/>
              <a:t> Содержание верного ответа и указания по оцениванию (правильный ответ должен содержать следующие позиции) </a:t>
            </a:r>
          </a:p>
          <a:p>
            <a:r>
              <a:rPr lang="ru-RU" sz="1400" dirty="0" smtClean="0"/>
              <a:t>Ошибки допущены в предложениях: 1) 2 – секреты, образующиеся во всех железах внешней секреции, через выводные протоки поступают не только на поверхность тела, но и в полости тела; 2) 3 – железы внутренней секреции протоков не имеют, поэтому секреты поступают непосредственно в кровь; 3) 7 – гормон щитовидной железы – тироксин, а адреналин – это гормон надпочечников.</a:t>
            </a:r>
          </a:p>
          <a:p>
            <a:endParaRPr lang="ru-RU" sz="1400"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lstStyle/>
          <a:p>
            <a:endParaRPr lang="ru-RU" dirty="0"/>
          </a:p>
        </p:txBody>
      </p:sp>
      <p:sp>
        <p:nvSpPr>
          <p:cNvPr id="3" name="Прямоугольник 2"/>
          <p:cNvSpPr/>
          <p:nvPr/>
        </p:nvSpPr>
        <p:spPr>
          <a:xfrm>
            <a:off x="323528" y="692697"/>
            <a:ext cx="8424936" cy="6247864"/>
          </a:xfrm>
          <a:prstGeom prst="rect">
            <a:avLst/>
          </a:prstGeom>
        </p:spPr>
        <p:txBody>
          <a:bodyPr wrap="square">
            <a:spAutoFit/>
          </a:bodyPr>
          <a:lstStyle/>
          <a:p>
            <a:r>
              <a:rPr lang="ru-RU" dirty="0" smtClean="0"/>
              <a:t>25 . Обобщение и применение знаний о человеке и многообразии организмов </a:t>
            </a:r>
          </a:p>
          <a:p>
            <a:r>
              <a:rPr lang="ru-RU" dirty="0" smtClean="0"/>
              <a:t>применять знания в новой ситуации; устанавливать причинно- следственные связи; анализировать, систематизировать и интегрировать знания; обобщать и формулировать выводы. </a:t>
            </a:r>
          </a:p>
          <a:p>
            <a:r>
              <a:rPr lang="ru-RU" b="1" dirty="0" smtClean="0"/>
              <a:t>                                              В     20,2/ 30,9% </a:t>
            </a:r>
          </a:p>
          <a:p>
            <a:endParaRPr lang="ru-RU" b="1" dirty="0" smtClean="0"/>
          </a:p>
          <a:p>
            <a:r>
              <a:rPr lang="ru-RU" sz="1600" dirty="0" smtClean="0"/>
              <a:t>В 1724 г. английский исследователь Стефан </a:t>
            </a:r>
            <a:r>
              <a:rPr lang="ru-RU" sz="1600" dirty="0" err="1" smtClean="0"/>
              <a:t>Хейлз</a:t>
            </a:r>
            <a:r>
              <a:rPr lang="ru-RU" sz="1600" dirty="0" smtClean="0"/>
              <a:t> провёл эксперимент,  в котором использовал ветки одного растения, одинаковые сосуды с водой  и измерительный инструмент – линейку. Он удалил с веток разное число листьев и поместил ветки в сосуды с равным количеством воды, а затем постоянно измерял уровень воды. С. </a:t>
            </a:r>
            <a:r>
              <a:rPr lang="ru-RU" sz="1600" dirty="0" err="1" smtClean="0"/>
              <a:t>Хейлз</a:t>
            </a:r>
            <a:r>
              <a:rPr lang="ru-RU" sz="1600" dirty="0" smtClean="0"/>
              <a:t> обнаружил, что уровень воды  в разных сосудах изменяется неодинаково.  Как изменился уровень воды в разных сосудах? Назовите процессы, которые можно фиксировать, измеряя уровень воды. Сформулируйте закономерность, установленную С. </a:t>
            </a:r>
            <a:r>
              <a:rPr lang="ru-RU" sz="1600" dirty="0" err="1" smtClean="0"/>
              <a:t>Хейлзом</a:t>
            </a:r>
            <a:r>
              <a:rPr lang="ru-RU" sz="1600" dirty="0" smtClean="0"/>
              <a:t>. </a:t>
            </a:r>
          </a:p>
          <a:p>
            <a:r>
              <a:rPr lang="ru-RU" sz="1600" dirty="0" smtClean="0"/>
              <a:t>Элементы ответа: 1) уровень воды изменился в соответствии с количеством листьев на ветке: чем больше листьев на ветке, тем меньше воды оставалось в сосуде; 2) измерение уровня воды позволяет получать данные о процессе поглощения и испарения воды растением; 3) С. </a:t>
            </a:r>
            <a:r>
              <a:rPr lang="ru-RU" sz="1600" dirty="0" err="1" smtClean="0"/>
              <a:t>Хейлз</a:t>
            </a:r>
            <a:r>
              <a:rPr lang="ru-RU" sz="1600" dirty="0" smtClean="0"/>
              <a:t> установил закономерность: количество поглощаемой растением воды прямо пропорционально общей площади поверхности листьев.</a:t>
            </a:r>
          </a:p>
          <a:p>
            <a:endParaRPr lang="ru-RU" sz="1200" b="1" dirty="0" smtClean="0"/>
          </a:p>
          <a:p>
            <a:endParaRPr lang="ru-RU" sz="1200" b="1" dirty="0" smtClean="0"/>
          </a:p>
          <a:p>
            <a:endParaRPr lang="ru-RU" sz="1200" b="1" dirty="0" smtClean="0"/>
          </a:p>
          <a:p>
            <a:endParaRPr lang="ru-RU"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15888"/>
            <a:ext cx="7772400" cy="73025"/>
          </a:xfrm>
        </p:spPr>
        <p:txBody>
          <a:bodyPr rtlCol="0">
            <a:normAutofit fontScale="90000"/>
          </a:bodyPr>
          <a:lstStyle/>
          <a:p>
            <a:pPr fontAlgn="auto">
              <a:spcAft>
                <a:spcPts val="0"/>
              </a:spcAft>
              <a:defRPr/>
            </a:pPr>
            <a:endParaRPr lang="ru-RU" dirty="0"/>
          </a:p>
        </p:txBody>
      </p:sp>
      <p:sp>
        <p:nvSpPr>
          <p:cNvPr id="3" name="Подзаголовок 2"/>
          <p:cNvSpPr>
            <a:spLocks noGrp="1"/>
          </p:cNvSpPr>
          <p:nvPr>
            <p:ph type="subTitle" idx="1"/>
          </p:nvPr>
        </p:nvSpPr>
        <p:spPr>
          <a:xfrm>
            <a:off x="323850" y="260350"/>
            <a:ext cx="8569325" cy="6408738"/>
          </a:xfrm>
        </p:spPr>
        <p:txBody>
          <a:bodyPr>
            <a:normAutofit/>
          </a:bodyPr>
          <a:lstStyle/>
          <a:p>
            <a:endParaRPr lang="ru-RU" sz="1800" dirty="0" smtClean="0">
              <a:solidFill>
                <a:schemeClr val="tx1"/>
              </a:solidFill>
            </a:endParaRPr>
          </a:p>
          <a:p>
            <a:r>
              <a:rPr lang="ru-RU" sz="1800" dirty="0" smtClean="0">
                <a:solidFill>
                  <a:schemeClr val="tx1"/>
                </a:solidFill>
              </a:rPr>
              <a:t>26. Обобщение и применение знаний в новой ситуации об эволюции органического мира и экологических закономерностях </a:t>
            </a:r>
          </a:p>
          <a:p>
            <a:r>
              <a:rPr lang="ru-RU" sz="1800" dirty="0" smtClean="0">
                <a:solidFill>
                  <a:schemeClr val="tx1"/>
                </a:solidFill>
              </a:rPr>
              <a:t>применять знания в новой ситуации; устанавливать причинно- следственные связи; анализировать, систематизировать и интегрировать знания; обобщать и формулировать выводы; </a:t>
            </a:r>
          </a:p>
          <a:p>
            <a:r>
              <a:rPr lang="ru-RU" sz="1800" b="1" dirty="0" smtClean="0">
                <a:solidFill>
                  <a:schemeClr val="tx1"/>
                </a:solidFill>
              </a:rPr>
              <a:t>В    19,9/33,7%</a:t>
            </a:r>
          </a:p>
          <a:p>
            <a:pPr algn="l"/>
            <a:r>
              <a:rPr lang="ru-RU" sz="1800" b="1" dirty="0" smtClean="0">
                <a:solidFill>
                  <a:schemeClr val="tx1"/>
                </a:solidFill>
              </a:rPr>
              <a:t>Какие процессы обеспечивают постоянство газового состава атмосферы (кислорода, углекислого газа, азота)? Приведите не менее трёх процессов  и поясните их. </a:t>
            </a:r>
          </a:p>
          <a:p>
            <a:pPr algn="l"/>
            <a:r>
              <a:rPr lang="ru-RU" sz="1800" b="1" dirty="0" smtClean="0">
                <a:solidFill>
                  <a:schemeClr val="tx1"/>
                </a:solidFill>
              </a:rPr>
              <a:t>  Содержание верного ответа и указания по оцениванию (допускаются иные формулировки ответа, не искажающие его смысла) </a:t>
            </a:r>
          </a:p>
          <a:p>
            <a:pPr algn="l"/>
            <a:r>
              <a:rPr lang="ru-RU" sz="1800" b="1" dirty="0" smtClean="0">
                <a:solidFill>
                  <a:schemeClr val="tx1"/>
                </a:solidFill>
              </a:rPr>
              <a:t>Элементы ответа: </a:t>
            </a:r>
          </a:p>
          <a:p>
            <a:pPr algn="l"/>
            <a:r>
              <a:rPr lang="ru-RU" sz="1800" b="1" dirty="0" smtClean="0">
                <a:solidFill>
                  <a:schemeClr val="tx1"/>
                </a:solidFill>
              </a:rPr>
              <a:t>1) при фотосинтезе регулируется концентрация кислорода и углекислого газа: выделяется кислород и поглощается углекислый газ; 2) при дыхании и брожении регулируется концентрация кислорода и углекислого газа: поглощается кислород и выделяется углекислый газ; 3) в результате </a:t>
            </a:r>
            <a:r>
              <a:rPr lang="ru-RU" sz="1800" b="1" dirty="0" err="1" smtClean="0">
                <a:solidFill>
                  <a:schemeClr val="tx1"/>
                </a:solidFill>
              </a:rPr>
              <a:t>азотфиксации</a:t>
            </a:r>
            <a:r>
              <a:rPr lang="ru-RU" sz="1800" b="1" dirty="0" smtClean="0">
                <a:solidFill>
                  <a:schemeClr val="tx1"/>
                </a:solidFill>
              </a:rPr>
              <a:t> бактериями поглощается молекулярный азот из атмосферы, при денитрификации азот выделяется. </a:t>
            </a:r>
          </a:p>
          <a:p>
            <a:pPr algn="l"/>
            <a:endParaRPr lang="ru-RU" sz="1800" b="1" dirty="0" smtClean="0">
              <a:solidFill>
                <a:schemeClr val="tx1"/>
              </a:solidFill>
            </a:endParaRPr>
          </a:p>
          <a:p>
            <a:pPr algn="l"/>
            <a:r>
              <a:rPr lang="ru-RU" sz="1800" b="1" dirty="0" smtClean="0">
                <a:solidFill>
                  <a:srgbClr val="898989"/>
                </a:solidFill>
              </a:rPr>
              <a:t> </a:t>
            </a:r>
          </a:p>
          <a:p>
            <a:pPr algn="l"/>
            <a:endParaRPr lang="ru-RU" sz="1600" dirty="0" smtClean="0">
              <a:solidFill>
                <a:srgbClr val="898989"/>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8018"/>
          </a:xfrm>
        </p:spPr>
        <p:txBody>
          <a:bodyPr/>
          <a:lstStyle/>
          <a:p>
            <a:endParaRPr lang="ru-RU" dirty="0"/>
          </a:p>
        </p:txBody>
      </p:sp>
      <p:sp>
        <p:nvSpPr>
          <p:cNvPr id="3" name="Прямоугольник 2"/>
          <p:cNvSpPr/>
          <p:nvPr/>
        </p:nvSpPr>
        <p:spPr>
          <a:xfrm>
            <a:off x="467544" y="692696"/>
            <a:ext cx="8136904" cy="5016758"/>
          </a:xfrm>
          <a:prstGeom prst="rect">
            <a:avLst/>
          </a:prstGeom>
        </p:spPr>
        <p:txBody>
          <a:bodyPr wrap="square">
            <a:spAutoFit/>
          </a:bodyPr>
          <a:lstStyle/>
          <a:p>
            <a:r>
              <a:rPr lang="ru-RU" dirty="0" smtClean="0"/>
              <a:t>27. Решение задач по цитологии на применение знаний в новой ситуации </a:t>
            </a:r>
          </a:p>
          <a:p>
            <a:r>
              <a:rPr lang="ru-RU" dirty="0" smtClean="0"/>
              <a:t>решать биологические задачи, оценивать и прогнозировать биологические процессы, применять теоретические знания на практике </a:t>
            </a:r>
          </a:p>
          <a:p>
            <a:r>
              <a:rPr lang="ru-RU" b="1" dirty="0" smtClean="0"/>
              <a:t>                                                  В     30,5/41,0% </a:t>
            </a:r>
          </a:p>
          <a:p>
            <a:r>
              <a:rPr lang="ru-RU" dirty="0" smtClean="0"/>
              <a:t>Известно, что все виды РНК синтезируются на ДНК-матрице. Фрагмент молекулы ДНК, на которой синтезируется участок центральной петли </a:t>
            </a:r>
            <a:r>
              <a:rPr lang="ru-RU" dirty="0" err="1" smtClean="0"/>
              <a:t>тРНК</a:t>
            </a:r>
            <a:r>
              <a:rPr lang="ru-RU" dirty="0" smtClean="0"/>
              <a:t>, имеет следующую последовательность нуклеотидов: ГЦТТЦЦАЦТГТТАЦА. Установите нуклеотидную последовательность участка </a:t>
            </a:r>
            <a:r>
              <a:rPr lang="ru-RU" dirty="0" err="1" smtClean="0"/>
              <a:t>тРНК</a:t>
            </a:r>
            <a:r>
              <a:rPr lang="ru-RU" dirty="0" smtClean="0"/>
              <a:t>, который синтезируется на данном фрагменте, и аминокислоту, которую будет переносить эта </a:t>
            </a:r>
            <a:r>
              <a:rPr lang="ru-RU" dirty="0" err="1" smtClean="0"/>
              <a:t>тРНК</a:t>
            </a:r>
            <a:r>
              <a:rPr lang="ru-RU" dirty="0" smtClean="0"/>
              <a:t> в процессе биосинтеза белка, если третий триплет соответствует антикодону </a:t>
            </a:r>
            <a:r>
              <a:rPr lang="ru-RU" dirty="0" err="1" smtClean="0"/>
              <a:t>тРНК</a:t>
            </a:r>
            <a:r>
              <a:rPr lang="ru-RU" dirty="0" smtClean="0"/>
              <a:t>. Ответ поясните. Для решения задания используйте таблицу генетического кода.</a:t>
            </a:r>
          </a:p>
          <a:p>
            <a:r>
              <a:rPr lang="ru-RU" dirty="0" smtClean="0"/>
              <a:t>Схема решения задачи включает: 1) нуклеотидная последовательность участка </a:t>
            </a:r>
            <a:r>
              <a:rPr lang="ru-RU" dirty="0" err="1" smtClean="0"/>
              <a:t>тРНК</a:t>
            </a:r>
            <a:r>
              <a:rPr lang="ru-RU" dirty="0" smtClean="0"/>
              <a:t>: ЦГААГГУГАЦААУГУ; 2) нуклеотидная последовательность антикодона УГА (третий триплет) соответствует кодону на </a:t>
            </a:r>
            <a:r>
              <a:rPr lang="ru-RU" dirty="0" err="1" smtClean="0"/>
              <a:t>иРНК</a:t>
            </a:r>
            <a:r>
              <a:rPr lang="ru-RU" dirty="0" smtClean="0"/>
              <a:t> АЦУ; 3) по таблице генетического кода этому кодону соответствует аминокислота ТРЕ, которую будет переносить данная </a:t>
            </a:r>
            <a:r>
              <a:rPr lang="ru-RU" dirty="0" err="1" smtClean="0"/>
              <a:t>тРНК</a:t>
            </a:r>
            <a:r>
              <a:rPr lang="ru-RU" dirty="0" smtClean="0"/>
              <a:t> </a:t>
            </a:r>
          </a:p>
          <a:p>
            <a:endParaRPr lang="ru-RU" sz="1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74042"/>
          </a:xfrm>
        </p:spPr>
        <p:txBody>
          <a:bodyPr/>
          <a:lstStyle/>
          <a:p>
            <a:endParaRPr lang="ru-RU" dirty="0"/>
          </a:p>
        </p:txBody>
      </p:sp>
      <p:sp>
        <p:nvSpPr>
          <p:cNvPr id="3" name="Прямоугольник 2"/>
          <p:cNvSpPr/>
          <p:nvPr/>
        </p:nvSpPr>
        <p:spPr>
          <a:xfrm>
            <a:off x="467544" y="836712"/>
            <a:ext cx="8208912" cy="1415772"/>
          </a:xfrm>
          <a:prstGeom prst="rect">
            <a:avLst/>
          </a:prstGeom>
        </p:spPr>
        <p:txBody>
          <a:bodyPr wrap="square">
            <a:spAutoFit/>
          </a:bodyPr>
          <a:lstStyle/>
          <a:p>
            <a:r>
              <a:rPr lang="ru-RU" dirty="0" smtClean="0"/>
              <a:t>28. Решение задач по генетике на применение знаний в новой ситуации. </a:t>
            </a:r>
          </a:p>
          <a:p>
            <a:r>
              <a:rPr lang="ru-RU" dirty="0" smtClean="0"/>
              <a:t>решать биологические задачи, оценивать и прогнозировать биологические процессы, применять теоретические знания на практике </a:t>
            </a:r>
          </a:p>
          <a:p>
            <a:r>
              <a:rPr lang="ru-RU" b="1" dirty="0" smtClean="0"/>
              <a:t>                                       В     35,3/  48,7%</a:t>
            </a:r>
          </a:p>
          <a:p>
            <a:endParaRPr lang="ru-RU" sz="1400" dirty="0"/>
          </a:p>
        </p:txBody>
      </p:sp>
      <p:sp>
        <p:nvSpPr>
          <p:cNvPr id="4" name="Прямоугольник 3"/>
          <p:cNvSpPr/>
          <p:nvPr/>
        </p:nvSpPr>
        <p:spPr>
          <a:xfrm>
            <a:off x="107504" y="2136339"/>
            <a:ext cx="8856984" cy="4708981"/>
          </a:xfrm>
          <a:prstGeom prst="rect">
            <a:avLst/>
          </a:prstGeom>
        </p:spPr>
        <p:txBody>
          <a:bodyPr wrap="square">
            <a:spAutoFit/>
          </a:bodyPr>
          <a:lstStyle/>
          <a:p>
            <a:r>
              <a:rPr lang="ru-RU" dirty="0" smtClean="0"/>
              <a:t>По изображённой на рисунке родословной определите и обоснуйте генотипы родителей, потомков, обозначенных на схеме цифрами 1, 6, 7. Установите вероятность рождения ребёнка с исследуемым признаком у женщины под № 6, если в семье её супруга этот признак никогда  не наблюдался. </a:t>
            </a:r>
          </a:p>
          <a:p>
            <a:endParaRPr lang="ru-RU" dirty="0" smtClean="0"/>
          </a:p>
          <a:p>
            <a:r>
              <a:rPr lang="ru-RU" sz="2400" b="1" dirty="0" smtClean="0"/>
              <a:t>В модели КИМ ЕГЭ 2019 г. Вместо задания  2 с множественным выбором   (2 балла) включено задание на работу с таблицей (1 балл). Максимальный первичный балл – 58 (в 2018 г. – 59).</a:t>
            </a:r>
          </a:p>
          <a:p>
            <a:r>
              <a:rPr lang="ru-RU" sz="2000" b="1" dirty="0" smtClean="0"/>
              <a:t>Подробней: </a:t>
            </a:r>
            <a:r>
              <a:rPr lang="ru-RU" sz="2000" b="1" dirty="0" err="1" smtClean="0"/>
              <a:t>Рохлов</a:t>
            </a:r>
            <a:r>
              <a:rPr lang="ru-RU" sz="2000" b="1" dirty="0" smtClean="0"/>
              <a:t> В.С. Особенности экзаменационной модели ЕГЭ по биологии в 2019 г// </a:t>
            </a:r>
            <a:r>
              <a:rPr lang="ru-RU" sz="2000" b="1" dirty="0" smtClean="0">
                <a:hlinkClick r:id="rId2"/>
              </a:rPr>
              <a:t>https://yadi.sk/i/DJ-WPxw_LDAR8w</a:t>
            </a:r>
            <a:r>
              <a:rPr lang="ru-RU" sz="2000" b="1" dirty="0" smtClean="0"/>
              <a:t>  </a:t>
            </a:r>
          </a:p>
          <a:p>
            <a:endParaRPr lang="ru-RU" sz="2000" b="1" dirty="0" smtClean="0"/>
          </a:p>
          <a:p>
            <a:endParaRPr lang="ru-RU" dirty="0" smtClean="0"/>
          </a:p>
          <a:p>
            <a:endParaRPr lang="ru-RU" dirty="0" smtClean="0"/>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 name="Рисунок 2"/>
          <p:cNvPicPr/>
          <p:nvPr/>
        </p:nvPicPr>
        <p:blipFill>
          <a:blip r:embed="rId2" cstate="print"/>
          <a:srcRect l="14764" t="20997" r="14764" b="15748"/>
          <a:stretch>
            <a:fillRect/>
          </a:stretch>
        </p:blipFill>
        <p:spPr bwMode="auto">
          <a:xfrm>
            <a:off x="467544" y="0"/>
            <a:ext cx="9252520" cy="648072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60350"/>
            <a:ext cx="7772400" cy="144463"/>
          </a:xfrm>
        </p:spPr>
        <p:txBody>
          <a:bodyPr rtlCol="0">
            <a:normAutofit fontScale="90000"/>
          </a:bodyPr>
          <a:lstStyle/>
          <a:p>
            <a:pPr fontAlgn="auto">
              <a:spcAft>
                <a:spcPts val="0"/>
              </a:spcAft>
              <a:defRPr/>
            </a:pPr>
            <a:endParaRPr lang="ru-RU" dirty="0"/>
          </a:p>
        </p:txBody>
      </p:sp>
      <p:sp>
        <p:nvSpPr>
          <p:cNvPr id="3" name="Подзаголовок 2"/>
          <p:cNvSpPr>
            <a:spLocks noGrp="1"/>
          </p:cNvSpPr>
          <p:nvPr>
            <p:ph type="subTitle" idx="1"/>
          </p:nvPr>
        </p:nvSpPr>
        <p:spPr>
          <a:xfrm>
            <a:off x="0" y="260350"/>
            <a:ext cx="8964613" cy="6337300"/>
          </a:xfrm>
        </p:spPr>
        <p:txBody>
          <a:bodyPr>
            <a:normAutofit lnSpcReduction="10000"/>
          </a:bodyPr>
          <a:lstStyle/>
          <a:p>
            <a:pPr>
              <a:lnSpc>
                <a:spcPct val="80000"/>
              </a:lnSpc>
            </a:pPr>
            <a:endParaRPr lang="ru-RU" sz="1800" dirty="0" smtClean="0">
              <a:solidFill>
                <a:srgbClr val="898989"/>
              </a:solidFill>
            </a:endParaRPr>
          </a:p>
          <a:p>
            <a:pPr>
              <a:lnSpc>
                <a:spcPct val="80000"/>
              </a:lnSpc>
            </a:pPr>
            <a:r>
              <a:rPr lang="ru-RU" sz="1800" dirty="0" smtClean="0">
                <a:solidFill>
                  <a:srgbClr val="898989"/>
                </a:solidFill>
              </a:rPr>
              <a:t> </a:t>
            </a:r>
            <a:r>
              <a:rPr lang="ru-RU" sz="1800" dirty="0" smtClean="0">
                <a:solidFill>
                  <a:schemeClr val="tx1"/>
                </a:solidFill>
              </a:rPr>
              <a:t>РЕКОМЕНДАЦИИ</a:t>
            </a:r>
          </a:p>
          <a:p>
            <a:pPr algn="l">
              <a:lnSpc>
                <a:spcPct val="80000"/>
              </a:lnSpc>
            </a:pPr>
            <a:r>
              <a:rPr lang="ru-RU" sz="1800" dirty="0" smtClean="0">
                <a:solidFill>
                  <a:schemeClr val="tx1"/>
                </a:solidFill>
              </a:rPr>
              <a:t> 1. Результаты экзамена показали необходимость  особое внимание уделить разделу «Организм человека и его здоровье». Затруднения вызвали задания, связанные с темами  "Нервная и эндокринная системы. Нейрогуморальная регуляция процессов жизнедеятельности организма как основа его целостности, связи со средой" , "Анализаторы. Органы чувств, их роль в организме. Строение и функции". </a:t>
            </a:r>
          </a:p>
          <a:p>
            <a:pPr algn="l">
              <a:lnSpc>
                <a:spcPct val="80000"/>
              </a:lnSpc>
            </a:pPr>
            <a:r>
              <a:rPr lang="ru-RU" sz="1800" dirty="0" smtClean="0">
                <a:solidFill>
                  <a:schemeClr val="tx1"/>
                </a:solidFill>
              </a:rPr>
              <a:t>2. Рекомендуется уделять больше внимания разделу "Эволюция живой природы", подробно разбирать закономерности и пути эволюции, рассматривать биологические концепции на примерах конкретных групп организмов.                                                       </a:t>
            </a:r>
          </a:p>
          <a:p>
            <a:pPr algn="l">
              <a:lnSpc>
                <a:spcPct val="80000"/>
              </a:lnSpc>
            </a:pPr>
            <a:r>
              <a:rPr lang="ru-RU" sz="1800" dirty="0" smtClean="0">
                <a:solidFill>
                  <a:schemeClr val="tx1"/>
                </a:solidFill>
              </a:rPr>
              <a:t>3. Необходимо развивать навык работы с рисунками и схемами, шире использовать иллюстративный материал для объяснения биологических закономерностей на конкретных примерах.            </a:t>
            </a:r>
          </a:p>
          <a:p>
            <a:pPr algn="l">
              <a:lnSpc>
                <a:spcPct val="80000"/>
              </a:lnSpc>
            </a:pPr>
            <a:r>
              <a:rPr lang="ru-RU" sz="1800" dirty="0" smtClean="0">
                <a:solidFill>
                  <a:schemeClr val="tx1"/>
                </a:solidFill>
              </a:rPr>
              <a:t>4. При подготовке учащихся к решению цитологических задач важно развивать их  умение обосновывать последовательность своих действий.  Генетические задачи требуют не только составления схем решения, но и объяснения.</a:t>
            </a:r>
          </a:p>
          <a:p>
            <a:pPr algn="l">
              <a:lnSpc>
                <a:spcPct val="80000"/>
              </a:lnSpc>
            </a:pPr>
            <a:r>
              <a:rPr lang="ru-RU" sz="1800" dirty="0" smtClean="0">
                <a:solidFill>
                  <a:schemeClr val="tx1"/>
                </a:solidFill>
              </a:rPr>
              <a:t>5. Широко использовать в ходе подготовки информацию официального сайта ФИПИ </a:t>
            </a:r>
          </a:p>
          <a:p>
            <a:pPr algn="l">
              <a:lnSpc>
                <a:spcPct val="80000"/>
              </a:lnSpc>
            </a:pPr>
            <a:r>
              <a:rPr lang="ru-RU" sz="1600" dirty="0" smtClean="0">
                <a:solidFill>
                  <a:schemeClr val="tx1"/>
                </a:solidFill>
              </a:rPr>
              <a:t>(Методические материалы для председателей  и членов региональных предметных комиссий по проверке выполнения заданий с развернутым ответом экзаменационных работ ОГЭ - </a:t>
            </a:r>
            <a:r>
              <a:rPr lang="ru-RU" sz="1600" dirty="0" smtClean="0">
                <a:solidFill>
                  <a:schemeClr val="tx1"/>
                </a:solidFill>
                <a:hlinkClick r:id="rId2"/>
              </a:rPr>
              <a:t>http://www.fipi.ru/sites/default/files/document/1521478584/bi_2018_oge.doc</a:t>
            </a:r>
            <a:r>
              <a:rPr lang="ru-RU" sz="1600" dirty="0" smtClean="0">
                <a:solidFill>
                  <a:schemeClr val="tx1"/>
                </a:solidFill>
              </a:rPr>
              <a:t>; Методические рекомендации для учителей, подготовленные на основе анализа типичных ошибок участников ЕГЭ – </a:t>
            </a:r>
            <a:r>
              <a:rPr lang="ru-RU" sz="1600" dirty="0" smtClean="0">
                <a:solidFill>
                  <a:schemeClr val="tx1"/>
                </a:solidFill>
                <a:hlinkClick r:id="rId3"/>
              </a:rPr>
              <a:t>http://www.fipi.ru/sites/default/files/document/1535371807/biologiya_2018.pdf</a:t>
            </a:r>
            <a:r>
              <a:rPr lang="ru-RU" sz="1600" dirty="0" smtClean="0">
                <a:solidFill>
                  <a:schemeClr val="tx1"/>
                </a:solidFill>
              </a:rPr>
              <a:t> ;        </a:t>
            </a:r>
          </a:p>
          <a:p>
            <a:pPr algn="l">
              <a:lnSpc>
                <a:spcPct val="80000"/>
              </a:lnSpc>
            </a:pPr>
            <a:r>
              <a:rPr lang="ru-RU" sz="1600" dirty="0" smtClean="0">
                <a:solidFill>
                  <a:schemeClr val="tx1"/>
                </a:solidFill>
              </a:rPr>
              <a:t>Сборник тренировочных материалов для подготовки к государственному выпускному экзамену по БИОЛОГИИ для обучающихся по образовательным программам основного общего образования - </a:t>
            </a:r>
            <a:r>
              <a:rPr lang="ru-RU" sz="1600" dirty="0" smtClean="0">
                <a:solidFill>
                  <a:schemeClr val="tx1"/>
                </a:solidFill>
                <a:hlinkClick r:id="rId4"/>
              </a:rPr>
              <a:t>http://www.fipi.ru/sites/default/files/gve-9_biologiya_tren.pdf</a:t>
            </a:r>
            <a:r>
              <a:rPr lang="ru-RU" sz="1600" dirty="0" smtClean="0">
                <a:solidFill>
                  <a:schemeClr val="tx1"/>
                </a:solidFill>
              </a:rPr>
              <a:t> и др.).           </a:t>
            </a:r>
          </a:p>
          <a:p>
            <a:pPr algn="l">
              <a:lnSpc>
                <a:spcPct val="80000"/>
              </a:lnSpc>
            </a:pPr>
            <a:endParaRPr lang="ru-RU" sz="1600" dirty="0" smtClean="0">
              <a:solidFill>
                <a:schemeClr val="tx1"/>
              </a:solidFill>
            </a:endParaRPr>
          </a:p>
          <a:p>
            <a:pPr algn="l">
              <a:lnSpc>
                <a:spcPct val="80000"/>
              </a:lnSpc>
            </a:pPr>
            <a:endParaRPr lang="ru-RU" sz="1600" dirty="0" smtClean="0">
              <a:solidFill>
                <a:schemeClr val="tx1"/>
              </a:solidFill>
            </a:endParaRPr>
          </a:p>
          <a:p>
            <a:pPr algn="l">
              <a:lnSpc>
                <a:spcPct val="80000"/>
              </a:lnSpc>
            </a:pPr>
            <a:r>
              <a:rPr lang="ru-RU" sz="1600" dirty="0" smtClean="0">
                <a:solidFill>
                  <a:schemeClr val="tx1"/>
                </a:solidFill>
              </a:rPr>
              <a:t>  </a:t>
            </a:r>
          </a:p>
          <a:p>
            <a:pPr algn="l">
              <a:lnSpc>
                <a:spcPct val="80000"/>
              </a:lnSpc>
            </a:pPr>
            <a:endParaRPr lang="ru-RU" sz="1600" dirty="0" smtClean="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0"/>
            <a:ext cx="7772400" cy="188913"/>
          </a:xfrm>
        </p:spPr>
        <p:txBody>
          <a:bodyPr rtlCol="0">
            <a:normAutofit fontScale="90000"/>
          </a:bodyPr>
          <a:lstStyle/>
          <a:p>
            <a:pPr fontAlgn="auto">
              <a:spcAft>
                <a:spcPts val="0"/>
              </a:spcAft>
              <a:defRPr/>
            </a:pPr>
            <a:endParaRPr lang="ru-RU" dirty="0"/>
          </a:p>
        </p:txBody>
      </p:sp>
      <p:sp>
        <p:nvSpPr>
          <p:cNvPr id="3" name="Подзаголовок 2"/>
          <p:cNvSpPr>
            <a:spLocks noGrp="1"/>
          </p:cNvSpPr>
          <p:nvPr>
            <p:ph type="subTitle" idx="1"/>
          </p:nvPr>
        </p:nvSpPr>
        <p:spPr>
          <a:xfrm>
            <a:off x="0" y="333375"/>
            <a:ext cx="9144000" cy="6335713"/>
          </a:xfrm>
        </p:spPr>
        <p:txBody>
          <a:bodyPr>
            <a:normAutofit fontScale="92500" lnSpcReduction="20000"/>
          </a:bodyPr>
          <a:lstStyle/>
          <a:p>
            <a:pPr algn="l"/>
            <a:r>
              <a:rPr lang="ru-RU" sz="2000" dirty="0" smtClean="0">
                <a:solidFill>
                  <a:schemeClr val="tx1"/>
                </a:solidFill>
              </a:rPr>
              <a:t>Всероссийские проверочные работы (ВПР) – итоговые контрольные работы по предметам, изучаемым на базовом уровне. Задачи ВПР:</a:t>
            </a:r>
          </a:p>
          <a:p>
            <a:pPr algn="l"/>
            <a:r>
              <a:rPr lang="ru-RU" sz="2000" dirty="0" smtClean="0">
                <a:solidFill>
                  <a:schemeClr val="tx1"/>
                </a:solidFill>
              </a:rPr>
              <a:t>- оценка уровня </a:t>
            </a:r>
            <a:r>
              <a:rPr lang="ru-RU" sz="2000" dirty="0" err="1" smtClean="0">
                <a:solidFill>
                  <a:schemeClr val="tx1"/>
                </a:solidFill>
              </a:rPr>
              <a:t>обученности</a:t>
            </a:r>
            <a:r>
              <a:rPr lang="ru-RU" sz="2000" dirty="0" smtClean="0">
                <a:solidFill>
                  <a:schemeClr val="tx1"/>
                </a:solidFill>
              </a:rPr>
              <a:t> обучающихся по годам обучения;</a:t>
            </a:r>
          </a:p>
          <a:p>
            <a:pPr algn="l"/>
            <a:r>
              <a:rPr lang="ru-RU" sz="2000" dirty="0" smtClean="0">
                <a:solidFill>
                  <a:schemeClr val="tx1"/>
                </a:solidFill>
              </a:rPr>
              <a:t>-поддержка введения Федерального государственного образовательного стандарта;</a:t>
            </a:r>
          </a:p>
          <a:p>
            <a:pPr algn="l"/>
            <a:r>
              <a:rPr lang="ru-RU" sz="2000" dirty="0" smtClean="0">
                <a:solidFill>
                  <a:schemeClr val="tx1"/>
                </a:solidFill>
              </a:rPr>
              <a:t>-создание для образовательных организаций, регионов механизма объективной самооценки.</a:t>
            </a:r>
          </a:p>
          <a:p>
            <a:r>
              <a:rPr lang="ru-RU" sz="2000" b="1" dirty="0" smtClean="0">
                <a:solidFill>
                  <a:schemeClr val="tx1"/>
                </a:solidFill>
              </a:rPr>
              <a:t>Общие результаты ВПР в Пермском крае в 2016-2017  учебном  году </a:t>
            </a:r>
          </a:p>
          <a:p>
            <a:r>
              <a:rPr lang="ru-RU" sz="2000" b="1" dirty="0" smtClean="0">
                <a:solidFill>
                  <a:schemeClr val="tx1"/>
                </a:solidFill>
              </a:rPr>
              <a:t>в 5-х классах </a:t>
            </a:r>
          </a:p>
          <a:p>
            <a:r>
              <a:rPr lang="ru-RU" sz="2000" dirty="0" smtClean="0">
                <a:solidFill>
                  <a:schemeClr val="tx1"/>
                </a:solidFill>
              </a:rPr>
              <a:t>Предмет   Количество  участников  Первичный балл   Тестовый балл </a:t>
            </a:r>
            <a:r>
              <a:rPr lang="ru-RU" sz="1400" dirty="0" smtClean="0">
                <a:solidFill>
                  <a:schemeClr val="tx1"/>
                </a:solidFill>
              </a:rPr>
              <a:t>(5-балльная шкала)</a:t>
            </a:r>
          </a:p>
          <a:p>
            <a:pPr algn="l"/>
            <a:r>
              <a:rPr lang="ru-RU" sz="2000" dirty="0" smtClean="0">
                <a:solidFill>
                  <a:schemeClr val="tx1"/>
                </a:solidFill>
              </a:rPr>
              <a:t>Биология                         24812                13,09 (</a:t>
            </a:r>
            <a:r>
              <a:rPr lang="ru-RU" sz="2000" dirty="0" err="1" smtClean="0">
                <a:solidFill>
                  <a:schemeClr val="tx1"/>
                </a:solidFill>
              </a:rPr>
              <a:t>max</a:t>
            </a:r>
            <a:r>
              <a:rPr lang="ru-RU" sz="2000" dirty="0" smtClean="0">
                <a:solidFill>
                  <a:schemeClr val="tx1"/>
                </a:solidFill>
              </a:rPr>
              <a:t> 22)                  </a:t>
            </a:r>
            <a:r>
              <a:rPr lang="ru-RU" sz="2000" b="1" dirty="0" smtClean="0">
                <a:solidFill>
                  <a:schemeClr val="tx1"/>
                </a:solidFill>
              </a:rPr>
              <a:t>3,4</a:t>
            </a:r>
          </a:p>
          <a:p>
            <a:r>
              <a:rPr lang="ru-RU" sz="2000" b="1" dirty="0" smtClean="0">
                <a:solidFill>
                  <a:schemeClr val="tx1"/>
                </a:solidFill>
              </a:rPr>
              <a:t>Общие результаты ВПР в Пермском крае в 2017-2018  учебном  году </a:t>
            </a:r>
          </a:p>
          <a:p>
            <a:r>
              <a:rPr lang="ru-RU" sz="2000" b="1" dirty="0" smtClean="0">
                <a:solidFill>
                  <a:schemeClr val="tx1"/>
                </a:solidFill>
              </a:rPr>
              <a:t>в 6-х классах</a:t>
            </a:r>
          </a:p>
          <a:p>
            <a:pPr algn="l"/>
            <a:r>
              <a:rPr lang="ru-RU" sz="2000" dirty="0" smtClean="0">
                <a:solidFill>
                  <a:schemeClr val="tx1"/>
                </a:solidFill>
              </a:rPr>
              <a:t>Предмет  Количество  участников   Первичный балл   Тестовый балл </a:t>
            </a:r>
            <a:r>
              <a:rPr lang="ru-RU" sz="1400" dirty="0" smtClean="0">
                <a:solidFill>
                  <a:schemeClr val="tx1"/>
                </a:solidFill>
              </a:rPr>
              <a:t>(5-балльная шкала)</a:t>
            </a:r>
            <a:r>
              <a:rPr lang="ru-RU" sz="2000" dirty="0" smtClean="0">
                <a:solidFill>
                  <a:schemeClr val="tx1"/>
                </a:solidFill>
              </a:rPr>
              <a:t> </a:t>
            </a:r>
          </a:p>
          <a:p>
            <a:pPr algn="l"/>
            <a:r>
              <a:rPr lang="ru-RU" sz="2000" dirty="0" smtClean="0">
                <a:solidFill>
                  <a:schemeClr val="tx1"/>
                </a:solidFill>
              </a:rPr>
              <a:t>Биология             24335                              17,69                                   </a:t>
            </a:r>
            <a:r>
              <a:rPr lang="ru-RU" sz="2000" b="1" dirty="0" smtClean="0">
                <a:solidFill>
                  <a:schemeClr val="tx1"/>
                </a:solidFill>
              </a:rPr>
              <a:t>3,3 </a:t>
            </a:r>
          </a:p>
          <a:p>
            <a:r>
              <a:rPr lang="ru-RU" sz="2000" b="1" dirty="0" smtClean="0">
                <a:solidFill>
                  <a:schemeClr val="tx1"/>
                </a:solidFill>
              </a:rPr>
              <a:t>Общие результаты ВПР в Пермском крае в 2016-2017 учебном году  </a:t>
            </a:r>
          </a:p>
          <a:p>
            <a:r>
              <a:rPr lang="ru-RU" sz="2000" b="1" dirty="0" smtClean="0">
                <a:solidFill>
                  <a:schemeClr val="tx1"/>
                </a:solidFill>
              </a:rPr>
              <a:t>в 10-11-х классах</a:t>
            </a:r>
          </a:p>
          <a:p>
            <a:pPr algn="l"/>
            <a:r>
              <a:rPr lang="ru-RU" sz="2000" dirty="0" smtClean="0">
                <a:solidFill>
                  <a:schemeClr val="tx1"/>
                </a:solidFill>
              </a:rPr>
              <a:t>Биология (</a:t>
            </a:r>
            <a:r>
              <a:rPr lang="ru-RU" sz="2000" b="1" dirty="0" smtClean="0">
                <a:solidFill>
                  <a:schemeClr val="tx1"/>
                </a:solidFill>
              </a:rPr>
              <a:t>2205</a:t>
            </a:r>
            <a:r>
              <a:rPr lang="ru-RU" sz="2000" dirty="0" smtClean="0">
                <a:solidFill>
                  <a:schemeClr val="tx1"/>
                </a:solidFill>
              </a:rPr>
              <a:t> чел.)              Средний первичный балл </a:t>
            </a:r>
            <a:r>
              <a:rPr lang="ru-RU" sz="2000" b="1" dirty="0" smtClean="0">
                <a:solidFill>
                  <a:schemeClr val="tx1"/>
                </a:solidFill>
              </a:rPr>
              <a:t>19,0</a:t>
            </a:r>
            <a:r>
              <a:rPr lang="ru-RU" sz="2000" dirty="0" smtClean="0">
                <a:solidFill>
                  <a:schemeClr val="tx1"/>
                </a:solidFill>
              </a:rPr>
              <a:t> (максим. 31)</a:t>
            </a:r>
          </a:p>
          <a:p>
            <a:r>
              <a:rPr lang="ru-RU" sz="2000" b="1" dirty="0" smtClean="0">
                <a:solidFill>
                  <a:schemeClr val="tx1"/>
                </a:solidFill>
              </a:rPr>
              <a:t>Общие результаты ВПР в Пермском крае в 2017-2018 учебном году  </a:t>
            </a:r>
          </a:p>
          <a:p>
            <a:r>
              <a:rPr lang="ru-RU" sz="2000" b="1" dirty="0" smtClean="0">
                <a:solidFill>
                  <a:schemeClr val="tx1"/>
                </a:solidFill>
              </a:rPr>
              <a:t>в 11-х классах</a:t>
            </a:r>
          </a:p>
          <a:p>
            <a:pPr algn="l"/>
            <a:r>
              <a:rPr lang="ru-RU" sz="2000" dirty="0" smtClean="0">
                <a:solidFill>
                  <a:schemeClr val="tx1"/>
                </a:solidFill>
              </a:rPr>
              <a:t>Биология (</a:t>
            </a:r>
            <a:r>
              <a:rPr lang="ru-RU" sz="2000" b="1" dirty="0" smtClean="0">
                <a:solidFill>
                  <a:schemeClr val="tx1"/>
                </a:solidFill>
              </a:rPr>
              <a:t>4590</a:t>
            </a:r>
            <a:r>
              <a:rPr lang="ru-RU" sz="2000" dirty="0" smtClean="0">
                <a:solidFill>
                  <a:schemeClr val="tx1"/>
                </a:solidFill>
              </a:rPr>
              <a:t> чел.)    Средний первичный балл </a:t>
            </a:r>
            <a:r>
              <a:rPr lang="ru-RU" sz="2000" b="1" dirty="0" smtClean="0">
                <a:solidFill>
                  <a:schemeClr val="tx1"/>
                </a:solidFill>
              </a:rPr>
              <a:t>19,42</a:t>
            </a:r>
            <a:r>
              <a:rPr lang="ru-RU" sz="2000" dirty="0" smtClean="0">
                <a:solidFill>
                  <a:schemeClr val="tx1"/>
                </a:solidFill>
              </a:rPr>
              <a:t> (максим. 31)    </a:t>
            </a:r>
          </a:p>
          <a:p>
            <a:pPr algn="l"/>
            <a:r>
              <a:rPr lang="ru-RU" sz="2000" dirty="0" smtClean="0">
                <a:solidFill>
                  <a:schemeClr val="tx1"/>
                </a:solidFill>
              </a:rPr>
              <a:t>Тестовый балл (5-балльная шкала)- </a:t>
            </a:r>
            <a:r>
              <a:rPr lang="ru-RU" sz="2000" b="1" dirty="0" smtClean="0">
                <a:solidFill>
                  <a:schemeClr val="tx1"/>
                </a:solidFill>
              </a:rPr>
              <a:t>3,8</a:t>
            </a:r>
          </a:p>
          <a:p>
            <a:pPr algn="l"/>
            <a:endParaRPr lang="ru-RU" sz="1800" b="1" dirty="0" smtClean="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188913"/>
            <a:ext cx="7772400" cy="71437"/>
          </a:xfrm>
        </p:spPr>
        <p:txBody>
          <a:bodyPr rtlCol="0">
            <a:normAutofit fontScale="90000"/>
          </a:bodyPr>
          <a:lstStyle/>
          <a:p>
            <a:pPr fontAlgn="auto">
              <a:spcAft>
                <a:spcPts val="0"/>
              </a:spcAft>
              <a:defRPr/>
            </a:pPr>
            <a:endParaRPr lang="ru-RU" dirty="0"/>
          </a:p>
        </p:txBody>
      </p:sp>
      <p:sp>
        <p:nvSpPr>
          <p:cNvPr id="3" name="Подзаголовок 2"/>
          <p:cNvSpPr>
            <a:spLocks noGrp="1"/>
          </p:cNvSpPr>
          <p:nvPr>
            <p:ph type="subTitle" idx="1"/>
          </p:nvPr>
        </p:nvSpPr>
        <p:spPr>
          <a:xfrm>
            <a:off x="179388" y="476250"/>
            <a:ext cx="8569325" cy="6121400"/>
          </a:xfrm>
        </p:spPr>
        <p:txBody>
          <a:bodyPr>
            <a:normAutofit/>
          </a:bodyPr>
          <a:lstStyle/>
          <a:p>
            <a:pPr algn="l">
              <a:lnSpc>
                <a:spcPct val="90000"/>
              </a:lnSpc>
            </a:pPr>
            <a:r>
              <a:rPr lang="ru-RU" sz="1800" dirty="0" smtClean="0">
                <a:solidFill>
                  <a:schemeClr val="tx1"/>
                </a:solidFill>
              </a:rPr>
              <a:t>Для повышения качества предметной подготовки  обучающих и контрольных мероприятий  нужно сокращать количество заданий репродуктивного характера (на воспроизведение биологических фактов),  увеличивать количество заданий на проверку следующих умений: </a:t>
            </a:r>
          </a:p>
          <a:p>
            <a:pPr algn="l">
              <a:lnSpc>
                <a:spcPct val="90000"/>
              </a:lnSpc>
              <a:buFontTx/>
              <a:buChar char="-"/>
            </a:pPr>
            <a:r>
              <a:rPr lang="ru-RU" sz="1800" dirty="0" smtClean="0">
                <a:solidFill>
                  <a:schemeClr val="tx1"/>
                </a:solidFill>
              </a:rPr>
              <a:t>определять биологические понятия, устанавливать объем и соотношение понятий;</a:t>
            </a:r>
          </a:p>
          <a:p>
            <a:pPr algn="l">
              <a:lnSpc>
                <a:spcPct val="90000"/>
              </a:lnSpc>
              <a:buFontTx/>
              <a:buChar char="-"/>
            </a:pPr>
            <a:r>
              <a:rPr lang="ru-RU" sz="1800" dirty="0" smtClean="0">
                <a:solidFill>
                  <a:schemeClr val="tx1"/>
                </a:solidFill>
              </a:rPr>
              <a:t>сравнивать и классифицировать биологические объекты, явления и процессы, определять основание для классификации; </a:t>
            </a:r>
          </a:p>
          <a:p>
            <a:pPr algn="l">
              <a:lnSpc>
                <a:spcPct val="90000"/>
              </a:lnSpc>
              <a:buFontTx/>
              <a:buChar char="-"/>
            </a:pPr>
            <a:r>
              <a:rPr lang="ru-RU" sz="1800" dirty="0" smtClean="0">
                <a:solidFill>
                  <a:schemeClr val="tx1"/>
                </a:solidFill>
              </a:rPr>
              <a:t> применять биологические знания, т.е. подтверждать, конкретизировать теоретические положения примерами, биологическими фактами; </a:t>
            </a:r>
          </a:p>
          <a:p>
            <a:pPr algn="l">
              <a:lnSpc>
                <a:spcPct val="90000"/>
              </a:lnSpc>
              <a:buFontTx/>
              <a:buChar char="-"/>
            </a:pPr>
            <a:r>
              <a:rPr lang="ru-RU" sz="1800" dirty="0" smtClean="0">
                <a:solidFill>
                  <a:schemeClr val="tx1"/>
                </a:solidFill>
              </a:rPr>
              <a:t> обосновывать биологические явления и процессы; </a:t>
            </a:r>
          </a:p>
          <a:p>
            <a:pPr algn="l">
              <a:lnSpc>
                <a:spcPct val="90000"/>
              </a:lnSpc>
              <a:buFontTx/>
              <a:buChar char="-"/>
            </a:pPr>
            <a:r>
              <a:rPr lang="ru-RU" sz="1800" dirty="0" smtClean="0">
                <a:solidFill>
                  <a:schemeClr val="tx1"/>
                </a:solidFill>
              </a:rPr>
              <a:t> анализировать, т.е. устанавливать взаимосвязи между биологическими объектами и процессами (часть-целое, временные, пространственные, причинно-следственные связи); </a:t>
            </a:r>
          </a:p>
          <a:p>
            <a:pPr algn="l">
              <a:lnSpc>
                <a:spcPct val="90000"/>
              </a:lnSpc>
              <a:buFontTx/>
              <a:buChar char="-"/>
            </a:pPr>
            <a:r>
              <a:rPr lang="ru-RU" sz="1800" dirty="0" smtClean="0">
                <a:solidFill>
                  <a:schemeClr val="tx1"/>
                </a:solidFill>
              </a:rPr>
              <a:t>прогнозировать и обосновывать прогнозы. </a:t>
            </a:r>
          </a:p>
          <a:p>
            <a:pPr algn="l">
              <a:lnSpc>
                <a:spcPct val="90000"/>
              </a:lnSpc>
            </a:pPr>
            <a:r>
              <a:rPr lang="ru-RU" sz="1800" dirty="0" smtClean="0">
                <a:solidFill>
                  <a:schemeClr val="tx1"/>
                </a:solidFill>
              </a:rPr>
              <a:t>Для проверки уровня </a:t>
            </a:r>
            <a:r>
              <a:rPr lang="ru-RU" sz="1800" dirty="0" err="1" smtClean="0">
                <a:solidFill>
                  <a:schemeClr val="tx1"/>
                </a:solidFill>
              </a:rPr>
              <a:t>сформированности</a:t>
            </a:r>
            <a:r>
              <a:rPr lang="ru-RU" sz="1800" dirty="0" smtClean="0">
                <a:solidFill>
                  <a:schemeClr val="tx1"/>
                </a:solidFill>
              </a:rPr>
              <a:t> общих учебных умений (универсальных учебных действий), а также на этапе их развития необходимо широко использовать задания, для выполнения которых не требуется специальных биологических знаний, а вся необходимая биологическая информация представлена в содержании (тексте, таблице, графике, схеме, рисунке и проч.) Для развития исследовательских навыков учащихся необходимо применять задания на анализ результатов реальных биологических наблюдений, исследований и экспериментов, выдвижение гипотез, прогнозирование их возможных результатов и  формулировку выводов</a:t>
            </a:r>
            <a:r>
              <a:rPr lang="ru-RU" sz="1800" dirty="0" smtClean="0">
                <a:solidFill>
                  <a:srgbClr val="898989"/>
                </a:solidFill>
              </a:rPr>
              <a:t>. </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200" dirty="0" smtClean="0"/>
              <a:t>Для качественного освоения учебного материала необходимо развивать навыки:</a:t>
            </a:r>
            <a:endParaRPr lang="ru-RU" sz="3200" dirty="0"/>
          </a:p>
        </p:txBody>
      </p:sp>
      <p:sp>
        <p:nvSpPr>
          <p:cNvPr id="3" name="Объект 2"/>
          <p:cNvSpPr>
            <a:spLocks noGrp="1"/>
          </p:cNvSpPr>
          <p:nvPr>
            <p:ph idx="1"/>
          </p:nvPr>
        </p:nvSpPr>
        <p:spPr/>
        <p:txBody>
          <a:bodyPr/>
          <a:lstStyle/>
          <a:p>
            <a:r>
              <a:rPr lang="ru-RU" dirty="0" smtClean="0"/>
              <a:t>Осмысленного чтения учебного текста</a:t>
            </a:r>
          </a:p>
          <a:p>
            <a:r>
              <a:rPr lang="ru-RU" dirty="0" smtClean="0"/>
              <a:t>Постановки вопросов к тексту</a:t>
            </a:r>
          </a:p>
          <a:p>
            <a:r>
              <a:rPr lang="ru-RU" dirty="0" smtClean="0"/>
              <a:t>Понимания контекста</a:t>
            </a:r>
          </a:p>
          <a:p>
            <a:r>
              <a:rPr lang="ru-RU" dirty="0" smtClean="0"/>
              <a:t>Внимательного чтения задания</a:t>
            </a:r>
          </a:p>
          <a:p>
            <a:r>
              <a:rPr lang="ru-RU" dirty="0" smtClean="0"/>
              <a:t>Понимания смысла содержания вопроса или задачи</a:t>
            </a:r>
          </a:p>
          <a:p>
            <a:r>
              <a:rPr lang="ru-RU" dirty="0" smtClean="0"/>
              <a:t>Формулировки ответа на вопрос в соответствии с его содержанием</a:t>
            </a:r>
            <a:endParaRPr lang="ru-RU" dirty="0"/>
          </a:p>
        </p:txBody>
      </p:sp>
    </p:spTree>
    <p:extLst>
      <p:ext uri="{BB962C8B-B14F-4D97-AF65-F5344CB8AC3E}">
        <p14:creationId xmlns:p14="http://schemas.microsoft.com/office/powerpoint/2010/main" xmlns="" val="20724874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lstStyle/>
          <a:p>
            <a:endParaRPr lang="ru-RU" dirty="0"/>
          </a:p>
        </p:txBody>
      </p:sp>
      <p:sp>
        <p:nvSpPr>
          <p:cNvPr id="3" name="Содержимое 2"/>
          <p:cNvSpPr>
            <a:spLocks noGrp="1"/>
          </p:cNvSpPr>
          <p:nvPr>
            <p:ph idx="1"/>
          </p:nvPr>
        </p:nvSpPr>
        <p:spPr>
          <a:xfrm>
            <a:off x="457200" y="404664"/>
            <a:ext cx="8229600" cy="5721499"/>
          </a:xfrm>
        </p:spPr>
        <p:txBody>
          <a:bodyPr/>
          <a:lstStyle/>
          <a:p>
            <a:pPr algn="ctr">
              <a:buNone/>
            </a:pPr>
            <a:r>
              <a:rPr lang="ru-RU" sz="2000" dirty="0" smtClean="0"/>
              <a:t>Информационные источники</a:t>
            </a:r>
          </a:p>
          <a:p>
            <a:pPr>
              <a:buNone/>
            </a:pPr>
            <a:endParaRPr lang="ru-RU" sz="1800" dirty="0" smtClean="0"/>
          </a:p>
          <a:p>
            <a:pPr>
              <a:buNone/>
            </a:pPr>
            <a:r>
              <a:rPr lang="ru-RU" sz="1800" dirty="0" smtClean="0"/>
              <a:t>1. Федеральный институт педагогических измерений. Демоверсии, спецификации, кодификаторы ОГЭ - http://www.fipi.ru/Oge-i-gve-9/demOversii-sPeciFikacii-kOdiFikatOry</a:t>
            </a:r>
          </a:p>
          <a:p>
            <a:pPr>
              <a:buNone/>
            </a:pPr>
            <a:r>
              <a:rPr lang="ru-RU" sz="1800" dirty="0" smtClean="0"/>
              <a:t>2. Решу ОГЭ. Биология .-  https://bio-oge.sdamgia.ru/  </a:t>
            </a:r>
          </a:p>
          <a:p>
            <a:pPr>
              <a:buNone/>
            </a:pPr>
            <a:r>
              <a:rPr lang="ru-RU" sz="1800" dirty="0" smtClean="0"/>
              <a:t>3. Открытый банк заданий ОГЭ. Федеральный институт педагогических измерений. - http://www.fipi.ru/Oge-i-gve-9/demOversii-sPeciFikacii-kOdiFikatOry   </a:t>
            </a:r>
          </a:p>
          <a:p>
            <a:pPr>
              <a:buNone/>
            </a:pPr>
            <a:r>
              <a:rPr lang="ru-RU" sz="1800" dirty="0" smtClean="0"/>
              <a:t>4. Скворцов П.М., </a:t>
            </a:r>
            <a:r>
              <a:rPr lang="ru-RU" sz="1800" dirty="0" err="1" smtClean="0"/>
              <a:t>Котелевская</a:t>
            </a:r>
            <a:r>
              <a:rPr lang="ru-RU" sz="1800" dirty="0" smtClean="0"/>
              <a:t> Я.В. ОГЭ 2018. Биология. Я сдам ЕГЭ. Типовые задания. Технологии решения. – М.: Просвещение, 2018.</a:t>
            </a:r>
          </a:p>
          <a:p>
            <a:pPr>
              <a:buNone/>
            </a:pPr>
            <a:r>
              <a:rPr lang="ru-RU" sz="1800" dirty="0" smtClean="0"/>
              <a:t>5. Биология. Методические рекомендации по оцениванию выполнения заданий ОГЭ с развернутым ответом //</a:t>
            </a:r>
            <a:r>
              <a:rPr lang="ru-RU" sz="1800" dirty="0" err="1" smtClean="0"/>
              <a:t>В.С.Рохлов</a:t>
            </a:r>
            <a:r>
              <a:rPr lang="ru-RU" sz="1800" dirty="0" smtClean="0"/>
              <a:t>, П.М.Скворцов. – М.: ФИПИ, 2018.</a:t>
            </a:r>
          </a:p>
          <a:p>
            <a:pPr>
              <a:buNone/>
            </a:pPr>
            <a:r>
              <a:rPr lang="ru-RU" sz="1800" dirty="0" smtClean="0"/>
              <a:t>6. </a:t>
            </a:r>
            <a:r>
              <a:rPr lang="ru-RU" sz="1800" dirty="0" err="1" smtClean="0"/>
              <a:t>Лернер</a:t>
            </a:r>
            <a:r>
              <a:rPr lang="ru-RU" sz="1800" dirty="0" smtClean="0"/>
              <a:t> Г.И. Основной государственный экзамен. Биология. Комплекс материалов для подготовки учащихся. Учебное пособие //</a:t>
            </a:r>
            <a:r>
              <a:rPr lang="ru-RU" sz="1800" dirty="0" err="1" smtClean="0"/>
              <a:t>Г.И.Лернер</a:t>
            </a:r>
            <a:r>
              <a:rPr lang="ru-RU" sz="1800" dirty="0" smtClean="0"/>
              <a:t>. – М., Интеллект Центр, 2017.</a:t>
            </a:r>
          </a:p>
          <a:p>
            <a:pPr>
              <a:buNone/>
            </a:pPr>
            <a:r>
              <a:rPr lang="ru-RU" sz="1800" dirty="0" smtClean="0"/>
              <a:t>7. Богданов Н.А. ОГЭ 2017. Биология. 9 класс. Основной государственный экзамен. Типовые тестовые задания. – М.: Изд-во Экзамен. </a:t>
            </a:r>
          </a:p>
          <a:p>
            <a:pPr>
              <a:buNone/>
            </a:pPr>
            <a:endParaRPr lang="ru-RU"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333375"/>
            <a:ext cx="7772400" cy="71438"/>
          </a:xfrm>
        </p:spPr>
        <p:txBody>
          <a:bodyPr rtlCol="0">
            <a:normAutofit fontScale="90000"/>
          </a:bodyPr>
          <a:lstStyle/>
          <a:p>
            <a:pPr fontAlgn="auto">
              <a:spcAft>
                <a:spcPts val="0"/>
              </a:spcAft>
              <a:defRPr/>
            </a:pPr>
            <a:endParaRPr lang="ru-RU" dirty="0"/>
          </a:p>
        </p:txBody>
      </p:sp>
      <p:sp>
        <p:nvSpPr>
          <p:cNvPr id="3" name="Подзаголовок 2"/>
          <p:cNvSpPr>
            <a:spLocks noGrp="1"/>
          </p:cNvSpPr>
          <p:nvPr>
            <p:ph type="subTitle" idx="1"/>
          </p:nvPr>
        </p:nvSpPr>
        <p:spPr>
          <a:xfrm>
            <a:off x="0" y="188913"/>
            <a:ext cx="9144000" cy="6408737"/>
          </a:xfrm>
        </p:spPr>
        <p:txBody>
          <a:bodyPr>
            <a:normAutofit/>
          </a:bodyPr>
          <a:lstStyle/>
          <a:p>
            <a:pPr algn="l">
              <a:lnSpc>
                <a:spcPct val="80000"/>
              </a:lnSpc>
            </a:pPr>
            <a:endParaRPr lang="ru-RU" sz="1800" b="1" dirty="0" smtClean="0">
              <a:solidFill>
                <a:schemeClr val="tx1"/>
              </a:solidFill>
            </a:endParaRPr>
          </a:p>
          <a:p>
            <a:pPr algn="l">
              <a:lnSpc>
                <a:spcPct val="80000"/>
              </a:lnSpc>
            </a:pPr>
            <a:endParaRPr lang="ru-RU" sz="1800" b="1" dirty="0" smtClean="0">
              <a:solidFill>
                <a:schemeClr val="tx1"/>
              </a:solidFill>
            </a:endParaRPr>
          </a:p>
          <a:p>
            <a:pPr algn="l">
              <a:lnSpc>
                <a:spcPct val="80000"/>
              </a:lnSpc>
            </a:pPr>
            <a:r>
              <a:rPr lang="ru-RU" sz="1800" b="1" dirty="0" smtClean="0">
                <a:solidFill>
                  <a:schemeClr val="tx1"/>
                </a:solidFill>
              </a:rPr>
              <a:t>Пятиклассники</a:t>
            </a:r>
            <a:r>
              <a:rPr lang="ru-RU" sz="1800" dirty="0" smtClean="0">
                <a:solidFill>
                  <a:schemeClr val="tx1"/>
                </a:solidFill>
              </a:rPr>
              <a:t> </a:t>
            </a:r>
            <a:r>
              <a:rPr lang="ru-RU" sz="1800" b="1" dirty="0" smtClean="0">
                <a:solidFill>
                  <a:schemeClr val="tx1"/>
                </a:solidFill>
              </a:rPr>
              <a:t>Пермского края хорошо справились с заданиями</a:t>
            </a:r>
            <a:r>
              <a:rPr lang="ru-RU" sz="1800" dirty="0" smtClean="0">
                <a:solidFill>
                  <a:schemeClr val="tx1"/>
                </a:solidFill>
              </a:rPr>
              <a:t> </a:t>
            </a:r>
            <a:r>
              <a:rPr lang="ru-RU" sz="1800" b="1" dirty="0" smtClean="0">
                <a:solidFill>
                  <a:schemeClr val="tx1"/>
                </a:solidFill>
              </a:rPr>
              <a:t>1(1), 2, 7. Сложными для участников обследования оказались задания  3 и 6.</a:t>
            </a:r>
            <a:endParaRPr lang="en-US" sz="1800" b="1" dirty="0" smtClean="0">
              <a:solidFill>
                <a:schemeClr val="tx1"/>
              </a:solidFill>
            </a:endParaRPr>
          </a:p>
          <a:p>
            <a:pPr algn="l">
              <a:lnSpc>
                <a:spcPct val="80000"/>
              </a:lnSpc>
            </a:pPr>
            <a:r>
              <a:rPr lang="ru-RU" sz="1800" b="1" dirty="0" smtClean="0">
                <a:solidFill>
                  <a:schemeClr val="tx1"/>
                </a:solidFill>
              </a:rPr>
              <a:t>Пример задания 3.</a:t>
            </a:r>
          </a:p>
          <a:p>
            <a:pPr algn="l">
              <a:lnSpc>
                <a:spcPct val="80000"/>
              </a:lnSpc>
            </a:pPr>
            <a:r>
              <a:rPr lang="ru-RU" sz="1800" b="1" dirty="0" smtClean="0">
                <a:solidFill>
                  <a:schemeClr val="tx1"/>
                </a:solidFill>
              </a:rPr>
              <a:t>Рассмотрите изображение листа сирени и опишите его по следующему плану: форма листа, жилкование листа, тип листа по соотношению длины и ширины листовой пластинки (без черешка) и по расположению наиболее широкой части. Используйте при выполнении задания линейку и карандаш.  </a:t>
            </a:r>
          </a:p>
          <a:p>
            <a:pPr algn="l">
              <a:lnSpc>
                <a:spcPct val="80000"/>
              </a:lnSpc>
            </a:pPr>
            <a:r>
              <a:rPr lang="ru-RU" sz="1800" b="1" dirty="0" smtClean="0">
                <a:solidFill>
                  <a:schemeClr val="tx1"/>
                </a:solidFill>
              </a:rPr>
              <a:t> ИЛИ </a:t>
            </a:r>
          </a:p>
          <a:p>
            <a:pPr algn="l">
              <a:lnSpc>
                <a:spcPct val="80000"/>
              </a:lnSpc>
            </a:pPr>
            <a:r>
              <a:rPr lang="ru-RU" sz="1800" b="1" dirty="0" smtClean="0">
                <a:solidFill>
                  <a:schemeClr val="tx1"/>
                </a:solidFill>
              </a:rPr>
              <a:t>Рассмотрите фотографии собаки породы немецкий пинчер и опишите её по следующему плану: окрас собаки, форма ушей, форма хвоста. </a:t>
            </a:r>
            <a:endParaRPr lang="en-US" sz="1800" b="1" dirty="0" smtClean="0">
              <a:solidFill>
                <a:schemeClr val="tx1"/>
              </a:solidFill>
            </a:endParaRPr>
          </a:p>
          <a:p>
            <a:pPr algn="l">
              <a:lnSpc>
                <a:spcPct val="80000"/>
              </a:lnSpc>
            </a:pPr>
            <a:r>
              <a:rPr lang="ru-RU" sz="1800" b="1" dirty="0" smtClean="0">
                <a:solidFill>
                  <a:schemeClr val="tx1"/>
                </a:solidFill>
              </a:rPr>
              <a:t>Пример задания 6.</a:t>
            </a:r>
            <a:endParaRPr lang="en-US" sz="1800" b="1" dirty="0" smtClean="0">
              <a:solidFill>
                <a:schemeClr val="tx1"/>
              </a:solidFill>
            </a:endParaRPr>
          </a:p>
          <a:p>
            <a:pPr algn="l">
              <a:lnSpc>
                <a:spcPct val="80000"/>
              </a:lnSpc>
            </a:pPr>
            <a:r>
              <a:rPr lang="ru-RU" sz="1800" b="1" dirty="0" smtClean="0">
                <a:solidFill>
                  <a:schemeClr val="tx1"/>
                </a:solidFill>
              </a:rPr>
              <a:t>Используя приведённую ниже таблицу, ответьте на вопросы.  </a:t>
            </a:r>
          </a:p>
          <a:p>
            <a:pPr algn="l">
              <a:lnSpc>
                <a:spcPct val="80000"/>
              </a:lnSpc>
            </a:pPr>
            <a:r>
              <a:rPr lang="ru-RU" sz="1800" b="1" dirty="0" smtClean="0">
                <a:solidFill>
                  <a:schemeClr val="tx1"/>
                </a:solidFill>
              </a:rPr>
              <a:t>В семенах какого растения содержится больше всего минеральных солей? </a:t>
            </a:r>
          </a:p>
          <a:p>
            <a:pPr algn="l">
              <a:lnSpc>
                <a:spcPct val="80000"/>
              </a:lnSpc>
            </a:pPr>
            <a:r>
              <a:rPr lang="ru-RU" sz="1800" b="1" dirty="0" smtClean="0">
                <a:solidFill>
                  <a:schemeClr val="tx1"/>
                </a:solidFill>
              </a:rPr>
              <a:t>В семенах каких растений содержится более 10% воды? </a:t>
            </a:r>
          </a:p>
          <a:p>
            <a:pPr algn="l">
              <a:lnSpc>
                <a:spcPct val="80000"/>
              </a:lnSpc>
            </a:pPr>
            <a:r>
              <a:rPr lang="ru-RU" sz="1800" b="1" dirty="0" smtClean="0">
                <a:solidFill>
                  <a:schemeClr val="tx1"/>
                </a:solidFill>
              </a:rPr>
              <a:t> В семенах какого растения содержится большего всего белков, жиров и углеводов?   </a:t>
            </a:r>
            <a:endParaRPr lang="en-US" sz="1800" b="1" dirty="0" smtClean="0">
              <a:solidFill>
                <a:schemeClr val="tx1"/>
              </a:solidFill>
            </a:endParaRPr>
          </a:p>
          <a:p>
            <a:pPr algn="l">
              <a:lnSpc>
                <a:spcPct val="80000"/>
              </a:lnSpc>
            </a:pPr>
            <a:endParaRPr lang="ru-RU" sz="1800" b="1" dirty="0" smtClean="0">
              <a:solidFill>
                <a:schemeClr val="tx1"/>
              </a:solidFill>
            </a:endParaRPr>
          </a:p>
          <a:p>
            <a:pPr algn="l">
              <a:lnSpc>
                <a:spcPct val="80000"/>
              </a:lnSpc>
            </a:pPr>
            <a:endParaRPr lang="ru-RU" sz="1400" dirty="0" smtClean="0">
              <a:solidFill>
                <a:srgbClr val="898989"/>
              </a:solidFill>
            </a:endParaRPr>
          </a:p>
          <a:p>
            <a:pPr algn="l">
              <a:lnSpc>
                <a:spcPct val="80000"/>
              </a:lnSpc>
            </a:pPr>
            <a:endParaRPr lang="ru-RU" sz="1800" dirty="0" smtClean="0">
              <a:solidFill>
                <a:srgbClr val="898989"/>
              </a:solidFill>
            </a:endParaRPr>
          </a:p>
          <a:p>
            <a:pPr algn="l">
              <a:lnSpc>
                <a:spcPct val="80000"/>
              </a:lnSpc>
            </a:pPr>
            <a:endParaRPr lang="ru-RU" sz="2000" dirty="0" smtClean="0">
              <a:solidFill>
                <a:srgbClr val="898989"/>
              </a:solidFill>
            </a:endParaRPr>
          </a:p>
          <a:p>
            <a:pPr algn="l">
              <a:lnSpc>
                <a:spcPct val="80000"/>
              </a:lnSpc>
            </a:pPr>
            <a:endParaRPr lang="ru-RU" sz="2000" dirty="0" smtClean="0">
              <a:solidFill>
                <a:srgbClr val="898989"/>
              </a:solidFill>
            </a:endParaRPr>
          </a:p>
        </p:txBody>
      </p:sp>
      <p:graphicFrame>
        <p:nvGraphicFramePr>
          <p:cNvPr id="4" name="Таблица 3"/>
          <p:cNvGraphicFramePr>
            <a:graphicFrameLocks noGrp="1"/>
          </p:cNvGraphicFramePr>
          <p:nvPr/>
        </p:nvGraphicFramePr>
        <p:xfrm>
          <a:off x="2051720" y="4581129"/>
          <a:ext cx="7824192" cy="2519468"/>
        </p:xfrm>
        <a:graphic>
          <a:graphicData uri="http://schemas.openxmlformats.org/drawingml/2006/table">
            <a:tbl>
              <a:tblPr firstRow="1" bandRow="1">
                <a:tableStyleId>{5C22544A-7EE6-4342-B048-85BDC9FD1C3A}</a:tableStyleId>
              </a:tblPr>
              <a:tblGrid>
                <a:gridCol w="2402972"/>
                <a:gridCol w="1509124"/>
                <a:gridCol w="1956048"/>
                <a:gridCol w="1956048"/>
              </a:tblGrid>
              <a:tr h="480824">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1" dirty="0" smtClean="0">
                          <a:solidFill>
                            <a:schemeClr val="tx1"/>
                          </a:solidFill>
                        </a:rPr>
                        <a:t>Растения</a:t>
                      </a:r>
                    </a:p>
                    <a:p>
                      <a:endParaRPr lang="ru-RU" dirty="0"/>
                    </a:p>
                  </a:txBody>
                  <a:tcPr/>
                </a:tc>
                <a:tc gridSpan="3">
                  <a:txBody>
                    <a:bodyPr/>
                    <a:lstStyle/>
                    <a:p>
                      <a:r>
                        <a:rPr lang="ru-RU" sz="1800" b="1" dirty="0" smtClean="0">
                          <a:solidFill>
                            <a:schemeClr val="tx1"/>
                          </a:solidFill>
                        </a:rPr>
                        <a:t> Содержание веществ, в % </a:t>
                      </a:r>
                      <a:endParaRPr lang="ru-RU" dirty="0"/>
                    </a:p>
                  </a:txBody>
                  <a:tcPr/>
                </a:tc>
                <a:tc hMerge="1">
                  <a:txBody>
                    <a:bodyPr/>
                    <a:lstStyle/>
                    <a:p>
                      <a:endParaRPr lang="ru-RU" dirty="0"/>
                    </a:p>
                  </a:txBody>
                  <a:tcPr/>
                </a:tc>
                <a:tc hMerge="1">
                  <a:txBody>
                    <a:bodyPr/>
                    <a:lstStyle/>
                    <a:p>
                      <a:endParaRPr lang="ru-RU" dirty="0"/>
                    </a:p>
                  </a:txBody>
                  <a:tcPr/>
                </a:tc>
              </a:tr>
              <a:tr h="667044">
                <a:tc vMerge="1">
                  <a:txBody>
                    <a:bodyPr/>
                    <a:lstStyle/>
                    <a:p>
                      <a:endParaRPr lang="ru-RU" dirty="0"/>
                    </a:p>
                  </a:txBody>
                  <a:tcPr/>
                </a:tc>
                <a:tc>
                  <a:txBody>
                    <a:bodyPr/>
                    <a:lstStyle/>
                    <a:p>
                      <a:r>
                        <a:rPr lang="ru-RU" sz="1800" b="1" dirty="0" smtClean="0">
                          <a:solidFill>
                            <a:schemeClr val="tx1"/>
                          </a:solidFill>
                        </a:rPr>
                        <a:t>Вода</a:t>
                      </a:r>
                      <a:endParaRPr lang="ru-RU" dirty="0"/>
                    </a:p>
                  </a:txBody>
                  <a:tcPr/>
                </a:tc>
                <a:tc>
                  <a:txBody>
                    <a:bodyPr/>
                    <a:lstStyle/>
                    <a:p>
                      <a:r>
                        <a:rPr lang="ru-RU" sz="1800" b="1" dirty="0" smtClean="0">
                          <a:solidFill>
                            <a:schemeClr val="tx1"/>
                          </a:solidFill>
                        </a:rPr>
                        <a:t>Белки, жиры, углеводы </a:t>
                      </a:r>
                      <a:endParaRPr lang="ru-RU" dirty="0"/>
                    </a:p>
                  </a:txBody>
                  <a:tcPr/>
                </a:tc>
                <a:tc>
                  <a:txBody>
                    <a:bodyPr/>
                    <a:lstStyle/>
                    <a:p>
                      <a:r>
                        <a:rPr lang="ru-RU" sz="1800" b="1" dirty="0" smtClean="0">
                          <a:solidFill>
                            <a:schemeClr val="tx1"/>
                          </a:solidFill>
                        </a:rPr>
                        <a:t>Минеральные соли </a:t>
                      </a:r>
                      <a:endParaRPr lang="ru-RU" dirty="0"/>
                    </a:p>
                  </a:txBody>
                  <a:tcPr/>
                </a:tc>
              </a:tr>
              <a:tr h="270524">
                <a:tc>
                  <a:txBody>
                    <a:bodyPr/>
                    <a:lstStyle/>
                    <a:p>
                      <a:r>
                        <a:rPr lang="ru-RU" sz="1800" b="1" dirty="0" smtClean="0">
                          <a:solidFill>
                            <a:schemeClr val="tx1"/>
                          </a:solidFill>
                        </a:rPr>
                        <a:t>Пшеница </a:t>
                      </a:r>
                      <a:endParaRPr lang="ru-RU" dirty="0"/>
                    </a:p>
                  </a:txBody>
                  <a:tcPr/>
                </a:tc>
                <a:tc>
                  <a:txBody>
                    <a:bodyPr/>
                    <a:lstStyle/>
                    <a:p>
                      <a:r>
                        <a:rPr lang="ru-RU" dirty="0" smtClean="0"/>
                        <a:t>13,4</a:t>
                      </a:r>
                      <a:endParaRPr lang="ru-RU" dirty="0"/>
                    </a:p>
                  </a:txBody>
                  <a:tcPr/>
                </a:tc>
                <a:tc>
                  <a:txBody>
                    <a:bodyPr/>
                    <a:lstStyle/>
                    <a:p>
                      <a:r>
                        <a:rPr lang="ru-RU" dirty="0" smtClean="0"/>
                        <a:t>84,7</a:t>
                      </a:r>
                      <a:endParaRPr lang="ru-RU" dirty="0"/>
                    </a:p>
                  </a:txBody>
                  <a:tcPr/>
                </a:tc>
                <a:tc>
                  <a:txBody>
                    <a:bodyPr/>
                    <a:lstStyle/>
                    <a:p>
                      <a:r>
                        <a:rPr lang="ru-RU" dirty="0" smtClean="0"/>
                        <a:t>1,9</a:t>
                      </a:r>
                      <a:endParaRPr lang="ru-RU" dirty="0"/>
                    </a:p>
                  </a:txBody>
                  <a:tcPr/>
                </a:tc>
              </a:tr>
              <a:tr h="270524">
                <a:tc>
                  <a:txBody>
                    <a:bodyPr/>
                    <a:lstStyle/>
                    <a:p>
                      <a:r>
                        <a:rPr lang="ru-RU" sz="1800" b="1" dirty="0" smtClean="0">
                          <a:solidFill>
                            <a:schemeClr val="tx1"/>
                          </a:solidFill>
                        </a:rPr>
                        <a:t>Подсолнечник</a:t>
                      </a:r>
                      <a:endParaRPr lang="ru-RU" dirty="0"/>
                    </a:p>
                  </a:txBody>
                  <a:tcPr/>
                </a:tc>
                <a:tc>
                  <a:txBody>
                    <a:bodyPr/>
                    <a:lstStyle/>
                    <a:p>
                      <a:r>
                        <a:rPr lang="ru-RU" dirty="0" smtClean="0"/>
                        <a:t>6,7</a:t>
                      </a:r>
                      <a:endParaRPr lang="ru-RU" dirty="0"/>
                    </a:p>
                  </a:txBody>
                  <a:tcPr/>
                </a:tc>
                <a:tc>
                  <a:txBody>
                    <a:bodyPr/>
                    <a:lstStyle/>
                    <a:p>
                      <a:r>
                        <a:rPr lang="ru-RU" dirty="0" smtClean="0"/>
                        <a:t>89,8</a:t>
                      </a:r>
                      <a:endParaRPr lang="ru-RU" dirty="0"/>
                    </a:p>
                  </a:txBody>
                  <a:tcPr/>
                </a:tc>
                <a:tc>
                  <a:txBody>
                    <a:bodyPr/>
                    <a:lstStyle/>
                    <a:p>
                      <a:r>
                        <a:rPr lang="ru-RU" dirty="0" smtClean="0"/>
                        <a:t>3,5</a:t>
                      </a:r>
                      <a:endParaRPr lang="ru-RU" dirty="0"/>
                    </a:p>
                  </a:txBody>
                  <a:tcPr/>
                </a:tc>
              </a:tr>
              <a:tr h="466931">
                <a:tc>
                  <a:txBody>
                    <a:bodyPr/>
                    <a:lstStyle/>
                    <a:p>
                      <a:r>
                        <a:rPr lang="ru-RU" sz="1800" b="1" dirty="0" smtClean="0">
                          <a:solidFill>
                            <a:schemeClr val="tx1"/>
                          </a:solidFill>
                        </a:rPr>
                        <a:t>Горох </a:t>
                      </a:r>
                    </a:p>
                    <a:p>
                      <a:r>
                        <a:rPr lang="ru-RU" sz="1800" b="1" dirty="0" smtClean="0">
                          <a:solidFill>
                            <a:schemeClr val="tx1"/>
                          </a:solidFill>
                        </a:rPr>
                        <a:t>Лён</a:t>
                      </a:r>
                    </a:p>
                  </a:txBody>
                  <a:tcPr/>
                </a:tc>
                <a:tc>
                  <a:txBody>
                    <a:bodyPr/>
                    <a:lstStyle/>
                    <a:p>
                      <a:r>
                        <a:rPr lang="ru-RU" dirty="0" smtClean="0"/>
                        <a:t>14,0</a:t>
                      </a:r>
                    </a:p>
                    <a:p>
                      <a:r>
                        <a:rPr lang="ru-RU" dirty="0" smtClean="0"/>
                        <a:t>8,0</a:t>
                      </a:r>
                      <a:endParaRPr lang="ru-RU" dirty="0"/>
                    </a:p>
                  </a:txBody>
                  <a:tcPr/>
                </a:tc>
                <a:tc>
                  <a:txBody>
                    <a:bodyPr/>
                    <a:lstStyle/>
                    <a:p>
                      <a:r>
                        <a:rPr lang="ru-RU" dirty="0" smtClean="0"/>
                        <a:t>83,6</a:t>
                      </a:r>
                    </a:p>
                    <a:p>
                      <a:r>
                        <a:rPr lang="ru-RU" dirty="0" smtClean="0"/>
                        <a:t>87,4</a:t>
                      </a:r>
                      <a:endParaRPr lang="ru-RU" dirty="0"/>
                    </a:p>
                  </a:txBody>
                  <a:tcPr/>
                </a:tc>
                <a:tc>
                  <a:txBody>
                    <a:bodyPr/>
                    <a:lstStyle/>
                    <a:p>
                      <a:r>
                        <a:rPr lang="ru-RU" dirty="0" smtClean="0"/>
                        <a:t>2.4</a:t>
                      </a:r>
                    </a:p>
                    <a:p>
                      <a:r>
                        <a:rPr lang="ru-RU" dirty="0" smtClean="0"/>
                        <a:t>4,6</a:t>
                      </a:r>
                      <a:endParaRPr lang="ru-RU" dirty="0"/>
                    </a:p>
                  </a:txBody>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3370386"/>
          </a:xfrm>
        </p:spPr>
        <p:txBody>
          <a:bodyPr/>
          <a:lstStyle/>
          <a:p>
            <a:pPr algn="l"/>
            <a:r>
              <a:rPr lang="ru-RU" sz="1800" b="1" dirty="0" smtClean="0"/>
              <a:t>Результаты пятиклассников по биологии оказались ниже </a:t>
            </a:r>
            <a:r>
              <a:rPr lang="ru-RU" sz="1800" b="1" dirty="0" err="1" smtClean="0"/>
              <a:t>среднероссийских</a:t>
            </a:r>
            <a:r>
              <a:rPr lang="ru-RU" sz="1800" b="1" dirty="0" smtClean="0"/>
              <a:t>.  У наших пятиклассников больше результатов «низких» и «ниже среднего» и меньше «средних» и «высоких».   Достаточно хорошо участники справились с заданиями на выявление уровня умений выделять существенные признаки биологических объектов, различать на рисунке основные части (органы, системы органов) биологического объекта.  Пятиклассники показали достаточное понимание основных процессов жизнедеятельности.  </a:t>
            </a:r>
            <a:r>
              <a:rPr lang="ru-RU" sz="1800" dirty="0" smtClean="0"/>
              <a:t/>
            </a:r>
            <a:br>
              <a:rPr lang="ru-RU" sz="1800" dirty="0" smtClean="0"/>
            </a:br>
            <a:r>
              <a:rPr lang="ru-RU" sz="1800" b="1" dirty="0" smtClean="0"/>
              <a:t>Трудными для выполнения оказались задания, требующие умений использовать методы описания биологических объектов по определённому плану, биологические термины в заданном контексте. </a:t>
            </a:r>
            <a:r>
              <a:rPr lang="ru-RU" sz="1800" dirty="0" smtClean="0"/>
              <a:t/>
            </a:r>
            <a:br>
              <a:rPr lang="ru-RU" sz="1800" dirty="0" smtClean="0"/>
            </a:br>
            <a:endParaRPr lang="ru-RU" sz="1800" dirty="0"/>
          </a:p>
        </p:txBody>
      </p:sp>
      <p:sp>
        <p:nvSpPr>
          <p:cNvPr id="4" name="Прямоугольник 3"/>
          <p:cNvSpPr/>
          <p:nvPr/>
        </p:nvSpPr>
        <p:spPr>
          <a:xfrm>
            <a:off x="107504" y="2708920"/>
            <a:ext cx="8784976" cy="3139321"/>
          </a:xfrm>
          <a:prstGeom prst="rect">
            <a:avLst/>
          </a:prstGeom>
        </p:spPr>
        <p:txBody>
          <a:bodyPr wrap="square">
            <a:spAutoFit/>
          </a:bodyPr>
          <a:lstStyle/>
          <a:p>
            <a:endParaRPr lang="en-US" b="1" dirty="0" smtClean="0"/>
          </a:p>
          <a:p>
            <a:pPr algn="ctr"/>
            <a:endParaRPr lang="ru-RU" b="1" dirty="0" smtClean="0"/>
          </a:p>
          <a:p>
            <a:pPr algn="ctr"/>
            <a:r>
              <a:rPr lang="ru-RU" b="1" dirty="0" smtClean="0"/>
              <a:t>БИОЛОГИЯ, 10-11 класс</a:t>
            </a:r>
            <a:r>
              <a:rPr lang="ru-RU" dirty="0" smtClean="0"/>
              <a:t> </a:t>
            </a:r>
          </a:p>
          <a:p>
            <a:r>
              <a:rPr lang="ru-RU" dirty="0" smtClean="0"/>
              <a:t>ВПР по биологии проводилась с целью итоговой оценки учебной подготовки выпускников, изучавших школьный курс биологии на базовом уровне. Доля низких результатов обучающихся 11-х классов Пермского края значительно превышает </a:t>
            </a:r>
            <a:r>
              <a:rPr lang="ru-RU" dirty="0" err="1" smtClean="0"/>
              <a:t>среднероссийский</a:t>
            </a:r>
            <a:r>
              <a:rPr lang="ru-RU" dirty="0" smtClean="0"/>
              <a:t> показатель, а доля высоких результатов ниже </a:t>
            </a:r>
            <a:r>
              <a:rPr lang="ru-RU" dirty="0" err="1" smtClean="0"/>
              <a:t>среднероссийского</a:t>
            </a:r>
            <a:r>
              <a:rPr lang="ru-RU" dirty="0" smtClean="0"/>
              <a:t> показателя. </a:t>
            </a:r>
          </a:p>
          <a:p>
            <a:r>
              <a:rPr lang="ru-RU" dirty="0" smtClean="0"/>
              <a:t>Результаты             «низкие»   «ниже среднего»   «средние»  «высокие» </a:t>
            </a:r>
          </a:p>
          <a:p>
            <a:r>
              <a:rPr lang="ru-RU" dirty="0" smtClean="0"/>
              <a:t>Пермский край             6,4                48,7                          38,5              6,4 </a:t>
            </a:r>
          </a:p>
          <a:p>
            <a:r>
              <a:rPr lang="ru-RU" dirty="0" smtClean="0"/>
              <a:t>РФ                                 2,0                 33,0                          54,0            11,0</a:t>
            </a:r>
            <a:endParaRPr lang="ru-RU" dirty="0"/>
          </a:p>
        </p:txBody>
      </p:sp>
      <p:sp>
        <p:nvSpPr>
          <p:cNvPr id="1026" name="Rectangle 2"/>
          <p:cNvSpPr>
            <a:spLocks noChangeArrowheads="1"/>
          </p:cNvSpPr>
          <p:nvPr/>
        </p:nvSpPr>
        <p:spPr bwMode="auto">
          <a:xfrm>
            <a:off x="0" y="97795"/>
            <a:ext cx="216726"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404813"/>
            <a:ext cx="7772400" cy="215900"/>
          </a:xfrm>
        </p:spPr>
        <p:txBody>
          <a:bodyPr rtlCol="0">
            <a:normAutofit fontScale="90000"/>
          </a:bodyPr>
          <a:lstStyle/>
          <a:p>
            <a:pPr fontAlgn="auto">
              <a:spcAft>
                <a:spcPts val="0"/>
              </a:spcAft>
              <a:defRPr/>
            </a:pPr>
            <a:endParaRPr lang="ru-RU" dirty="0"/>
          </a:p>
        </p:txBody>
      </p:sp>
      <p:sp>
        <p:nvSpPr>
          <p:cNvPr id="3" name="Подзаголовок 2"/>
          <p:cNvSpPr>
            <a:spLocks noGrp="1"/>
          </p:cNvSpPr>
          <p:nvPr>
            <p:ph type="subTitle" idx="1"/>
          </p:nvPr>
        </p:nvSpPr>
        <p:spPr>
          <a:xfrm>
            <a:off x="0" y="620713"/>
            <a:ext cx="9144000" cy="6237287"/>
          </a:xfrm>
        </p:spPr>
        <p:txBody>
          <a:bodyPr>
            <a:normAutofit/>
          </a:bodyPr>
          <a:lstStyle/>
          <a:p>
            <a:pPr algn="l"/>
            <a:endParaRPr lang="ru-RU" sz="2000" dirty="0" smtClean="0">
              <a:solidFill>
                <a:schemeClr val="tx1"/>
              </a:solidFill>
            </a:endParaRPr>
          </a:p>
          <a:p>
            <a:pPr algn="l"/>
            <a:r>
              <a:rPr lang="ru-RU" sz="2000" dirty="0" smtClean="0">
                <a:solidFill>
                  <a:schemeClr val="tx1"/>
                </a:solidFill>
              </a:rPr>
              <a:t>Для участников всех групп одни и те же задания оказались  в большей степени легкими (задания 3 и 10)  или сложными (задания 13 и 14). </a:t>
            </a:r>
          </a:p>
          <a:p>
            <a:pPr algn="l"/>
            <a:r>
              <a:rPr lang="ru-RU" sz="2000" dirty="0" smtClean="0">
                <a:solidFill>
                  <a:schemeClr val="tx1"/>
                </a:solidFill>
              </a:rPr>
              <a:t> Пример задания 14. На рисунке изображён кордаит – вымершее </a:t>
            </a:r>
            <a:r>
              <a:rPr lang="ru-RU" sz="2000" b="1" dirty="0" smtClean="0">
                <a:solidFill>
                  <a:schemeClr val="tx1"/>
                </a:solidFill>
              </a:rPr>
              <a:t>древесное голосеменное </a:t>
            </a:r>
            <a:r>
              <a:rPr lang="ru-RU" sz="2000" dirty="0" smtClean="0">
                <a:solidFill>
                  <a:schemeClr val="tx1"/>
                </a:solidFill>
              </a:rPr>
              <a:t>растение, обитавшее 370–250 </a:t>
            </a:r>
            <a:r>
              <a:rPr lang="ru-RU" sz="2000" dirty="0" err="1" smtClean="0">
                <a:solidFill>
                  <a:schemeClr val="tx1"/>
                </a:solidFill>
              </a:rPr>
              <a:t>млн</a:t>
            </a:r>
            <a:r>
              <a:rPr lang="ru-RU" sz="2000" dirty="0" smtClean="0">
                <a:solidFill>
                  <a:schemeClr val="tx1"/>
                </a:solidFill>
              </a:rPr>
              <a:t> лет назад.  </a:t>
            </a:r>
          </a:p>
          <a:p>
            <a:pPr algn="l"/>
            <a:r>
              <a:rPr lang="ru-RU" sz="2000" dirty="0" smtClean="0">
                <a:solidFill>
                  <a:schemeClr val="tx1"/>
                </a:solidFill>
              </a:rPr>
              <a:t>Используя фрагмент геохронологической таблицы, определите эру и периоды, в которых обитал данный организм. Какие растения были их возможными предками? </a:t>
            </a:r>
          </a:p>
          <a:p>
            <a:pPr algn="l"/>
            <a:r>
              <a:rPr lang="ru-RU" sz="2000" dirty="0" smtClean="0">
                <a:solidFill>
                  <a:schemeClr val="tx1"/>
                </a:solidFill>
              </a:rPr>
              <a:t>Господство </a:t>
            </a:r>
            <a:r>
              <a:rPr lang="ru-RU" sz="2000" dirty="0" err="1" smtClean="0">
                <a:solidFill>
                  <a:schemeClr val="tx1"/>
                </a:solidFill>
              </a:rPr>
              <a:t>голосеменных-мезозойская</a:t>
            </a:r>
            <a:r>
              <a:rPr lang="ru-RU" sz="2000" dirty="0" smtClean="0">
                <a:solidFill>
                  <a:schemeClr val="tx1"/>
                </a:solidFill>
              </a:rPr>
              <a:t> эра, юрский период. Возможные предки - древовидные папоротники. </a:t>
            </a:r>
          </a:p>
          <a:p>
            <a:pPr algn="l"/>
            <a:r>
              <a:rPr lang="ru-RU" sz="2000" dirty="0" smtClean="0">
                <a:solidFill>
                  <a:schemeClr val="tx1"/>
                </a:solidFill>
              </a:rPr>
              <a:t>С высокими результатами все участники справились с заданиями 10(2) и 12.</a:t>
            </a:r>
          </a:p>
          <a:p>
            <a:pPr algn="l"/>
            <a:r>
              <a:rPr lang="ru-RU" sz="2000" dirty="0" smtClean="0">
                <a:solidFill>
                  <a:schemeClr val="tx1"/>
                </a:solidFill>
              </a:rPr>
              <a:t>Большинство наших участников имеют от 15 до 26 первичных баллов. В среднем по России большее число участников приходится на диапазон от 18 до 27 баллов.</a:t>
            </a:r>
          </a:p>
          <a:p>
            <a:pPr algn="l"/>
            <a:r>
              <a:rPr lang="ru-RU" sz="2000" dirty="0" smtClean="0">
                <a:solidFill>
                  <a:schemeClr val="tx1"/>
                </a:solidFill>
              </a:rPr>
              <a:t>Участники ВПР по биологии показали достаточно хорошие знания  истории эволюционных идей, гипотез происхождения жизни, экологических факторов и биосферы как глобальной экосистемы. Сложными оказались задания, проверяющие знание химического состава клетки, строения клетки, причин устойчивости и смены экосистем.  </a:t>
            </a:r>
          </a:p>
          <a:p>
            <a:pPr algn="l"/>
            <a:endParaRPr lang="ru-RU" sz="2000" b="1" dirty="0" smtClean="0">
              <a:solidFill>
                <a:schemeClr val="tx1"/>
              </a:solidFill>
            </a:endParaRPr>
          </a:p>
          <a:p>
            <a:pPr algn="l"/>
            <a:endParaRPr lang="ru-RU" sz="2000" dirty="0" smtClean="0">
              <a:solidFill>
                <a:schemeClr val="tx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02034"/>
          </a:xfrm>
        </p:spPr>
        <p:txBody>
          <a:bodyPr/>
          <a:lstStyle/>
          <a:p>
            <a:endParaRPr lang="ru-RU" dirty="0"/>
          </a:p>
        </p:txBody>
      </p:sp>
      <p:sp>
        <p:nvSpPr>
          <p:cNvPr id="3" name="Содержимое 2"/>
          <p:cNvSpPr>
            <a:spLocks noGrp="1"/>
          </p:cNvSpPr>
          <p:nvPr>
            <p:ph idx="1"/>
          </p:nvPr>
        </p:nvSpPr>
        <p:spPr>
          <a:xfrm>
            <a:off x="457200" y="620688"/>
            <a:ext cx="8229600" cy="5505475"/>
          </a:xfrm>
        </p:spPr>
        <p:txBody>
          <a:bodyPr/>
          <a:lstStyle/>
          <a:p>
            <a:pPr>
              <a:buNone/>
            </a:pPr>
            <a:r>
              <a:rPr lang="ru-RU" sz="2000" dirty="0" smtClean="0"/>
              <a:t>При подготовке к ВПР рекомендуется ознакомиться с образцом и описанием проверочной работы по биологии. Для достижения высоких результатов при выполнении проверочной работы рекомендуется в учебном процессе увеличить долю самостоятельной деятельности учащихся, как на уроке, так и во внеурочной деятельности. Также необходимо акцентировать внимание на выполнение творческих, исследовательских заданий. Для выработки умений решать задачи необходимо отрабатывать алгоритмы их решения. Особое внимание следует уделять заданиям на установления соответствия и сопоставление биологических объектов, процессов, явлений, и конечно, на задания со свободным развернутым ответом, требующих от учащихся умений обоснованно и кратко излагать свои мысли, применять теоретические знания на практике. </a:t>
            </a:r>
          </a:p>
          <a:p>
            <a:pPr>
              <a:buNone/>
            </a:pPr>
            <a:r>
              <a:rPr lang="ru-RU" sz="2000" dirty="0" smtClean="0"/>
              <a:t>При изучении соответствующих разделов курса биологии следует обратить внимание на формирование у учащихся работать с текстами, рисунками, иллюстрирующими биологические объекты и процессы, выявлять причинно-следственные связи, обосновывать  выводы с применением биологических знаний.</a:t>
            </a:r>
            <a:endParaRPr lang="ru-RU" sz="2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30026"/>
          </a:xfrm>
        </p:spPr>
        <p:txBody>
          <a:bodyPr/>
          <a:lstStyle/>
          <a:p>
            <a:endParaRPr lang="ru-RU" dirty="0"/>
          </a:p>
        </p:txBody>
      </p:sp>
      <p:sp>
        <p:nvSpPr>
          <p:cNvPr id="3" name="Прямоугольник 2"/>
          <p:cNvSpPr/>
          <p:nvPr/>
        </p:nvSpPr>
        <p:spPr>
          <a:xfrm>
            <a:off x="0" y="-459432"/>
            <a:ext cx="9144000" cy="6617196"/>
          </a:xfrm>
          <a:prstGeom prst="rect">
            <a:avLst/>
          </a:prstGeom>
        </p:spPr>
        <p:txBody>
          <a:bodyPr wrap="square">
            <a:spAutoFit/>
          </a:bodyPr>
          <a:lstStyle/>
          <a:p>
            <a:endParaRPr lang="ru-RU" sz="1600" dirty="0" smtClean="0"/>
          </a:p>
          <a:p>
            <a:endParaRPr lang="ru-RU" sz="1600" dirty="0" smtClean="0"/>
          </a:p>
          <a:p>
            <a:endParaRPr lang="ru-RU" sz="1600" dirty="0" smtClean="0"/>
          </a:p>
          <a:p>
            <a:endParaRPr lang="ru-RU" sz="1600" dirty="0" smtClean="0"/>
          </a:p>
          <a:p>
            <a:pPr algn="ctr"/>
            <a:r>
              <a:rPr lang="ru-RU" sz="2000" b="1" dirty="0" smtClean="0"/>
              <a:t>Результаты НИКО по биологии в 2017 г</a:t>
            </a:r>
          </a:p>
          <a:p>
            <a:r>
              <a:rPr lang="ru-RU" dirty="0" smtClean="0"/>
              <a:t>Количество участников 26316 обучающихся </a:t>
            </a:r>
            <a:r>
              <a:rPr lang="ru-RU" b="1" dirty="0" smtClean="0"/>
              <a:t>10 классов из образовательных организаций 82 субъектов РФ</a:t>
            </a:r>
          </a:p>
          <a:p>
            <a:r>
              <a:rPr lang="ru-RU" dirty="0" smtClean="0"/>
              <a:t>В рамках исследования по биологии </a:t>
            </a:r>
            <a:r>
              <a:rPr lang="ru-RU" b="1" dirty="0" smtClean="0"/>
              <a:t>проверялись:</a:t>
            </a:r>
          </a:p>
          <a:p>
            <a:r>
              <a:rPr lang="ru-RU" dirty="0" smtClean="0"/>
              <a:t>- </a:t>
            </a:r>
            <a:r>
              <a:rPr lang="ru-RU" dirty="0" err="1" smtClean="0"/>
              <a:t>сформированность</a:t>
            </a:r>
            <a:r>
              <a:rPr lang="ru-RU" dirty="0" smtClean="0"/>
              <a:t> представлений о роли и месте биологии в современной научной картине мира; понимание роли биологии в формировании кругозора и функциональной грамотности человека для решения практических задач;</a:t>
            </a:r>
          </a:p>
          <a:p>
            <a:r>
              <a:rPr lang="ru-RU" dirty="0" smtClean="0"/>
              <a:t>- владение основополагающими понятиями и представлениями о живой природе, ее уровневой организации; уверенное пользование биологической терминологией и символикой;</a:t>
            </a:r>
          </a:p>
          <a:p>
            <a:r>
              <a:rPr lang="ru-RU" dirty="0" smtClean="0"/>
              <a:t>- владение основными методами научного познания, используемыми при биологических исследованиях живых объектов и экосистем: описание, измерение, проведение наблюдений;</a:t>
            </a:r>
          </a:p>
          <a:p>
            <a:r>
              <a:rPr lang="ru-RU" dirty="0" smtClean="0"/>
              <a:t>выявление и оценка антропогенных изменений в природе;</a:t>
            </a:r>
          </a:p>
          <a:p>
            <a:r>
              <a:rPr lang="ru-RU" dirty="0" smtClean="0"/>
              <a:t>- </a:t>
            </a:r>
            <a:r>
              <a:rPr lang="ru-RU" dirty="0" err="1" smtClean="0"/>
              <a:t>сформированность</a:t>
            </a:r>
            <a:r>
              <a:rPr lang="ru-RU" dirty="0" smtClean="0"/>
              <a:t> умений объяснять результаты биологических экспериментов,</a:t>
            </a:r>
          </a:p>
          <a:p>
            <a:r>
              <a:rPr lang="ru-RU" dirty="0" smtClean="0"/>
              <a:t>решать элементарные биологические задачи, выстраивать последовательность действий при оказании первой доврачебной помощи;</a:t>
            </a:r>
          </a:p>
          <a:p>
            <a:r>
              <a:rPr lang="ru-RU" dirty="0" smtClean="0"/>
              <a:t>- </a:t>
            </a:r>
            <a:r>
              <a:rPr lang="ru-RU" dirty="0" err="1" smtClean="0"/>
              <a:t>сформированность</a:t>
            </a:r>
            <a:r>
              <a:rPr lang="ru-RU" dirty="0" smtClean="0"/>
              <a:t> собственной позиции по отношению к биологической информации, получаемой из разных источников, к экологическим проблемам и путям их решения.</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6" name="Рисунок 5"/>
          <p:cNvPicPr/>
          <p:nvPr/>
        </p:nvPicPr>
        <p:blipFill>
          <a:blip r:embed="rId2" cstate="print"/>
          <a:srcRect l="23622" t="20997" r="20669" b="26247"/>
          <a:stretch>
            <a:fillRect/>
          </a:stretch>
        </p:blipFill>
        <p:spPr bwMode="auto">
          <a:xfrm>
            <a:off x="-108520" y="260648"/>
            <a:ext cx="9145016" cy="6048672"/>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713</TotalTime>
  <Words>4272</Words>
  <Application>Microsoft Office PowerPoint</Application>
  <PresentationFormat>Экран (4:3)</PresentationFormat>
  <Paragraphs>279</Paragraphs>
  <Slides>32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Тема Office</vt:lpstr>
      <vt:lpstr>Подготовка учащихся  к  всероссийским проверочным работам и итоговой аттестации  по биологии</vt:lpstr>
      <vt:lpstr>   Единая система оценки качества образования в России включает ВПР, НИКО, ОГЭ-9, ЕГЭ, международные исследования TIMSS, PIZA (https://yadi.sk/i/mJy3_WfJMBrV9w)  </vt:lpstr>
      <vt:lpstr>Слайд 3</vt:lpstr>
      <vt:lpstr>Слайд 4</vt:lpstr>
      <vt:lpstr>Результаты пятиклассников по биологии оказались ниже среднероссийских.  У наших пятиклассников больше результатов «низких» и «ниже среднего» и меньше «средних» и «высоких».   Достаточно хорошо участники справились с заданиями на выявление уровня умений выделять существенные признаки биологических объектов, различать на рисунке основные части (органы, системы органов) биологического объекта.  Пятиклассники показали достаточное понимание основных процессов жизнедеятельности.   Трудными для выполнения оказались задания, требующие умений использовать методы описания биологических объектов по определённому плану, биологические термины в заданном контексте.  </vt:lpstr>
      <vt:lpstr>Слайд 6</vt:lpstr>
      <vt:lpstr>Слайд 7</vt:lpstr>
      <vt:lpstr>Слайд 8</vt:lpstr>
      <vt:lpstr>Слайд 9</vt:lpstr>
      <vt:lpstr>Слайд 10</vt:lpstr>
      <vt:lpstr>Общая статистика результатов ОГЭ по биологии  в 2018/17г.г. </vt:lpstr>
      <vt:lpstr>Слайд 12</vt:lpstr>
      <vt:lpstr>Слайд 13</vt:lpstr>
      <vt:lpstr>Слайд 14</vt:lpstr>
      <vt:lpstr>Слайд 15</vt:lpstr>
      <vt:lpstr>Слайд 16</vt:lpstr>
      <vt:lpstr>Слайд 17</vt:lpstr>
      <vt:lpstr>Слайд 18</vt:lpstr>
      <vt:lpstr>Слайд 19</vt:lpstr>
      <vt:lpstr>Методы научного исследования</vt:lpstr>
      <vt:lpstr>задания</vt:lpstr>
      <vt:lpstr>Слайд 22</vt:lpstr>
      <vt:lpstr>Слайд 23</vt:lpstr>
      <vt:lpstr>Слайд 24</vt:lpstr>
      <vt:lpstr>Слайд 25</vt:lpstr>
      <vt:lpstr>Слайд 26</vt:lpstr>
      <vt:lpstr>Слайд 27</vt:lpstr>
      <vt:lpstr>Слайд 28</vt:lpstr>
      <vt:lpstr>Слайд 29</vt:lpstr>
      <vt:lpstr>Слайд 30</vt:lpstr>
      <vt:lpstr>Для качественного освоения учебного материала необходимо развивать навыки:</vt:lpstr>
      <vt:lpstr>Слайд 32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Результаты итоговой аттестации по биологии в Пермском крае в 2018 году</dc:title>
  <dc:creator>User</dc:creator>
  <cp:lastModifiedBy>User</cp:lastModifiedBy>
  <cp:revision>42</cp:revision>
  <dcterms:created xsi:type="dcterms:W3CDTF">2018-09-23T17:58:32Z</dcterms:created>
  <dcterms:modified xsi:type="dcterms:W3CDTF">2018-11-22T17:31:02Z</dcterms:modified>
</cp:coreProperties>
</file>