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71" r:id="rId5"/>
    <p:sldId id="260" r:id="rId6"/>
    <p:sldId id="272" r:id="rId7"/>
    <p:sldId id="273" r:id="rId8"/>
    <p:sldId id="274" r:id="rId9"/>
    <p:sldId id="275" r:id="rId10"/>
    <p:sldId id="276" r:id="rId11"/>
    <p:sldId id="277" r:id="rId12"/>
    <p:sldId id="278" r:id="rId13"/>
    <p:sldId id="279" r:id="rId14"/>
    <p:sldId id="283" r:id="rId15"/>
    <p:sldId id="284" r:id="rId16"/>
    <p:sldId id="285" r:id="rId17"/>
    <p:sldId id="286" r:id="rId18"/>
    <p:sldId id="287" r:id="rId19"/>
    <p:sldId id="288" r:id="rId20"/>
    <p:sldId id="289" r:id="rId21"/>
    <p:sldId id="290" r:id="rId22"/>
    <p:sldId id="291" r:id="rId23"/>
    <p:sldId id="292" r:id="rId24"/>
    <p:sldId id="293" r:id="rId25"/>
    <p:sldId id="304" r:id="rId26"/>
    <p:sldId id="261" r:id="rId27"/>
    <p:sldId id="262" r:id="rId28"/>
    <p:sldId id="263" r:id="rId29"/>
    <p:sldId id="264" r:id="rId30"/>
    <p:sldId id="268" r:id="rId31"/>
    <p:sldId id="269" r:id="rId32"/>
    <p:sldId id="270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276" y="-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aaalexperm@yandex.ru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48681"/>
            <a:ext cx="7772400" cy="3051770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/>
              <a:t>Новые УМК для обучения биологии в Федеральном перечне учебников 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100" dirty="0" smtClean="0"/>
              <a:t>Методический семинар учителей биологии общеобразовательных организаций Пермского края 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2200" b="1" dirty="0" smtClean="0"/>
              <a:t>18.02.2020</a:t>
            </a:r>
            <a:br>
              <a:rPr lang="ru-RU" sz="2200" b="1" dirty="0" smtClean="0"/>
            </a:br>
            <a:r>
              <a:rPr lang="ru-RU" sz="2200" b="1" dirty="0" smtClean="0"/>
              <a:t>часть 1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pPr marL="347472" indent="-347472" fontAlgn="base">
              <a:lnSpc>
                <a:spcPct val="80000"/>
              </a:lnSpc>
              <a:spcBef>
                <a:spcPts val="576"/>
              </a:spcBef>
            </a:pPr>
            <a:r>
              <a:rPr lang="ru-RU" b="1" dirty="0" smtClean="0">
                <a:solidFill>
                  <a:schemeClr val="tx1"/>
                </a:solidFill>
                <a:latin typeface="Arial"/>
              </a:rPr>
              <a:t>Акулов Александр Алексеевич      </a:t>
            </a:r>
            <a:endParaRPr lang="ru-RU" b="1" dirty="0" smtClean="0"/>
          </a:p>
          <a:p>
            <a:pPr marL="347472" indent="-347472" fontAlgn="base">
              <a:lnSpc>
                <a:spcPct val="80000"/>
              </a:lnSpc>
              <a:spcBef>
                <a:spcPts val="576"/>
              </a:spcBef>
            </a:pPr>
            <a:r>
              <a:rPr lang="ru-RU" sz="2400" dirty="0" smtClean="0">
                <a:solidFill>
                  <a:schemeClr val="tx1"/>
                </a:solidFill>
                <a:latin typeface="Arial"/>
              </a:rPr>
              <a:t>ведущий научный сотрудник отдела сопровождения ФГОС, доцент, канд. биол. наук</a:t>
            </a:r>
            <a:r>
              <a:rPr lang="ru-RU" dirty="0" smtClean="0">
                <a:solidFill>
                  <a:schemeClr val="tx1"/>
                </a:solidFill>
                <a:latin typeface="Arial"/>
              </a:rPr>
              <a:t> </a:t>
            </a:r>
            <a:endParaRPr lang="ru-RU" dirty="0" smtClean="0">
              <a:solidFill>
                <a:schemeClr val="tx1"/>
              </a:solidFill>
            </a:endParaRPr>
          </a:p>
          <a:p>
            <a:pPr marL="347472" indent="-347472" fontAlgn="base">
              <a:lnSpc>
                <a:spcPct val="80000"/>
              </a:lnSpc>
              <a:spcBef>
                <a:spcPts val="576"/>
              </a:spcBef>
            </a:pPr>
            <a:r>
              <a:rPr lang="ru-RU" dirty="0" smtClean="0">
                <a:solidFill>
                  <a:schemeClr val="tx1"/>
                </a:solidFill>
                <a:latin typeface="Arial"/>
              </a:rPr>
              <a:t>Институт развития образования Пермского края </a:t>
            </a:r>
            <a:br>
              <a:rPr lang="ru-RU" dirty="0" smtClean="0">
                <a:solidFill>
                  <a:schemeClr val="tx1"/>
                </a:solidFill>
                <a:latin typeface="Arial"/>
              </a:rPr>
            </a:br>
            <a:r>
              <a:rPr lang="ru-RU" dirty="0" smtClean="0">
                <a:solidFill>
                  <a:schemeClr val="tx1"/>
                </a:solidFill>
                <a:latin typeface="Arial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Arial"/>
              </a:rPr>
            </a:br>
            <a:r>
              <a:rPr lang="en-US" dirty="0" smtClean="0">
                <a:solidFill>
                  <a:schemeClr val="tx1"/>
                </a:solidFill>
                <a:latin typeface="Arial"/>
                <a:hlinkClick r:id="rId2"/>
              </a:rPr>
              <a:t>aaalexperm@yandex.ru</a:t>
            </a:r>
            <a:r>
              <a:rPr lang="en-US" dirty="0" smtClean="0">
                <a:solidFill>
                  <a:schemeClr val="tx1"/>
                </a:solidFill>
                <a:latin typeface="Arial"/>
              </a:rPr>
              <a:t> </a:t>
            </a:r>
            <a:endParaRPr lang="ru-RU" dirty="0" smtClean="0">
              <a:solidFill>
                <a:schemeClr val="tx1"/>
              </a:solidFill>
              <a:latin typeface="Arial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l="4080" t="20000" r="21981" b="11111"/>
          <a:stretch>
            <a:fillRect/>
          </a:stretch>
        </p:blipFill>
        <p:spPr bwMode="auto">
          <a:xfrm>
            <a:off x="323528" y="404664"/>
            <a:ext cx="8352928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l="4859" t="18889" r="21981" b="20000"/>
          <a:stretch>
            <a:fillRect/>
          </a:stretch>
        </p:blipFill>
        <p:spPr bwMode="auto">
          <a:xfrm>
            <a:off x="395536" y="404664"/>
            <a:ext cx="8280920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l="5053" t="21183" r="22759" b="10797"/>
          <a:stretch>
            <a:fillRect/>
          </a:stretch>
        </p:blipFill>
        <p:spPr bwMode="auto">
          <a:xfrm>
            <a:off x="467544" y="332656"/>
            <a:ext cx="8352928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l="6415" t="19551" r="21203" b="21650"/>
          <a:stretch>
            <a:fillRect/>
          </a:stretch>
        </p:blipFill>
        <p:spPr bwMode="auto">
          <a:xfrm>
            <a:off x="179512" y="404664"/>
            <a:ext cx="8640960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l="1167" t="14512" r="25189" b="31585"/>
          <a:stretch>
            <a:fillRect/>
          </a:stretch>
        </p:blipFill>
        <p:spPr bwMode="auto">
          <a:xfrm>
            <a:off x="107504" y="332656"/>
            <a:ext cx="8712968" cy="5855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l="1304" t="13434" r="24846" b="30046"/>
          <a:stretch>
            <a:fillRect/>
          </a:stretch>
        </p:blipFill>
        <p:spPr bwMode="auto">
          <a:xfrm>
            <a:off x="251520" y="332656"/>
            <a:ext cx="8640960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l="11325" t="21342" r="33082" b="19024"/>
          <a:stretch>
            <a:fillRect/>
          </a:stretch>
        </p:blipFill>
        <p:spPr bwMode="auto">
          <a:xfrm>
            <a:off x="117475" y="476672"/>
            <a:ext cx="8909050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l="8579" t="19878" r="32807" b="10732"/>
          <a:stretch>
            <a:fillRect/>
          </a:stretch>
        </p:blipFill>
        <p:spPr bwMode="auto">
          <a:xfrm>
            <a:off x="-12700" y="539750"/>
            <a:ext cx="8977188" cy="5913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l="8558" t="21374" r="32411" b="10687"/>
          <a:stretch>
            <a:fillRect/>
          </a:stretch>
        </p:blipFill>
        <p:spPr bwMode="auto">
          <a:xfrm>
            <a:off x="-42157" y="550627"/>
            <a:ext cx="8934638" cy="5756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l="8387" t="11908" r="32411" b="10687"/>
          <a:stretch>
            <a:fillRect/>
          </a:stretch>
        </p:blipFill>
        <p:spPr bwMode="auto">
          <a:xfrm>
            <a:off x="323528" y="391602"/>
            <a:ext cx="8424936" cy="6277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Ь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 cstate="print"/>
          <a:srcRect l="1694" t="12729" r="21367" b="621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l="7864" t="20916" r="31724" b="10840"/>
          <a:stretch>
            <a:fillRect/>
          </a:stretch>
        </p:blipFill>
        <p:spPr bwMode="auto">
          <a:xfrm>
            <a:off x="160600" y="404664"/>
            <a:ext cx="8822800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l="7871" t="12519" r="31981" b="10687"/>
          <a:stretch>
            <a:fillRect/>
          </a:stretch>
        </p:blipFill>
        <p:spPr bwMode="auto">
          <a:xfrm>
            <a:off x="77746" y="574481"/>
            <a:ext cx="8988508" cy="6022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l="8301" t="12214" r="33442" b="10788"/>
          <a:stretch>
            <a:fillRect/>
          </a:stretch>
        </p:blipFill>
        <p:spPr bwMode="auto">
          <a:xfrm>
            <a:off x="73135" y="657970"/>
            <a:ext cx="8997729" cy="5795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l="8215" t="10992" r="32927" b="11298"/>
          <a:stretch>
            <a:fillRect/>
          </a:stretch>
        </p:blipFill>
        <p:spPr bwMode="auto">
          <a:xfrm>
            <a:off x="136746" y="404664"/>
            <a:ext cx="8870508" cy="6048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l="9075" t="11908" r="33694" b="10840"/>
          <a:stretch>
            <a:fillRect/>
          </a:stretch>
        </p:blipFill>
        <p:spPr bwMode="auto">
          <a:xfrm>
            <a:off x="180478" y="443285"/>
            <a:ext cx="8783044" cy="5971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l="772" t="16174" r="25171" b="14783"/>
          <a:stretch>
            <a:fillRect/>
          </a:stretch>
        </p:blipFill>
        <p:spPr bwMode="auto">
          <a:xfrm>
            <a:off x="27632" y="794441"/>
            <a:ext cx="9088736" cy="52691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2" cstate="print"/>
          <a:srcRect l="2515" t="13194" r="21603" b="5289"/>
          <a:stretch>
            <a:fillRect/>
          </a:stretch>
        </p:blipFill>
        <p:spPr bwMode="auto">
          <a:xfrm>
            <a:off x="0" y="0"/>
            <a:ext cx="93091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2" cstate="print"/>
          <a:srcRect t="13194" r="20778" b="678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2" cstate="print"/>
          <a:srcRect l="1694" t="10992" r="19954" b="7458"/>
          <a:stretch>
            <a:fillRect/>
          </a:stretch>
        </p:blipFill>
        <p:spPr bwMode="auto">
          <a:xfrm>
            <a:off x="0" y="-99392"/>
            <a:ext cx="9455150" cy="71796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 l="1732" t="15395" r="20778" b="797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2" cstate="print"/>
          <a:srcRect l="2557" t="12070" r="20778" b="7733"/>
          <a:stretch>
            <a:fillRect/>
          </a:stretch>
        </p:blipFill>
        <p:spPr bwMode="auto">
          <a:xfrm>
            <a:off x="0" y="0"/>
            <a:ext cx="937895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5601" name="Picture 1"/>
          <p:cNvPicPr>
            <a:picLocks noChangeAspect="1" noChangeArrowheads="1"/>
          </p:cNvPicPr>
          <p:nvPr/>
        </p:nvPicPr>
        <p:blipFill>
          <a:blip r:embed="rId2" cstate="print"/>
          <a:srcRect l="1732" t="13194" r="30111" b="42044"/>
          <a:stretch>
            <a:fillRect/>
          </a:stretch>
        </p:blipFill>
        <p:spPr bwMode="auto">
          <a:xfrm>
            <a:off x="0" y="457200"/>
            <a:ext cx="8892480" cy="54200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 l="1733" t="13194" r="20778" b="7492"/>
          <a:stretch>
            <a:fillRect/>
          </a:stretch>
        </p:blipFill>
        <p:spPr bwMode="auto">
          <a:xfrm>
            <a:off x="0" y="0"/>
            <a:ext cx="93789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 t="13194" r="18303" b="7542"/>
          <a:stretch>
            <a:fillRect/>
          </a:stretch>
        </p:blipFill>
        <p:spPr bwMode="auto">
          <a:xfrm>
            <a:off x="0" y="0"/>
            <a:ext cx="92170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l="826" t="3120" r="6612" b="19591"/>
          <a:stretch>
            <a:fillRect/>
          </a:stretch>
        </p:blipFill>
        <p:spPr bwMode="auto">
          <a:xfrm>
            <a:off x="323528" y="404664"/>
            <a:ext cx="8568952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7409" name="Picture 1"/>
          <p:cNvPicPr>
            <a:picLocks noChangeAspect="1" noChangeArrowheads="1"/>
          </p:cNvPicPr>
          <p:nvPr/>
        </p:nvPicPr>
        <p:blipFill>
          <a:blip r:embed="rId2" cstate="print"/>
          <a:srcRect l="44395" t="13772" r="26535" b="3111"/>
          <a:stretch>
            <a:fillRect/>
          </a:stretch>
        </p:blipFill>
        <p:spPr bwMode="auto">
          <a:xfrm>
            <a:off x="323528" y="188640"/>
            <a:ext cx="8496944" cy="64087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l="6178" t="19318" r="22003" b="9091"/>
          <a:stretch>
            <a:fillRect/>
          </a:stretch>
        </p:blipFill>
        <p:spPr bwMode="auto">
          <a:xfrm>
            <a:off x="395536" y="332656"/>
            <a:ext cx="8424936" cy="576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l="6415" t="6024" r="22759" b="4819"/>
          <a:stretch>
            <a:fillRect/>
          </a:stretch>
        </p:blipFill>
        <p:spPr bwMode="auto">
          <a:xfrm>
            <a:off x="251520" y="476672"/>
            <a:ext cx="8496944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l="7193" t="19227" r="24316" b="13480"/>
          <a:stretch>
            <a:fillRect/>
          </a:stretch>
        </p:blipFill>
        <p:spPr bwMode="auto">
          <a:xfrm>
            <a:off x="251520" y="404664"/>
            <a:ext cx="8496944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l="4080" t="18182" r="22759" b="4545"/>
          <a:stretch>
            <a:fillRect/>
          </a:stretch>
        </p:blipFill>
        <p:spPr bwMode="auto">
          <a:xfrm>
            <a:off x="323528" y="476672"/>
            <a:ext cx="8424936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</TotalTime>
  <Words>32</Words>
  <Application>Microsoft Office PowerPoint</Application>
  <PresentationFormat>Экран (4:3)</PresentationFormat>
  <Paragraphs>5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 Office</vt:lpstr>
      <vt:lpstr>Новые УМК для обучения биологии в Федеральном перечне учебников  Методический семинар учителей биологии общеобразовательных организаций Пермского края  18.02.2020 часть 1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30</cp:revision>
  <dcterms:created xsi:type="dcterms:W3CDTF">2020-02-14T08:04:10Z</dcterms:created>
  <dcterms:modified xsi:type="dcterms:W3CDTF">2020-04-24T05:29:25Z</dcterms:modified>
</cp:coreProperties>
</file>