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4" r:id="rId6"/>
    <p:sldId id="266" r:id="rId7"/>
    <p:sldId id="268" r:id="rId8"/>
    <p:sldId id="270" r:id="rId9"/>
    <p:sldId id="272" r:id="rId10"/>
    <p:sldId id="27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23.09.2018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aalexperm@yandex.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3411810"/>
          </a:xfrm>
        </p:spPr>
        <p:txBody>
          <a:bodyPr>
            <a:normAutofit/>
          </a:bodyPr>
          <a:lstStyle/>
          <a:p>
            <a:r>
              <a:rPr lang="ru-RU" sz="4000" dirty="0" smtClean="0"/>
              <a:t>Результаты итоговой аттестации по биологии в Пермском крае в 2018 году</a:t>
            </a:r>
            <a:endParaRPr lang="ru-RU" sz="4000" dirty="0"/>
          </a:p>
        </p:txBody>
      </p:sp>
      <p:sp>
        <p:nvSpPr>
          <p:cNvPr id="3" name="Подзаголовок 2"/>
          <p:cNvSpPr>
            <a:spLocks noGrp="1"/>
          </p:cNvSpPr>
          <p:nvPr>
            <p:ph type="subTitle" idx="1"/>
          </p:nvPr>
        </p:nvSpPr>
        <p:spPr>
          <a:xfrm>
            <a:off x="683568" y="3886200"/>
            <a:ext cx="8064896" cy="2567136"/>
          </a:xfrm>
        </p:spPr>
        <p:txBody>
          <a:bodyPr>
            <a:normAutofit/>
          </a:bodyPr>
          <a:lstStyle/>
          <a:p>
            <a:r>
              <a:rPr lang="ru-RU" sz="2400" b="1" dirty="0" smtClean="0"/>
              <a:t>Акулов А.А., ведущий научный сотрудник отдела сопровождения ФГОС, доцент, канд. биол. наук </a:t>
            </a:r>
          </a:p>
          <a:p>
            <a:r>
              <a:rPr lang="ru-RU" sz="2400" b="1" dirty="0" smtClean="0"/>
              <a:t> Институт развития образования Пермского края </a:t>
            </a:r>
            <a:br>
              <a:rPr lang="ru-RU" sz="2400" b="1" dirty="0" smtClean="0"/>
            </a:br>
            <a:r>
              <a:rPr lang="ru-RU" sz="2400" b="1" dirty="0" smtClean="0"/>
              <a:t>(ул.Екатерининская, 210)</a:t>
            </a:r>
            <a:r>
              <a:rPr lang="ru-RU" sz="2000" dirty="0" smtClean="0"/>
              <a:t/>
            </a:r>
            <a:br>
              <a:rPr lang="ru-RU" sz="2000" dirty="0" smtClean="0"/>
            </a:br>
            <a:r>
              <a:rPr lang="ru-RU" sz="2800" dirty="0" err="1" smtClean="0">
                <a:hlinkClick r:id="rId2"/>
              </a:rPr>
              <a:t>aaalexperm@yandex.ru</a:t>
            </a:r>
            <a:r>
              <a:rPr lang="ru-RU" sz="2800" dirty="0" smtClean="0"/>
              <a:t>    </a:t>
            </a:r>
          </a:p>
          <a:p>
            <a:endParaRPr lang="ru-RU"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72007"/>
          </a:xfrm>
        </p:spPr>
        <p:txBody>
          <a:bodyPr>
            <a:normAutofit fontScale="90000"/>
          </a:bodyPr>
          <a:lstStyle/>
          <a:p>
            <a:endParaRPr lang="ru-RU" dirty="0"/>
          </a:p>
        </p:txBody>
      </p:sp>
      <p:sp>
        <p:nvSpPr>
          <p:cNvPr id="3" name="Подзаголовок 2"/>
          <p:cNvSpPr>
            <a:spLocks noGrp="1"/>
          </p:cNvSpPr>
          <p:nvPr>
            <p:ph type="subTitle" idx="1"/>
          </p:nvPr>
        </p:nvSpPr>
        <p:spPr>
          <a:xfrm>
            <a:off x="179512" y="476672"/>
            <a:ext cx="8568952" cy="6120680"/>
          </a:xfrm>
        </p:spPr>
        <p:txBody>
          <a:bodyPr>
            <a:normAutofit lnSpcReduction="10000"/>
          </a:bodyPr>
          <a:lstStyle/>
          <a:p>
            <a:pPr algn="l"/>
            <a:r>
              <a:rPr lang="ru-RU" sz="1800" dirty="0" smtClean="0"/>
              <a:t>Для повышения качества предметной подготовки в обучающих и контрольных мероприятиях, разрабатываемых учителем, должно быть предельно сокращено количество заданий репродуктивного характера, на воспроизведение биологических фактов, и увеличено количество заданий на проверку следующих умений: </a:t>
            </a:r>
          </a:p>
          <a:p>
            <a:pPr algn="l">
              <a:buFontTx/>
              <a:buChar char="-"/>
            </a:pPr>
            <a:r>
              <a:rPr lang="ru-RU" sz="1800" dirty="0" smtClean="0"/>
              <a:t>определять биологические понятия, устанавливать объем и соотношение понятий;</a:t>
            </a:r>
          </a:p>
          <a:p>
            <a:pPr algn="l">
              <a:buFontTx/>
              <a:buChar char="-"/>
            </a:pPr>
            <a:r>
              <a:rPr lang="ru-RU" sz="1800" dirty="0" smtClean="0"/>
              <a:t>сравнивать и классифицировать биологические объекты, явления и процессы, определять основание для классификации; </a:t>
            </a:r>
          </a:p>
          <a:p>
            <a:pPr algn="l">
              <a:buFontTx/>
              <a:buChar char="-"/>
            </a:pPr>
            <a:r>
              <a:rPr lang="ru-RU" sz="1800" dirty="0" smtClean="0"/>
              <a:t> применять биологические знания, т.е. подтверждать, конкретизировать теоретические положения примерами, биологическими фактами; </a:t>
            </a:r>
          </a:p>
          <a:p>
            <a:pPr algn="l">
              <a:buFontTx/>
              <a:buChar char="-"/>
            </a:pPr>
            <a:r>
              <a:rPr lang="ru-RU" sz="1800" smtClean="0"/>
              <a:t> </a:t>
            </a:r>
            <a:r>
              <a:rPr lang="ru-RU" sz="1800" dirty="0" smtClean="0"/>
              <a:t>обосновывать биологические явления и процессы</a:t>
            </a:r>
            <a:r>
              <a:rPr lang="ru-RU" sz="1800" smtClean="0"/>
              <a:t>; </a:t>
            </a:r>
          </a:p>
          <a:p>
            <a:pPr algn="l">
              <a:buFontTx/>
              <a:buChar char="-"/>
            </a:pPr>
            <a:r>
              <a:rPr lang="ru-RU" sz="1800" smtClean="0"/>
              <a:t> </a:t>
            </a:r>
            <a:r>
              <a:rPr lang="ru-RU" sz="1800" dirty="0" smtClean="0"/>
              <a:t>анализировать, т.е. устанавливать взаимосвязи между биологическими объектами и процессами (часть-целое, временные, пространственные, причинно-следственные связи); </a:t>
            </a:r>
          </a:p>
          <a:p>
            <a:pPr algn="l">
              <a:buFontTx/>
              <a:buChar char="-"/>
            </a:pPr>
            <a:r>
              <a:rPr lang="ru-RU" sz="1800" dirty="0" smtClean="0"/>
              <a:t>прогнозировать и обосновывать прогнозы. </a:t>
            </a:r>
          </a:p>
          <a:p>
            <a:pPr algn="l"/>
            <a:r>
              <a:rPr lang="ru-RU" sz="1800" dirty="0" smtClean="0"/>
              <a:t>Для проверки уровня </a:t>
            </a:r>
            <a:r>
              <a:rPr lang="ru-RU" sz="1800" dirty="0" err="1" smtClean="0"/>
              <a:t>сформированности</a:t>
            </a:r>
            <a:r>
              <a:rPr lang="ru-RU" sz="1800" dirty="0" smtClean="0"/>
              <a:t> общих учебных умений (универсальных учебных действий), а также на этапе их развития следует широко использовать задания, для выполнения которых не требуется специальных биологических знаний, а вся необходимая биологическая информация представлена в содержании задания (тексте, таблице, графике, схеме, рисунке и проч.) Для развития исследовательских навыков учащихся необходимо применять задания на анализ результатов реальных биологических наблюдений, исследований и экспериментов, выдвижение гипотез, прогнозирование их возможных результатов и  формулировку выводов. </a:t>
            </a:r>
            <a:endParaRPr lang="ru-RU"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
            <a:ext cx="7772400" cy="188639"/>
          </a:xfrm>
        </p:spPr>
        <p:txBody>
          <a:bodyPr>
            <a:normAutofit fontScale="90000"/>
          </a:bodyPr>
          <a:lstStyle/>
          <a:p>
            <a:endParaRPr lang="ru-RU" dirty="0"/>
          </a:p>
        </p:txBody>
      </p:sp>
      <p:sp>
        <p:nvSpPr>
          <p:cNvPr id="3" name="Подзаголовок 2"/>
          <p:cNvSpPr>
            <a:spLocks noGrp="1"/>
          </p:cNvSpPr>
          <p:nvPr>
            <p:ph type="subTitle" idx="1"/>
          </p:nvPr>
        </p:nvSpPr>
        <p:spPr>
          <a:xfrm>
            <a:off x="179512" y="332656"/>
            <a:ext cx="8712968" cy="6336704"/>
          </a:xfrm>
        </p:spPr>
        <p:txBody>
          <a:bodyPr>
            <a:normAutofit/>
          </a:bodyPr>
          <a:lstStyle/>
          <a:p>
            <a:r>
              <a:rPr lang="ru-RU" sz="2000" b="1" dirty="0" smtClean="0"/>
              <a:t>Всероссийские </a:t>
            </a:r>
            <a:r>
              <a:rPr lang="ru-RU" sz="2000" b="1" dirty="0" smtClean="0"/>
              <a:t>проверочные работы </a:t>
            </a:r>
            <a:endParaRPr lang="ru-RU" sz="2000" dirty="0" smtClean="0"/>
          </a:p>
          <a:p>
            <a:r>
              <a:rPr lang="ru-RU" sz="2000" b="1" dirty="0" smtClean="0"/>
              <a:t>Общие результаты ВПР в Пермском крае в 2016-2017  учебном  году в 5-х классах </a:t>
            </a:r>
          </a:p>
          <a:p>
            <a:r>
              <a:rPr lang="ru-RU" sz="2000" dirty="0" smtClean="0"/>
              <a:t> Предмет   Количество  участников           Первичный балл                     Тестовый балл (5-              балльная шкала) </a:t>
            </a:r>
          </a:p>
          <a:p>
            <a:r>
              <a:rPr lang="ru-RU" sz="2000" dirty="0" smtClean="0"/>
              <a:t>Биология         24812                                          13,09 (</a:t>
            </a:r>
            <a:r>
              <a:rPr lang="ru-RU" sz="2000" dirty="0" err="1" smtClean="0"/>
              <a:t>max</a:t>
            </a:r>
            <a:r>
              <a:rPr lang="ru-RU" sz="2000" dirty="0" smtClean="0"/>
              <a:t> 22)                               </a:t>
            </a:r>
            <a:r>
              <a:rPr lang="ru-RU" sz="2000" b="1" dirty="0" smtClean="0"/>
              <a:t>3,4</a:t>
            </a:r>
          </a:p>
          <a:p>
            <a:r>
              <a:rPr lang="ru-RU" sz="2000" b="1" dirty="0" smtClean="0"/>
              <a:t>Общие результаты ВПР в Пермском крае в 2017-2018  учебном  году в 6-х классах</a:t>
            </a:r>
            <a:endParaRPr lang="ru-RU" sz="2000" dirty="0" smtClean="0"/>
          </a:p>
          <a:p>
            <a:r>
              <a:rPr lang="ru-RU" sz="2000" dirty="0" smtClean="0"/>
              <a:t>Предмет      Количество  участников         Первичный балл                     Тестовый балл (5-балльная шкала) </a:t>
            </a:r>
          </a:p>
          <a:p>
            <a:r>
              <a:rPr lang="ru-RU" sz="2000" dirty="0" smtClean="0"/>
              <a:t>Биология        24335                                          17,69                                               </a:t>
            </a:r>
            <a:r>
              <a:rPr lang="ru-RU" sz="2000" b="1" dirty="0" smtClean="0"/>
              <a:t>3,3 </a:t>
            </a:r>
          </a:p>
          <a:p>
            <a:r>
              <a:rPr lang="ru-RU" sz="2000" b="1" dirty="0" smtClean="0"/>
              <a:t>Общие результаты ВПР в Пермском крае в 2016-2017 учебном году  в 10-11-х классах</a:t>
            </a:r>
          </a:p>
          <a:p>
            <a:r>
              <a:rPr lang="ru-RU" sz="2000" dirty="0" smtClean="0"/>
              <a:t>Биология (2205 чел.)    Средний первичный балл 19,0 (максим. 31)</a:t>
            </a:r>
          </a:p>
          <a:p>
            <a:r>
              <a:rPr lang="ru-RU" sz="2000" b="1" dirty="0" smtClean="0"/>
              <a:t>Общие результаты ВПР в Пермском крае в 2017-2018 учебном году  в 11-х классах</a:t>
            </a:r>
          </a:p>
          <a:p>
            <a:r>
              <a:rPr lang="ru-RU" sz="2000" dirty="0" smtClean="0"/>
              <a:t>Биология (4590 чел.)    Средний первичный балл 19,42 (максим. 31)    Тестовый балл (5-балльная шкала)- </a:t>
            </a:r>
            <a:r>
              <a:rPr lang="ru-RU" sz="2000" b="1" dirty="0" smtClean="0"/>
              <a:t>3,8</a:t>
            </a:r>
          </a:p>
          <a:p>
            <a:pPr algn="l"/>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7"/>
            <a:ext cx="7772400" cy="72007"/>
          </a:xfrm>
        </p:spPr>
        <p:txBody>
          <a:bodyPr>
            <a:normAutofit fontScale="90000"/>
          </a:bodyPr>
          <a:lstStyle/>
          <a:p>
            <a:endParaRPr lang="ru-RU" dirty="0"/>
          </a:p>
        </p:txBody>
      </p:sp>
      <p:sp>
        <p:nvSpPr>
          <p:cNvPr id="3" name="Подзаголовок 2"/>
          <p:cNvSpPr>
            <a:spLocks noGrp="1"/>
          </p:cNvSpPr>
          <p:nvPr>
            <p:ph type="subTitle" idx="1"/>
          </p:nvPr>
        </p:nvSpPr>
        <p:spPr>
          <a:xfrm>
            <a:off x="323528" y="404664"/>
            <a:ext cx="8424936" cy="6192688"/>
          </a:xfrm>
        </p:spPr>
        <p:txBody>
          <a:bodyPr>
            <a:normAutofit lnSpcReduction="10000"/>
          </a:bodyPr>
          <a:lstStyle/>
          <a:p>
            <a:pPr algn="l"/>
            <a:r>
              <a:rPr lang="ru-RU" sz="1800" dirty="0" smtClean="0"/>
              <a:t>Пятиклассники Пермского края достаточно хорошо справились с заданиями 1(1), 2, 7. Сложными для участников обследования оказались задания 3 и 6.</a:t>
            </a:r>
          </a:p>
          <a:p>
            <a:pPr algn="l"/>
            <a:r>
              <a:rPr lang="ru-RU" sz="1800" dirty="0" smtClean="0"/>
              <a:t>Результаты пятиклассников по биологии оказались ниже </a:t>
            </a:r>
            <a:r>
              <a:rPr lang="ru-RU" sz="1800" dirty="0" err="1" smtClean="0"/>
              <a:t>среднероссийских</a:t>
            </a:r>
            <a:r>
              <a:rPr lang="ru-RU" sz="1800" dirty="0" smtClean="0"/>
              <a:t>.  У наших пятиклассников больше результатов «низких» и «ниже среднего» и меньше «средних» и «высоких».   Достаточно хорошо участники обследования справились с заданиями направленными на выявление уровня овладения умениями выделять существенные признаки биологических объектов, умениями  различать на рисунке основные части (органы, системы органов) биологического объекта.  Пятиклассники показали достаточное понимание основных процессов жизнедеятельности.  Трудными для выполнения оказались задания, требующие проявить умение использовать методы описания биологических объектов по определённому плану, умение использовать биологические термины в заданном контексте. Больше всего высоких результатов у участников ВПР из Ильинского (9,9%) и </a:t>
            </a:r>
            <a:r>
              <a:rPr lang="ru-RU" sz="1800" dirty="0" err="1" smtClean="0"/>
              <a:t>Уинского</a:t>
            </a:r>
            <a:r>
              <a:rPr lang="ru-RU" sz="1800" dirty="0" smtClean="0"/>
              <a:t> (10,6%) районов.   </a:t>
            </a:r>
          </a:p>
          <a:p>
            <a:r>
              <a:rPr lang="ru-RU" sz="1800" b="1" dirty="0" smtClean="0"/>
              <a:t>БИОЛОГИЯ, 11 класс</a:t>
            </a:r>
            <a:endParaRPr lang="ru-RU" sz="1800" dirty="0" smtClean="0"/>
          </a:p>
          <a:p>
            <a:r>
              <a:rPr lang="ru-RU" sz="1800" dirty="0" smtClean="0"/>
              <a:t> Общие сведения. В ВПР по биологии приняли участие 2205 обучающихся из 17 территорий края. Всероссийская проверочная работа (далее - ВПР) по биологии проводилась с целью итоговой оценки учебной подготовки выпускников, изучавших школьный курс биологии на базовом уровне.</a:t>
            </a:r>
          </a:p>
          <a:p>
            <a:r>
              <a:rPr lang="ru-RU" sz="1800" dirty="0" smtClean="0"/>
              <a:t>Сравнивая основные результаты по биологии обучающихся 11-х классов Пермского края и всей выборки по Российской Федерации мы видим следующее. Доля низких результатов значительно превышает </a:t>
            </a:r>
            <a:r>
              <a:rPr lang="ru-RU" sz="1800" dirty="0" err="1" smtClean="0"/>
              <a:t>среднероссийский</a:t>
            </a:r>
            <a:r>
              <a:rPr lang="ru-RU" sz="1800" dirty="0" smtClean="0"/>
              <a:t> показатель. Доля высоких результатов ниже </a:t>
            </a:r>
            <a:r>
              <a:rPr lang="ru-RU" sz="1800" dirty="0" err="1" smtClean="0"/>
              <a:t>среднероссийскиго</a:t>
            </a:r>
            <a:r>
              <a:rPr lang="ru-RU" sz="1800" dirty="0" smtClean="0"/>
              <a:t> показателя. </a:t>
            </a:r>
          </a:p>
          <a:p>
            <a:pPr algn="l"/>
            <a:endParaRPr lang="ru-RU" sz="1800" dirty="0" smtClean="0"/>
          </a:p>
          <a:p>
            <a:pPr algn="l"/>
            <a:endParaRPr lang="ru-RU" sz="1800" dirty="0" smtClean="0"/>
          </a:p>
          <a:p>
            <a:pPr algn="l"/>
            <a:endParaRPr lang="ru-RU"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5"/>
            <a:ext cx="7772400" cy="216023"/>
          </a:xfrm>
        </p:spPr>
        <p:txBody>
          <a:bodyPr>
            <a:normAutofit fontScale="90000"/>
          </a:bodyPr>
          <a:lstStyle/>
          <a:p>
            <a:endParaRPr lang="ru-RU" dirty="0"/>
          </a:p>
        </p:txBody>
      </p:sp>
      <p:sp>
        <p:nvSpPr>
          <p:cNvPr id="3" name="Подзаголовок 2"/>
          <p:cNvSpPr>
            <a:spLocks noGrp="1"/>
          </p:cNvSpPr>
          <p:nvPr>
            <p:ph type="subTitle" idx="1"/>
          </p:nvPr>
        </p:nvSpPr>
        <p:spPr>
          <a:xfrm>
            <a:off x="0" y="620688"/>
            <a:ext cx="9144000" cy="6237312"/>
          </a:xfrm>
        </p:spPr>
        <p:txBody>
          <a:bodyPr>
            <a:normAutofit/>
          </a:bodyPr>
          <a:lstStyle/>
          <a:p>
            <a:r>
              <a:rPr lang="ru-RU" sz="1800" dirty="0" smtClean="0"/>
              <a:t>Результаты              «низкие» «ниже среднего» «средние» «высокие» </a:t>
            </a:r>
          </a:p>
          <a:p>
            <a:pPr algn="l"/>
            <a:r>
              <a:rPr lang="ru-RU" sz="1800" dirty="0" smtClean="0"/>
              <a:t>Пермский край                          6,4                48,7                          38,5              6,4 </a:t>
            </a:r>
          </a:p>
          <a:p>
            <a:pPr algn="l"/>
            <a:r>
              <a:rPr lang="ru-RU" sz="1800" dirty="0" smtClean="0"/>
              <a:t>РФ                                                 2,0                 33,0                           54,0            11,0</a:t>
            </a:r>
          </a:p>
          <a:p>
            <a:pPr algn="l"/>
            <a:r>
              <a:rPr lang="ru-RU" sz="1800" dirty="0" smtClean="0"/>
              <a:t>Для участников всех групп одни и те же задания оказались  в большей степени легкими (задания 3 и 10)  или сложными (задания 15 и 16). При этом с заданиями 10(2) и 12 справились все участники с высокими результатами.   </a:t>
            </a:r>
          </a:p>
          <a:p>
            <a:pPr algn="l"/>
            <a:r>
              <a:rPr lang="ru-RU" sz="1800" dirty="0" smtClean="0"/>
              <a:t>Большинство наших участников имеют от 15 до 26 первичных баллов. В то время как в среднем по России большее число участников приходится на диапазон от 18 до 27 баллов.</a:t>
            </a:r>
          </a:p>
          <a:p>
            <a:pPr algn="l"/>
            <a:r>
              <a:rPr lang="ru-RU" sz="1800" dirty="0" smtClean="0"/>
              <a:t>Участники ВПР по биологии показали достаточно хорошие знания  истории эволюционных идей, гипотез происхождения жизни, экологических факторов и биосферы как глобальной экосистемы. Сложными оказались для участников работы задания, проверяющие знание химического состава клетки, строения клетки, причин устойчивости и смены экосистем.  </a:t>
            </a:r>
          </a:p>
          <a:p>
            <a:r>
              <a:rPr lang="ru-RU" sz="1800" b="1" dirty="0" smtClean="0"/>
              <a:t>Общая статистика результатов основного государственного экзамена (ОГЭ) </a:t>
            </a:r>
            <a:r>
              <a:rPr lang="ru-RU" sz="1800" b="1" dirty="0" smtClean="0"/>
              <a:t> </a:t>
            </a:r>
            <a:r>
              <a:rPr lang="ru-RU" sz="1800" b="1" dirty="0" smtClean="0"/>
              <a:t>в 2018/17г.г.</a:t>
            </a:r>
          </a:p>
          <a:p>
            <a:r>
              <a:rPr lang="ru-RU" sz="1800" dirty="0" smtClean="0"/>
              <a:t>Биология </a:t>
            </a:r>
          </a:p>
          <a:p>
            <a:r>
              <a:rPr lang="ru-RU" sz="1800" dirty="0" smtClean="0"/>
              <a:t>Всего сдавали 7675/7573     «2» - 50/107     «3»  -4307/4427      «4»  -2956/2725     «5»  -260/416</a:t>
            </a:r>
          </a:p>
          <a:p>
            <a:r>
              <a:rPr lang="ru-RU" sz="1800" dirty="0" smtClean="0"/>
              <a:t>Общая статистика результатов основного государственного экзамена (ОГЭ) по биологии </a:t>
            </a:r>
          </a:p>
          <a:p>
            <a:r>
              <a:rPr lang="ru-RU" sz="1800" dirty="0" smtClean="0"/>
              <a:t>Год   Кол-во участников   Ср. балл                 Тестовый балл     Кол-во 100-балльн. </a:t>
            </a:r>
          </a:p>
          <a:p>
            <a:r>
              <a:rPr lang="ru-RU" sz="1800" dirty="0" smtClean="0"/>
              <a:t>2016           7737                                21,5                       50,2                                  0 </a:t>
            </a:r>
          </a:p>
          <a:p>
            <a:r>
              <a:rPr lang="ru-RU" sz="1800" dirty="0" smtClean="0"/>
              <a:t>2017/18      7573 /7675                 24,5/24,3           50,7/50,9                            1/1</a:t>
            </a:r>
          </a:p>
          <a:p>
            <a:pPr algn="l"/>
            <a:endParaRPr lang="ru-RU" sz="1800" dirty="0" smtClean="0"/>
          </a:p>
          <a:p>
            <a:pPr algn="l"/>
            <a:endParaRPr lang="ru-RU"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216023"/>
          </a:xfrm>
        </p:spPr>
        <p:txBody>
          <a:bodyPr>
            <a:normAutofit fontScale="90000"/>
          </a:bodyPr>
          <a:lstStyle/>
          <a:p>
            <a:endParaRPr lang="ru-RU" dirty="0"/>
          </a:p>
        </p:txBody>
      </p:sp>
      <p:sp>
        <p:nvSpPr>
          <p:cNvPr id="3" name="Подзаголовок 2"/>
          <p:cNvSpPr>
            <a:spLocks noGrp="1"/>
          </p:cNvSpPr>
          <p:nvPr>
            <p:ph type="subTitle" idx="1"/>
          </p:nvPr>
        </p:nvSpPr>
        <p:spPr>
          <a:xfrm>
            <a:off x="395536" y="476672"/>
            <a:ext cx="8352928" cy="6120680"/>
          </a:xfrm>
        </p:spPr>
        <p:txBody>
          <a:bodyPr>
            <a:normAutofit lnSpcReduction="10000"/>
          </a:bodyPr>
          <a:lstStyle/>
          <a:p>
            <a:pPr algn="l"/>
            <a:r>
              <a:rPr lang="ru-RU" sz="1800" dirty="0" smtClean="0"/>
              <a:t>Невысокий процент выполнения заданий повышенного и высокого уровня сложности говорит о недостаточной </a:t>
            </a:r>
            <a:r>
              <a:rPr lang="ru-RU" sz="1800" dirty="0" err="1" smtClean="0"/>
              <a:t>сформированности</a:t>
            </a:r>
            <a:r>
              <a:rPr lang="ru-RU" sz="1800" dirty="0" smtClean="0"/>
              <a:t> у выпускников основной школы умений распознавать и описывать на рисунках (фотографиях) органы цветковых растений, растения разных отделов; культурные и опасные для человека растения;  сравнивать биологические объекты и делать выводы на основе сравнения;  определять принадлежность биологических объектов к определенной систематической группе (классификация);  использовать приобретенные знания и умения в практической деятельности и повседневной жизни выращивания и размножения культурных растений, ухода за ними объяснять причины наследственности и изменчивости, проявления наследственных заболеваний, иммунитета у человека;  изучать биологические объекты и процессы на рисунках (фотографиях); понимать процессы обмена веществ и превращения энергии, питания, дыхания, выделения, транспорта веществ, роста, развития, размножения, наследственности и изменчивости, регуляции жизнедеятельности организма, раздражимости;  распознавать и описывать на рисунках (фотографиях) органы и системы органов человека; включать в биологический текст пропущенные термины и понятия из числа предложенных; работать с текстом биологического содержания (понимать, сравнивать, обобщать);  проводить самостоятельный поиск биологической информации: находить в научно-популярном тексте необходимую биологическую информацию о живых организмах, процессах и явлениях;  работать с терминами и понятиями; обосновывать необходимость рационального и здорового питания человека.  Затруднение вызывают задания со свободным ответом, требующие умения кратко, четко письменно изложить свои знания по существу вопроса. </a:t>
            </a:r>
          </a:p>
          <a:p>
            <a:pPr algn="l"/>
            <a:endParaRPr lang="ru-RU"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179512" y="476672"/>
            <a:ext cx="8784976" cy="6381328"/>
          </a:xfrm>
        </p:spPr>
        <p:txBody>
          <a:bodyPr>
            <a:normAutofit lnSpcReduction="10000"/>
          </a:bodyPr>
          <a:lstStyle/>
          <a:p>
            <a:r>
              <a:rPr lang="ru-RU" sz="1800" b="1" dirty="0" smtClean="0"/>
              <a:t>Динамика результатов ЕГЭ по биологии</a:t>
            </a:r>
            <a:endParaRPr lang="ru-RU" sz="1800" dirty="0" smtClean="0"/>
          </a:p>
          <a:p>
            <a:r>
              <a:rPr lang="ru-RU" sz="1800" dirty="0" smtClean="0"/>
              <a:t>Пермский край                                                            2018        2017  2016  2015 </a:t>
            </a:r>
          </a:p>
          <a:p>
            <a:r>
              <a:rPr lang="ru-RU" sz="1800" dirty="0" smtClean="0"/>
              <a:t>Средний балл                                                                54,5          56,61    56     58,43 </a:t>
            </a:r>
          </a:p>
          <a:p>
            <a:r>
              <a:rPr lang="ru-RU" sz="1800" dirty="0" smtClean="0"/>
              <a:t>Получили 100 баллов (чел)                                        0                  0         0           2</a:t>
            </a:r>
          </a:p>
          <a:p>
            <a:r>
              <a:rPr lang="ru-RU" sz="1800" b="1" dirty="0" smtClean="0"/>
              <a:t>Количество участников ЕГЭ по биологии</a:t>
            </a:r>
            <a:endParaRPr lang="ru-RU" sz="1800" dirty="0" smtClean="0"/>
          </a:p>
          <a:p>
            <a:r>
              <a:rPr lang="ru-RU" sz="1800" dirty="0" smtClean="0"/>
              <a:t>Учебный предмет Биология        2015     2016        2017      2018</a:t>
            </a:r>
          </a:p>
          <a:p>
            <a:r>
              <a:rPr lang="ru-RU" sz="1800" dirty="0" smtClean="0"/>
              <a:t>чел.                                                     1491      1742       1785      1803</a:t>
            </a:r>
          </a:p>
          <a:p>
            <a:r>
              <a:rPr lang="ru-RU" sz="1800" dirty="0" smtClean="0"/>
              <a:t>АНАЛИЗ РЕЗУЛЬТАТОВ ВЫПОЛНЕНИЯ ОТДЕЛЬНЫХ ЗАДАНИЙ ИЛИ ГРУПП ЗАДАНИЙ 2018/2017 г.г.</a:t>
            </a:r>
          </a:p>
          <a:p>
            <a:r>
              <a:rPr lang="ru-RU" sz="1800" dirty="0" smtClean="0"/>
              <a:t> Обозначение задания в работе        Проверяемые элементы содержания             Проверяемые умения  Уровень сложности задания                % выполнения</a:t>
            </a:r>
          </a:p>
          <a:p>
            <a:r>
              <a:rPr lang="ru-RU" sz="1800" dirty="0" smtClean="0"/>
              <a:t>5 .Клетка как биологическая система. Строение клетки, метаболизм. Жизненный цикл клетки. Установление соответствия (с рисунком и без рисунка) </a:t>
            </a:r>
          </a:p>
          <a:p>
            <a:r>
              <a:rPr lang="ru-RU" sz="1800" dirty="0" smtClean="0"/>
              <a:t>знание сущности биологических процессов, явлений, общебиологических закономерностей; </a:t>
            </a:r>
          </a:p>
          <a:p>
            <a:r>
              <a:rPr lang="ru-RU" sz="1800" dirty="0" smtClean="0"/>
              <a:t>П     40,5/42,1%</a:t>
            </a:r>
          </a:p>
          <a:p>
            <a:r>
              <a:rPr lang="ru-RU" sz="1800" dirty="0" smtClean="0"/>
              <a:t>13.Организм человека. Установление соответствия (с рисунком и без рисунка) </a:t>
            </a:r>
          </a:p>
          <a:p>
            <a:r>
              <a:rPr lang="ru-RU" sz="1800" dirty="0" smtClean="0"/>
              <a:t>знание основных методов изучения живой природы, наиболее важных признаков биологических объектов, особенностей строения и жизнедеятельности организма человека, гигиенических норм и правил здорового образа жизни, экологических основ охраны окружающей среды; </a:t>
            </a:r>
          </a:p>
          <a:p>
            <a:r>
              <a:rPr lang="ru-RU" sz="1800" dirty="0" smtClean="0"/>
              <a:t>П      46,4/46,2%</a:t>
            </a:r>
          </a:p>
          <a:p>
            <a:pPr algn="l"/>
            <a:endParaRPr lang="ru-RU"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216023"/>
          </a:xfrm>
        </p:spPr>
        <p:txBody>
          <a:bodyPr>
            <a:normAutofit fontScale="90000"/>
          </a:bodyPr>
          <a:lstStyle/>
          <a:p>
            <a:endParaRPr lang="ru-RU" dirty="0"/>
          </a:p>
        </p:txBody>
      </p:sp>
      <p:sp>
        <p:nvSpPr>
          <p:cNvPr id="3" name="Подзаголовок 2"/>
          <p:cNvSpPr>
            <a:spLocks noGrp="1"/>
          </p:cNvSpPr>
          <p:nvPr>
            <p:ph type="subTitle" idx="1"/>
          </p:nvPr>
        </p:nvSpPr>
        <p:spPr>
          <a:xfrm>
            <a:off x="179512" y="260648"/>
            <a:ext cx="8784976" cy="6336704"/>
          </a:xfrm>
        </p:spPr>
        <p:txBody>
          <a:bodyPr>
            <a:normAutofit/>
          </a:bodyPr>
          <a:lstStyle/>
          <a:p>
            <a:r>
              <a:rPr lang="ru-RU" sz="1800" dirty="0" smtClean="0"/>
              <a:t>22 . Применение биологических знаний в практических ситуациях (</a:t>
            </a:r>
            <a:r>
              <a:rPr lang="ru-RU" sz="1800" dirty="0" err="1" smtClean="0"/>
              <a:t>практикоориентированное</a:t>
            </a:r>
            <a:r>
              <a:rPr lang="ru-RU" sz="1800" dirty="0" smtClean="0"/>
              <a:t> задание) </a:t>
            </a:r>
          </a:p>
          <a:p>
            <a:r>
              <a:rPr lang="ru-RU" sz="1800" dirty="0" smtClean="0"/>
              <a:t>применять знания в новой ситуации;  устанавливать причинно-следственные связи; анализировать, систематизировать и интегрировать знания; обобщать и формулировать выводы. </a:t>
            </a:r>
          </a:p>
          <a:p>
            <a:r>
              <a:rPr lang="ru-RU" sz="1800" dirty="0" smtClean="0"/>
              <a:t>П       29,3/29,2% </a:t>
            </a:r>
          </a:p>
          <a:p>
            <a:r>
              <a:rPr lang="ru-RU" sz="1800" dirty="0" smtClean="0"/>
              <a:t>23 . Задание с изображением биологического объекта </a:t>
            </a:r>
          </a:p>
          <a:p>
            <a:r>
              <a:rPr lang="ru-RU" sz="1800" dirty="0" smtClean="0"/>
              <a:t>самостоятельно оперировать биологическими понятиями, обосновывать и объяснять биологические процессы и явления, грамотно формулировать свой ответ </a:t>
            </a:r>
          </a:p>
          <a:p>
            <a:r>
              <a:rPr lang="ru-RU" sz="1800" dirty="0" smtClean="0"/>
              <a:t>В     20,2/24,4% </a:t>
            </a:r>
          </a:p>
          <a:p>
            <a:r>
              <a:rPr lang="ru-RU" sz="1800" dirty="0" smtClean="0"/>
              <a:t>24.Задание на анализ биологической информации </a:t>
            </a:r>
          </a:p>
          <a:p>
            <a:r>
              <a:rPr lang="ru-RU" sz="1800" dirty="0" smtClean="0"/>
              <a:t>самостоятельно оперировать биологическими понятиями, обосновывать и объяснять биологические процессы и явления, грамотно формулировать свой ответ </a:t>
            </a:r>
          </a:p>
          <a:p>
            <a:r>
              <a:rPr lang="ru-RU" sz="1800" dirty="0" smtClean="0"/>
              <a:t>В     35,5/ 41,7% </a:t>
            </a:r>
          </a:p>
          <a:p>
            <a:r>
              <a:rPr lang="ru-RU" sz="1800" dirty="0" smtClean="0"/>
              <a:t>25 . Обобщение и применение знаний о человеке и многообразии организмов </a:t>
            </a:r>
          </a:p>
          <a:p>
            <a:r>
              <a:rPr lang="ru-RU" sz="1800" dirty="0" smtClean="0"/>
              <a:t>применять знания в новой ситуации; устанавливать причинно- следственные связи; анализировать, систематизировать и интегрировать знания; обобщать и формулировать выводы. </a:t>
            </a:r>
          </a:p>
          <a:p>
            <a:r>
              <a:rPr lang="ru-RU" sz="1800" dirty="0" smtClean="0"/>
              <a:t>В     20,2/ 30,9% </a:t>
            </a:r>
          </a:p>
          <a:p>
            <a:pPr algn="l"/>
            <a:endParaRPr lang="ru-RU"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6633"/>
            <a:ext cx="7772400" cy="72007"/>
          </a:xfrm>
        </p:spPr>
        <p:txBody>
          <a:bodyPr>
            <a:normAutofit fontScale="90000"/>
          </a:bodyPr>
          <a:lstStyle/>
          <a:p>
            <a:endParaRPr lang="ru-RU" dirty="0"/>
          </a:p>
        </p:txBody>
      </p:sp>
      <p:sp>
        <p:nvSpPr>
          <p:cNvPr id="3" name="Подзаголовок 2"/>
          <p:cNvSpPr>
            <a:spLocks noGrp="1"/>
          </p:cNvSpPr>
          <p:nvPr>
            <p:ph type="subTitle" idx="1"/>
          </p:nvPr>
        </p:nvSpPr>
        <p:spPr>
          <a:xfrm>
            <a:off x="323528" y="260648"/>
            <a:ext cx="8568952" cy="6408712"/>
          </a:xfrm>
        </p:spPr>
        <p:txBody>
          <a:bodyPr>
            <a:normAutofit/>
          </a:bodyPr>
          <a:lstStyle/>
          <a:p>
            <a:r>
              <a:rPr lang="ru-RU" sz="1800" dirty="0" smtClean="0"/>
              <a:t>26. Обобщение и применение знаний в новой ситуации об эволюции органического мира и экологических закономерностях </a:t>
            </a:r>
          </a:p>
          <a:p>
            <a:r>
              <a:rPr lang="ru-RU" sz="1800" dirty="0" smtClean="0"/>
              <a:t>применять знания в новой ситуации; устанавливать причинно- следственные связи; анализировать, систематизировать и интегрировать знания; обобщать и формулировать выводы; </a:t>
            </a:r>
          </a:p>
          <a:p>
            <a:r>
              <a:rPr lang="ru-RU" sz="1800" dirty="0" smtClean="0"/>
              <a:t>В    19,9/33,7%</a:t>
            </a:r>
          </a:p>
          <a:p>
            <a:r>
              <a:rPr lang="ru-RU" sz="1800" dirty="0" smtClean="0"/>
              <a:t>27. Решение задач по цитологии на применение знаний в новой ситуации </a:t>
            </a:r>
          </a:p>
          <a:p>
            <a:r>
              <a:rPr lang="ru-RU" sz="1800" dirty="0" smtClean="0"/>
              <a:t>решать биологические задачи, оценивать и прогнозировать биологические процессы, применять теоретические знания на практике </a:t>
            </a:r>
          </a:p>
          <a:p>
            <a:r>
              <a:rPr lang="ru-RU" sz="1800" dirty="0" smtClean="0"/>
              <a:t>В     30,5/41,0% </a:t>
            </a:r>
          </a:p>
          <a:p>
            <a:r>
              <a:rPr lang="ru-RU" sz="1800" dirty="0" smtClean="0"/>
              <a:t>28. Решение задач по генетике на применение знаний в новой ситуации. </a:t>
            </a:r>
          </a:p>
          <a:p>
            <a:r>
              <a:rPr lang="ru-RU" sz="1800" dirty="0" smtClean="0"/>
              <a:t>решать биологические задачи, оценивать и прогнозировать биологические процессы, применять теоретические знания на практике </a:t>
            </a:r>
          </a:p>
          <a:p>
            <a:r>
              <a:rPr lang="ru-RU" sz="1800" dirty="0" smtClean="0"/>
              <a:t>В     35,3/  48,7%</a:t>
            </a:r>
          </a:p>
          <a:p>
            <a:r>
              <a:rPr lang="ru-RU" sz="1600" dirty="0" smtClean="0"/>
              <a:t> </a:t>
            </a:r>
          </a:p>
          <a:p>
            <a:pPr algn="l"/>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179512" y="404664"/>
            <a:ext cx="8784976" cy="6336704"/>
          </a:xfrm>
        </p:spPr>
        <p:txBody>
          <a:bodyPr>
            <a:normAutofit/>
          </a:bodyPr>
          <a:lstStyle/>
          <a:p>
            <a:r>
              <a:rPr lang="ru-RU" sz="1800" dirty="0" smtClean="0"/>
              <a:t> РЕКОМЕНДАЦИИ</a:t>
            </a:r>
          </a:p>
          <a:p>
            <a:pPr algn="l"/>
            <a:r>
              <a:rPr lang="ru-RU" sz="1800" dirty="0" smtClean="0"/>
              <a:t> 1. Результаты экзамена показали необходимость  особое внимание уделить разделу «Организм человека и его здоровье». Затруднения вызвали задания, связанные с темами 5.4 "Нервная и эндокринная системы. Нейрогуморальная регуляция процессов жизнедеятельности организма как основа его целостности, связи со средой" и 5.5 "Анализаторы. Органы чувств, их роль в организме. Строение и функции". </a:t>
            </a:r>
          </a:p>
          <a:p>
            <a:pPr algn="l"/>
            <a:r>
              <a:rPr lang="ru-RU" sz="1800" dirty="0" smtClean="0"/>
              <a:t>2. Рекомендуется уделять больше внимания разделу "Эволюция живой природы", разбирать закономерности и пути эволюции. Рассматривать биологические концепции на примерах конкретных групп организмов.                                                       </a:t>
            </a:r>
          </a:p>
          <a:p>
            <a:pPr algn="l"/>
            <a:r>
              <a:rPr lang="ru-RU" sz="1800" dirty="0" smtClean="0"/>
              <a:t>3. Требуется уделять пристальное внимание работе с рисунками и схемами. Необходимо больше использовать при преподавании иллюстративный материал. Как можно шире иллюстрировать биологические законы конкретными примерами.            </a:t>
            </a:r>
          </a:p>
          <a:p>
            <a:pPr algn="l"/>
            <a:r>
              <a:rPr lang="ru-RU" sz="1800" dirty="0" smtClean="0"/>
              <a:t>4. При подготовке  по решению цитологических задач формировать  у учащихся  умение обосновывать последовательность своих действий.  Генетические задачи требуют не только составления схем решения, но и объяснения некоторых результатов и на этом следует акцентировать внимание выпускников.  Необходимо сохранять объем работы с биологическими задачами   и  подтверждать высокий уровень компетенции учащихся в упомянутых вопросах.                                                                </a:t>
            </a:r>
          </a:p>
          <a:p>
            <a:pPr algn="l"/>
            <a:r>
              <a:rPr lang="ru-RU" sz="1800" dirty="0" smtClean="0"/>
              <a:t>5. Необходимо работать с представленной на официальном сайте ФИПИ базой данных.   </a:t>
            </a:r>
          </a:p>
          <a:p>
            <a:pPr algn="l"/>
            <a:endParaRPr lang="ru-RU" sz="18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1551</Words>
  <Application>Microsoft Office PowerPoint</Application>
  <PresentationFormat>Экран (4:3)</PresentationFormat>
  <Paragraphs>85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Результаты итоговой аттестации по биологии в Пермском крае в 2018 году</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Результаты итоговой аттестации по биологии в Пермском крае в 2018 году</dc:title>
  <dc:creator>User</dc:creator>
  <cp:lastModifiedBy>User</cp:lastModifiedBy>
  <cp:revision>3</cp:revision>
  <dcterms:created xsi:type="dcterms:W3CDTF">2018-09-23T17:58:32Z</dcterms:created>
  <dcterms:modified xsi:type="dcterms:W3CDTF">2018-09-23T18:22:06Z</dcterms:modified>
</cp:coreProperties>
</file>