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8"/>
  </p:notesMasterIdLst>
  <p:sldIdLst>
    <p:sldId id="256" r:id="rId2"/>
    <p:sldId id="307" r:id="rId3"/>
    <p:sldId id="308" r:id="rId4"/>
    <p:sldId id="309" r:id="rId5"/>
    <p:sldId id="310" r:id="rId6"/>
    <p:sldId id="311" r:id="rId7"/>
    <p:sldId id="293" r:id="rId8"/>
    <p:sldId id="294" r:id="rId9"/>
    <p:sldId id="299" r:id="rId10"/>
    <p:sldId id="300" r:id="rId11"/>
    <p:sldId id="304" r:id="rId12"/>
    <p:sldId id="301" r:id="rId13"/>
    <p:sldId id="305" r:id="rId14"/>
    <p:sldId id="303" r:id="rId15"/>
    <p:sldId id="306" r:id="rId16"/>
    <p:sldId id="295" r:id="rId17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FFCC66"/>
    <a:srgbClr val="D6F9FE"/>
    <a:srgbClr val="FF66FF"/>
    <a:srgbClr val="FFCC99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11063723500726"/>
          <c:y val="6.7963037787821368E-2"/>
          <c:w val="0.69128136556330189"/>
          <c:h val="0.898475459715061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 от 0-14 лет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5715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2919.6</c:v>
                </c:pt>
                <c:pt idx="1">
                  <c:v>2920.5</c:v>
                </c:pt>
                <c:pt idx="2">
                  <c:v>2945.7</c:v>
                </c:pt>
                <c:pt idx="3">
                  <c:v>3040.3</c:v>
                </c:pt>
                <c:pt idx="4">
                  <c:v>2915.5</c:v>
                </c:pt>
                <c:pt idx="5">
                  <c:v>2851.5</c:v>
                </c:pt>
                <c:pt idx="6">
                  <c:v>2781.3</c:v>
                </c:pt>
                <c:pt idx="7">
                  <c:v>2650.1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Подростки 15-17 лет</c:v>
                </c:pt>
              </c:strCache>
            </c:strRef>
          </c:tx>
          <c:spPr>
            <a:solidFill>
              <a:srgbClr val="C00000"/>
            </a:solidFill>
            <a:ln w="50800">
              <a:solidFill>
                <a:srgbClr val="AC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2588.4</c:v>
                </c:pt>
                <c:pt idx="1">
                  <c:v>2603.1999999999998</c:v>
                </c:pt>
                <c:pt idx="2">
                  <c:v>2613.6999999999998</c:v>
                </c:pt>
                <c:pt idx="3">
                  <c:v>2722</c:v>
                </c:pt>
                <c:pt idx="4">
                  <c:v>2577.6</c:v>
                </c:pt>
                <c:pt idx="5">
                  <c:v>2475.1</c:v>
                </c:pt>
                <c:pt idx="6">
                  <c:v>2443.1999999999998</c:v>
                </c:pt>
                <c:pt idx="7">
                  <c:v>2324.1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Дети от 0-17 лет</c:v>
                </c:pt>
              </c:strCache>
            </c:strRef>
          </c:tx>
          <c:spPr>
            <a:solidFill>
              <a:srgbClr val="FFC000"/>
            </a:solidFill>
            <a:ln w="5715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2865.3</c:v>
                </c:pt>
                <c:pt idx="1">
                  <c:v>2871.5</c:v>
                </c:pt>
                <c:pt idx="2">
                  <c:v>2895.1</c:v>
                </c:pt>
                <c:pt idx="3">
                  <c:v>2994.8</c:v>
                </c:pt>
                <c:pt idx="4">
                  <c:v>2858.6</c:v>
                </c:pt>
                <c:pt idx="5">
                  <c:v>2800.2</c:v>
                </c:pt>
                <c:pt idx="6">
                  <c:v>2735.9</c:v>
                </c:pt>
                <c:pt idx="7">
                  <c:v>2604.6999999999998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492288"/>
        <c:axId val="106494208"/>
      </c:barChart>
      <c:catAx>
        <c:axId val="106492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494208"/>
        <c:crosses val="autoZero"/>
        <c:auto val="1"/>
        <c:lblAlgn val="ctr"/>
        <c:lblOffset val="100"/>
        <c:noMultiLvlLbl val="0"/>
      </c:catAx>
      <c:valAx>
        <c:axId val="106494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649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630584032942588"/>
          <c:y val="0.2874733379014604"/>
          <c:w val="0.23521712549982107"/>
          <c:h val="0.17250211883271596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8DF237-7E2D-4486-8AFE-A220C69E77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243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90B3385-9743-449D-AFD0-1B272F2ABF4E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12B9EF-EDC8-43DC-9620-264301F485A5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16DCC1D-E30A-4DF2-B528-BAFD8276D13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5A1B5-180D-48E4-A44B-1069872CDE3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A8D94D99-7A03-4EC1-BF93-DEB949D2AB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04708-9E4F-4143-B0C0-3AF3F6570DAD}" type="datetimeFigureOut">
              <a:rPr lang="ru-RU"/>
              <a:pPr>
                <a:defRPr/>
              </a:pPr>
              <a:t>15.05.2019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CB68-D550-4739-ADA9-68393BFB0A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39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B31790-C32A-4394-80D9-57EB124E9DD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622392-2136-44C3-8664-87AFB8E1964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F9D8CC9-46FB-46AD-8041-58CA02B4DB5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 alt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8531497-28FA-441B-B373-71835D63C71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 alt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C19E87-1EC4-4E3C-A66E-177BD223C12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E0FE0A9-5529-4C54-BE23-5AD64A31086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92AE4D-4F4F-475A-90AD-7C6E61E18F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ru-RU" alt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080C640-5692-4897-872B-939F4E3E3B8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DB05E76-FC37-4C92-9C11-6512B706782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DA2F7B458194CFF9743EED303C4BFD887DE3F0CBAC0B6DF7E8739EF52D03781A2B1DBB40D0CABB5FECC78400BF1542AEDED67923BB7AF7Cf14A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Microsoft_Excel_97-2003_Worksheet2.xls"/><Relationship Id="rId7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0648"/>
            <a:ext cx="9144000" cy="576064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sz="4800" dirty="0" smtClean="0">
                <a:solidFill>
                  <a:schemeClr val="tx1"/>
                </a:solidFill>
              </a:rPr>
              <a:t>  </a:t>
            </a:r>
            <a:br>
              <a:rPr lang="ru-RU" altLang="ru-RU" sz="4800" dirty="0" smtClean="0">
                <a:solidFill>
                  <a:schemeClr val="tx1"/>
                </a:solidFill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оказания медицинской помощи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организованного отдыха детей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800" dirty="0" smtClean="0">
                <a:solidFill>
                  <a:schemeClr val="tx1"/>
                </a:solidFill>
              </a:rPr>
              <a:t/>
            </a:r>
            <a:br>
              <a:rPr lang="ru-RU" altLang="ru-RU" sz="4800" dirty="0" smtClean="0">
                <a:solidFill>
                  <a:schemeClr val="tx1"/>
                </a:solidFill>
              </a:rPr>
            </a:br>
            <a:r>
              <a:rPr lang="ru-RU" altLang="ru-RU" sz="4800" dirty="0" smtClean="0">
                <a:solidFill>
                  <a:schemeClr val="tx1"/>
                </a:solidFill>
              </a:rPr>
              <a:t/>
            </a:r>
            <a:br>
              <a:rPr lang="ru-RU" altLang="ru-RU" sz="4800" dirty="0" smtClean="0">
                <a:solidFill>
                  <a:schemeClr val="tx1"/>
                </a:solidFill>
              </a:rPr>
            </a:br>
            <a:r>
              <a:rPr lang="ru-RU" altLang="ru-RU" sz="4800" dirty="0" smtClean="0">
                <a:solidFill>
                  <a:schemeClr val="tx1"/>
                </a:solidFill>
              </a:rPr>
              <a:t> </a:t>
            </a:r>
            <a:r>
              <a:rPr lang="ru-RU" alt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здравоохранения Пермского края </a:t>
            </a:r>
            <a:br>
              <a:rPr lang="ru-RU" alt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О.Б. Бахматова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Российской Федерации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июня 2018 г.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327н «Об утверждении порядка оказания медицинской помощи несовершеннолетним в период оздоровления и организационного отдыха»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08912" cy="4824536"/>
          </a:xfrm>
        </p:spPr>
        <p:txBody>
          <a:bodyPr>
            <a:normAutofit fontScale="40000" lnSpcReduction="2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Несовершеннолетние, нуждающиеся в соблюдении назначенного лечащим врачом режима лечения (диета, прием лекарственных препаратов для медицинского применения и специализированных продуктов лечебного питания), </a:t>
            </a: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направляются в организации, в которых созданы условия для их пребывания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наличие врача-педиатра, условия для хранения лекарственных препаратов для медицинского применения и специализированных продуктов лечебного питания, передаваемых в организации законными представителями несовершеннолетних.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Несовершеннолетние, нуждающиеся в сопровождении и (или) индивидуальной помощи в связи с имеющимися физическими, психическими, интеллектуальными или сенсорными нарушениями, направляются в организации, в которых </a:t>
            </a: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созданы условия для их пребывания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сопровождении законных представителей несовершеннолетних или иных лиц при наличии доверенности, оформленной в порядке, установленном законодательством Российской Федерации, и медицинской справки о состоянии здоровья сопровождающего лица.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детей-инвалидов нуждаемость в сопровождении и (или) индивидуальной помощи определяется в соответствии с имеющимися ограничениями основных категорий жизнедеятельности, указанных в индивидуальной программе реабилитации или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ребенка-инвалида.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743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Российской Федерации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июня 2018 г.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327н «Об утверждении порядка оказания медицинской помощи несовершеннолетним в период оздоровления и организационного отдыха»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226496" cy="46371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несовершеннолетних в организации осуществляется </a:t>
            </a:r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медицинской справки о состоянии здоровья ребенка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отъезжающего в организацию отдыха детей и их оздоровления, выданной медицинской организацией, в которой ребенок получает первичную медико-санитарную помощь, и отсутствии инфекционных болезней и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инфестации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(педикулез, чесотка) в день заезда (форма № 079/у «Медицинская справка о состоянии здоровья ребенка, отъезжающего в организацию отдыха детей и их оздоровления»). 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приеме несовершеннолетних в организации необходимо наличие </a:t>
            </a:r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информированного добровольного согласия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медицинское вмешательство (приказ Министерства здравоохранения Пермского края от 6 мая 2019 №СЭД-34-01-06-309 «О медицинском сопровождении летней оздоровительной кампании» 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0256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Российской Федерации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июня 2018 г.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327н «Об утверждении порядка оказания медицинской помощи несовершеннолетним в период оздоровления и организационного отдыха»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928992" cy="4495800"/>
          </a:xfrm>
          <a:noFill/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Несовершеннолетним во время оздоровления и отдыха в организациях гарантируется оказание медицинской помощи 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порядками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медицинской помощи, а также на основе стандартов медицинской помощи в рамках программы государственных гарантий бесплатного оказания гражданам медицинской помощи в виде: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медико-санитарной помощи;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специализированной медицинской помощи;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скорой, в том числе скорой специализированной, медицинской помощи.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медицинской помощи несовершеннолетним в период оздоровления и отдыха в организациях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этими организациями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оказания медицинской помощи несовершеннолетним при несчастных случаях, травмах, отравлениях и других состояниях и заболеваниях, угрожающих жизни и здоровью несовершеннолетних,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обеспечивает оказание первой помощи лицами, имеющими соответствующие подготовку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случае необходимости транспортировку ребенка в медицинскую организацию.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Первичная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медико-санитарная помощь несовершеннолетним в период оздоровления и отдыха в организациях в экстренной форме и неотложной форме при внезапных острых заболеваниях, состояниях, обострении хронических заболеваний оказывается в медицинском пункте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3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197850" cy="9286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ШТАТНЫЕ НОРМАТИВЫ МЕДИЦИНСКОГО ПУНКТА ОРГАНИЗАЦИЙ ОТДЫХА ДЕТЕЙ И ИХ ОЗДОРОВЛЕНИЯ</a:t>
            </a:r>
            <a:endParaRPr lang="ru-RU" alt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1844824"/>
            <a:ext cx="8606760" cy="4798864"/>
          </a:xfrm>
        </p:spPr>
        <p:txBody>
          <a:bodyPr>
            <a:normAutofit/>
          </a:bodyPr>
          <a:lstStyle/>
          <a:p>
            <a:pPr marL="0" indent="0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Врач-педиатр или врач общей практики (семейный врач) - не менее 1 на 200 несовершеннолетних (4,5 ставки для обеспечения круглосуточной работы).</a:t>
            </a:r>
          </a:p>
          <a:p>
            <a:pPr marL="0" indent="0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Врач-педиатр или врач общей практики (семейный врач) или фельдшер -не менее 1 на 200 несовершеннолетних.</a:t>
            </a:r>
          </a:p>
          <a:p>
            <a:pPr marL="0" indent="0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Врач-педиатр -  не менее 1 на 100 несовершеннолетних, нуждающихся в соблюдении режима лечения.</a:t>
            </a:r>
          </a:p>
          <a:p>
            <a:pPr marL="0" indent="0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Медицинская сестра - 1 на 100 несовершеннолетних,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на 50 несовершеннолетних, нуждающихся в соблюдении режима лечения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(4,5 ставки для обеспечения круглосуточной работы).</a:t>
            </a:r>
          </a:p>
          <a:p>
            <a:pPr marL="0" indent="0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Медицинская сестра диетическая- не более 1 на 200 несовершеннолетних.</a:t>
            </a:r>
            <a:endParaRPr lang="ru-RU" alt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Санитарка -1 на медицинский пункт.</a:t>
            </a:r>
            <a:endParaRPr lang="ru-RU" alt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565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Российской Федерации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июня 2018 г. N 327н «Об утверждении порядка оказания медицинской помощи несовершеннолетним в период оздоровления и организационного отдыха»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28992" cy="5256584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пункт организации осуществляет следующие функции:</a:t>
            </a:r>
          </a:p>
          <a:p>
            <a:pPr marL="0" indent="0"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приеме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в организацию по результатам обязательного осмотра кожных покровов и видимых слизистых, волосистой части головы несовершеннолетних, измерения температуры тела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заезда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-проведение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осмотра кожных покровов и видимых слизистых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волосистой части головы несовершеннолетних -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раз в 7 дней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за 1 - 3 дня до окончания пребывания их в организации;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несовершеннолетним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первичной медико-санитарной помощи в экстренной форме и неотложной форм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в амбулаторных условиях при внезапных острых заболеваниях, состояниях, обострении хронических заболеваний;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за соблюдением приема лекарственных препаратов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медицинского применения и (или) специализированных продуктов лечебного питания несовершеннолетними, нуждающимися в соблюдении режима лечения, необходимость которого подтверждена медицинской справкой;</a:t>
            </a:r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изоляции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при возникновении острых инфекционных болезней до момента их перевода в медицинскую организацию;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несовершеннолетних по медицинским показаниям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медицинскую организацию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оказания первичной медико-санитарной помощи и специализированной медицинской помощи;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-участие в контроле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санитарно-гигиенических требований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условиям и организации питания и соблюдением питьевого режима, занятий физкультурой и спортом, культурно-массовых мероприятий, обучения и воспитания несовершеннолетних в организациях;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-организация и проведение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противоэпидемических и профилактических мероприятий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распространения инфекционных и паразитарных заболеваний в организациях;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регистрации и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передачи экстренного извещения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случае инфекционного, паразитарного и другого заболевания, носительства возбудителей инфекционных болезней, отравления, неблагоприятной реакции, связанной с иммунизацией, укуса,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ослюнения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оцарапывания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животными в территориальные органы, осуществляющие федеральный государственный санитарно-эпидемиологический надзор;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 сопровождения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спортивно-оздоровительных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спортивных соревнований, походов, купаний, экскурсий;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-осуществление мероприятий по </a:t>
            </a:r>
            <a:r>
              <a:rPr lang="ru-RU" sz="105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здорового образа жизни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3144317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Пермского края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2019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СЭД-34-01-06-309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медицинском сопровождении летней оздоровительной кампании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28992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предоставления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 отдыха детей и их оздоровления информации о случае получения травмы несовершеннолетним, находящимся 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организациях 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оказания медицинской помощи несовершеннолетним при несчастных случаях, травмах, отравлениях и других состояниях и заболеваниях, угрожающих жизни и здоровью несовершеннолетних, Организация обеспечивает оказание первой помощи лицами, имеющими соответствующие подготовку и (или) навыки, и в случае необходимости транспортировку ребенка в медицинскую организацию.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Медицинскими работниками, состоящими в штате Организации, оказывается первичная медико-санитарную помощь несовершеннолетним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экстренной форме и неотложной форме при внезапных острых заболеваниях, состояниях, травмах в медицинском пункте Организации.  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показаний для оказания ребенку специализированной медицинской помощи медицинский работник Организации осуществляет вызов скорой медицинской помощи.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эвакуации несовершеннолетнего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медицинскую организацию для оказания специализированной медицинской помощи медицинский работник Организации сопровождает ребенка при транспортировке.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случае получения травмы несовершеннолетним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направляется родителю (законному представителю) ребенка, районному (городскому) педиатру того муниципального района,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которого располагается Организация по телефону, электронной почте в течение 12 часов в соответствии с таблицей. 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Районный (городской) педиатр направляет информацию о случае получения травмы несовершеннолетним, находящимся в Организации,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организации медицинской помощи детям Министерства здравоохранения Пермского края по электронной почте в течение 12 часов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 получения информации в соответствии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таблицей.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 smtClean="0"/>
              <a:t> </a:t>
            </a:r>
            <a:endParaRPr lang="ru-RU" sz="1400" dirty="0"/>
          </a:p>
          <a:p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2885365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3940166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Благодарю за внимание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9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75979"/>
              </p:ext>
            </p:extLst>
          </p:nvPr>
        </p:nvGraphicFramePr>
        <p:xfrm>
          <a:off x="8400" y="1629262"/>
          <a:ext cx="6289675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Лист" r:id="rId3" imgW="3972035" imgH="2771820" progId="Excel.Sheet.8">
                  <p:embed/>
                </p:oleObj>
              </mc:Choice>
              <mc:Fallback>
                <p:oleObj name="Лист" r:id="rId3" imgW="3972035" imgH="2771820" progId="Excel.Sheet.8">
                  <p:embed/>
                  <p:pic>
                    <p:nvPicPr>
                      <p:cNvPr id="0" name="Picture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0" y="1629262"/>
                        <a:ext cx="6289675" cy="438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 </a:t>
            </a:r>
            <a:fld id="{5A3BE411-8B2F-4340-8160-A1401AC2F7EF}" type="slidenum">
              <a:rPr lang="ru-RU" b="1" smtClean="0"/>
              <a:pPr>
                <a:defRPr/>
              </a:pPr>
              <a:t>2</a:t>
            </a:fld>
            <a:endParaRPr lang="ru-RU" b="1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2786050" y="4643446"/>
            <a:ext cx="1852426" cy="500066"/>
          </a:xfrm>
          <a:prstGeom prst="wedgeRectCallout">
            <a:avLst>
              <a:gd name="adj1" fmla="val 74115"/>
              <a:gd name="adj2" fmla="val -23237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+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13,8%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(0-17 л.) 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2011 года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15074" y="2595256"/>
            <a:ext cx="2653457" cy="12287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Доля детей</a:t>
            </a:r>
          </a:p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подростков  в общей численности населения 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- 22%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15074" y="3998724"/>
            <a:ext cx="2653457" cy="70961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Доля мальчиков - 51 %</a:t>
            </a:r>
          </a:p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Доля девочек – 49%</a:t>
            </a:r>
          </a:p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86513" y="4886329"/>
            <a:ext cx="2555620" cy="11588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городах проживает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75,7%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детского населения</a:t>
            </a: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6039134" y="832514"/>
            <a:ext cx="1729854" cy="749669"/>
          </a:xfrm>
          <a:prstGeom prst="wedgeRectCallout">
            <a:avLst>
              <a:gd name="adj1" fmla="val -93421"/>
              <a:gd name="adj2" fmla="val 15840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на 5%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15 -17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л.)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год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4149" y="171566"/>
            <a:ext cx="83114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численности детского населения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числа)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4"/>
          <p:cNvSpPr txBox="1">
            <a:spLocks noChangeArrowheads="1"/>
          </p:cNvSpPr>
          <p:nvPr/>
        </p:nvSpPr>
        <p:spPr bwMode="auto">
          <a:xfrm>
            <a:off x="1" y="131763"/>
            <a:ext cx="8995997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alt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0" hangingPunct="0"/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показателя общей заболеваемости детей различных возрастов (на 1000)</a:t>
            </a:r>
          </a:p>
          <a:p>
            <a:pPr algn="ctr" eaLnBrk="0" hangingPunct="0"/>
            <a:endParaRPr lang="ru-RU" alt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783143"/>
              </p:ext>
            </p:extLst>
          </p:nvPr>
        </p:nvGraphicFramePr>
        <p:xfrm>
          <a:off x="0" y="1268760"/>
          <a:ext cx="9156778" cy="5199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8107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0" y="195263"/>
            <a:ext cx="9144000" cy="671512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alt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общей заболеваемости детей, 2018 (%)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smtClean="0"/>
              <a:t> </a:t>
            </a:r>
            <a:fld id="{5F0B40D9-2877-46C0-A13C-7AFA802850F5}" type="slidenum">
              <a:rPr lang="ru-RU" b="1" smtClean="0"/>
              <a:pPr>
                <a:defRPr/>
              </a:pPr>
              <a:t>4</a:t>
            </a:fld>
            <a:endParaRPr lang="ru-RU" b="1"/>
          </a:p>
        </p:txBody>
      </p:sp>
      <p:graphicFrame>
        <p:nvGraphicFramePr>
          <p:cNvPr id="21508" name="Объект 2"/>
          <p:cNvGraphicFramePr>
            <a:graphicFrameLocks noGrp="1"/>
          </p:cNvGraphicFramePr>
          <p:nvPr>
            <p:ph idx="1"/>
          </p:nvPr>
        </p:nvGraphicFramePr>
        <p:xfrm>
          <a:off x="285720" y="2500306"/>
          <a:ext cx="4720828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3" imgW="3829151" imgH="2447857" progId="Excel.Sheet.8">
                  <p:embed/>
                </p:oleObj>
              </mc:Choice>
              <mc:Fallback>
                <p:oleObj name="Worksheet" r:id="rId3" imgW="3829151" imgH="2447857" progId="Excel.Sheet.8">
                  <p:embed/>
                  <p:pic>
                    <p:nvPicPr>
                      <p:cNvPr id="0" name="Picture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500306"/>
                        <a:ext cx="4720828" cy="402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928670"/>
            <a:ext cx="33679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в 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</a:t>
            </a:r>
            <a:r>
              <a:rPr lang="ru-RU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0 до 14 ле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43570" y="928670"/>
            <a:ext cx="261546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15- 17 лет</a:t>
            </a:r>
          </a:p>
        </p:txBody>
      </p:sp>
      <p:sp>
        <p:nvSpPr>
          <p:cNvPr id="21511" name="Прямоугольник 17"/>
          <p:cNvSpPr>
            <a:spLocks noChangeArrowheads="1"/>
          </p:cNvSpPr>
          <p:nvPr/>
        </p:nvSpPr>
        <p:spPr bwMode="auto">
          <a:xfrm>
            <a:off x="0" y="1500174"/>
            <a:ext cx="45983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1 м.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– болезни органов дыхания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56,4%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Blip>
                <a:blip r:embed="rId5"/>
              </a:buBlip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2 м. –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болезни глаза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5,1%  - рост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Blip>
                <a:blip r:embed="rId5"/>
              </a:buBlip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З м.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болезни органов пищеварения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4,9%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61389" y="1500174"/>
            <a:ext cx="4482611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Blip>
                <a:blip r:embed="rId6"/>
              </a:buBlip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 м.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болезни органов  дыхания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39,4%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Blip>
                <a:blip r:embed="rId6"/>
              </a:buBlip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 м.–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болезни глаза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10,8%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Blip>
                <a:blip r:embed="rId6"/>
              </a:buBlip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 м.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травмы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7,8%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1513" name="Диаграмма 5"/>
          <p:cNvGraphicFramePr>
            <a:graphicFrameLocks/>
          </p:cNvGraphicFramePr>
          <p:nvPr/>
        </p:nvGraphicFramePr>
        <p:xfrm>
          <a:off x="5000628" y="2571744"/>
          <a:ext cx="3954066" cy="400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7" imgW="3524351" imgH="2676457" progId="Excel.Sheet.8">
                  <p:embed/>
                </p:oleObj>
              </mc:Choice>
              <mc:Fallback>
                <p:oleObj name="Worksheet" r:id="rId7" imgW="3524351" imgH="2676457" progId="Excel.Sheet.8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2571744"/>
                        <a:ext cx="3954066" cy="400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177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32" y="-182428"/>
            <a:ext cx="88362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выявленных заболеваний при проведении медицинских осмотров несовершеннолетних, 2018 г.   </a:t>
            </a:r>
          </a:p>
          <a:p>
            <a:pPr algn="ctr" eaLnBrk="0" hangingPunct="0"/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000233" y="1811358"/>
            <a:ext cx="6995766" cy="2046270"/>
          </a:xfrm>
          <a:prstGeom prst="ellipse">
            <a:avLst/>
          </a:prstGeom>
          <a:solidFill>
            <a:schemeClr val="accent3">
              <a:lumMod val="7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79132" y="943757"/>
            <a:ext cx="2706918" cy="1223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1 место –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Болезни костно-мышечной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системы и соединительной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ткани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(20,7%)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692028" y="2167720"/>
            <a:ext cx="2451212" cy="1298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2 место –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Болезни глаза и его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придаточного аппарата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(15,8%)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643042" y="5000636"/>
            <a:ext cx="2522660" cy="16015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 место –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Болезни эндокринной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системы,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расстройства питания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и нарушения обмена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веществ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 (9,3%)</a:t>
            </a:r>
          </a:p>
        </p:txBody>
      </p:sp>
      <p:sp>
        <p:nvSpPr>
          <p:cNvPr id="27655" name="Прямоугольник 6"/>
          <p:cNvSpPr>
            <a:spLocks noChangeArrowheads="1"/>
          </p:cNvSpPr>
          <p:nvPr/>
        </p:nvSpPr>
        <p:spPr bwMode="auto">
          <a:xfrm>
            <a:off x="3427535" y="1071546"/>
            <a:ext cx="57164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В среднем выявлено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0,9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заболеваний  у одного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7" name="Прямоугольник 9"/>
          <p:cNvSpPr>
            <a:spLocks noChangeArrowheads="1"/>
          </p:cNvSpPr>
          <p:nvPr/>
        </p:nvSpPr>
        <p:spPr bwMode="auto">
          <a:xfrm>
            <a:off x="4279290" y="4787761"/>
            <a:ext cx="4749312" cy="20313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Болезни репродуктивной сферы выявлены у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3,03%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несовершеннолетних, при этом в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13,57%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случаев данная патология выявляется впервые при проведении </a:t>
            </a:r>
          </a:p>
          <a:p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медицинских осмотров.</a:t>
            </a:r>
          </a:p>
          <a:p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Болезни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эндокринной системы выявляются впервые в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18,53%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случаев.</a:t>
            </a:r>
            <a:endParaRPr lang="ru-RU" alt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42976" y="3500438"/>
            <a:ext cx="2286000" cy="1468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 smtClean="0">
                <a:latin typeface="Arial" charset="0"/>
              </a:rPr>
              <a:t> </a:t>
            </a:r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3 место –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Болезни</a:t>
            </a:r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органов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пищеварения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(14,8%)</a:t>
            </a:r>
          </a:p>
        </p:txBody>
      </p:sp>
      <p:sp>
        <p:nvSpPr>
          <p:cNvPr id="27656" name="Прямоугольник 7"/>
          <p:cNvSpPr>
            <a:spLocks noChangeArrowheads="1"/>
          </p:cNvSpPr>
          <p:nvPr/>
        </p:nvSpPr>
        <p:spPr bwMode="auto">
          <a:xfrm>
            <a:off x="3214678" y="2071678"/>
            <a:ext cx="57021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Впервые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выявленные заболевания – 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15,98%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общего 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числа 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заболеваний  </a:t>
            </a:r>
          </a:p>
          <a:p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них на 1 месте – болезни органов пищеварения – 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32,12%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2 месте – болезни костно-мышечной системы – 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19,46%</a:t>
            </a:r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3 месте – болезни глаза и его придаточного аппарата – 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11,25%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324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9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829354"/>
              </p:ext>
            </p:extLst>
          </p:nvPr>
        </p:nvGraphicFramePr>
        <p:xfrm>
          <a:off x="296839" y="1214652"/>
          <a:ext cx="8485496" cy="5168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Лист" r:id="rId3" imgW="5095788" imgH="3057480" progId="Excel.Sheet.8">
                  <p:embed/>
                </p:oleObj>
              </mc:Choice>
              <mc:Fallback>
                <p:oleObj name="Лист" r:id="rId3" imgW="5095788" imgH="3057480" progId="Excel.Sheet.8">
                  <p:embed/>
                  <p:pic>
                    <p:nvPicPr>
                      <p:cNvPr id="0" name="Picture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39" y="1214652"/>
                        <a:ext cx="8485496" cy="5168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 </a:t>
            </a:r>
            <a:fld id="{794A2054-A82F-4944-8190-E04ADD0F542D}" type="slidenum">
              <a:rPr lang="ru-RU" b="1" smtClean="0"/>
              <a:pPr>
                <a:defRPr/>
              </a:pPr>
              <a:t>6</a:t>
            </a:fld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4316849" y="3359292"/>
            <a:ext cx="3464169" cy="2286000"/>
          </a:xfrm>
          <a:prstGeom prst="ellipse">
            <a:avLst/>
          </a:prstGeom>
          <a:solidFill>
            <a:schemeClr val="accent1">
              <a:alpha val="2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 flipH="1">
            <a:off x="7172041" y="5811508"/>
            <a:ext cx="1795096" cy="962025"/>
          </a:xfrm>
          <a:prstGeom prst="wedgeRoundRectCallout">
            <a:avLst>
              <a:gd name="adj1" fmla="val 72437"/>
              <a:gd name="adj2" fmla="val -79420"/>
              <a:gd name="adj3" fmla="val 16667"/>
            </a:avLst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Дети</a:t>
            </a:r>
          </a:p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 с хроническими заболеваниями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 flipH="1">
            <a:off x="927938" y="6166207"/>
            <a:ext cx="1547447" cy="537428"/>
          </a:xfrm>
          <a:prstGeom prst="wedgeRoundRectCallout">
            <a:avLst>
              <a:gd name="adj1" fmla="val 1508"/>
              <a:gd name="adj2" fmla="val -94134"/>
              <a:gd name="adj3" fmla="val 16667"/>
            </a:avLst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Здоровые дети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6839" y="103327"/>
            <a:ext cx="82910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Комплексная оценка состояния здоровья детей.</a:t>
            </a:r>
            <a:b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Группы состояния здоровья детей, %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338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557338"/>
            <a:ext cx="8856984" cy="511202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Пермского края от 5 февраля 2016 г. № 602-ПК «Об организации и обеспечении отдыха детей и их оздоровления в Пермском крае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>
              <a:defRPr/>
            </a:pP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Пермского края от 7 марта 2019 г. № 143-п «Об обеспечении отдыха и оздоровления в Пермском крае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>
              <a:defRPr/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Российской Федерации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от 13 июня 2018 г. № 327н «Об утверждении порядка оказания медицинской помощи несовершеннолетним в период оздоровления и организационного отдыха»;</a:t>
            </a:r>
          </a:p>
          <a:p>
            <a:pPr>
              <a:defRPr/>
            </a:pPr>
            <a:r>
              <a:rPr lang="ru-RU" altLang="ru-RU" sz="1600" b="1" u="sng" dirty="0" smtClean="0">
                <a:latin typeface="Times New Roman" pitchFamily="18" charset="0"/>
                <a:cs typeface="Times New Roman" pitchFamily="18" charset="0"/>
              </a:rPr>
              <a:t>Приказ Министерства здравоохранения Пермского края от 6 мая 2019 №СЭД-34-01-06-309 «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медицинском сопровождении летней оздоровительной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кампании»; </a:t>
            </a:r>
            <a:endParaRPr lang="ru-RU" alt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САНПИН, утвержденные  Постановлениями  Главного государственного санитарного врача РФ: </a:t>
            </a:r>
          </a:p>
          <a:p>
            <a:pPr>
              <a:defRPr/>
            </a:pPr>
            <a:r>
              <a:rPr lang="ru-RU" altLang="ru-RU" sz="1500" b="1" dirty="0" smtClean="0">
                <a:latin typeface="Times New Roman" pitchFamily="18" charset="0"/>
                <a:cs typeface="Times New Roman" pitchFamily="18" charset="0"/>
              </a:rPr>
              <a:t>САНПИН 2.4.4.3155-13 «Санитарно-эпидемиологические требования к устройству, содержанию и организации режима работы  стационарных учреждений отдыха и оздоровления детей»;</a:t>
            </a:r>
          </a:p>
          <a:p>
            <a:pPr>
              <a:defRPr/>
            </a:pPr>
            <a:r>
              <a:rPr lang="ru-RU" altLang="ru-RU" sz="1500" b="1" dirty="0" smtClean="0">
                <a:latin typeface="Times New Roman" pitchFamily="18" charset="0"/>
                <a:cs typeface="Times New Roman" pitchFamily="18" charset="0"/>
              </a:rPr>
              <a:t>САНПИН 2.4.4.2599-10 «Гигиенические требования к устройству, содержанию и организации режима в оздоровительных учреждениях с дневным пребыванием детей в период каникул»;</a:t>
            </a:r>
          </a:p>
          <a:p>
            <a:pPr>
              <a:defRPr/>
            </a:pPr>
            <a:r>
              <a:rPr lang="ru-RU" altLang="ru-RU" sz="1500" b="1" dirty="0" smtClean="0">
                <a:latin typeface="Times New Roman" pitchFamily="18" charset="0"/>
                <a:cs typeface="Times New Roman" pitchFamily="18" charset="0"/>
              </a:rPr>
              <a:t>САНПИН 2.4.4.3048-13 «Санитарно-эпидемиологические требования к устройству и организации детских лагерей </a:t>
            </a:r>
            <a:r>
              <a:rPr lang="ru-RU" altLang="ru-RU" sz="1500" b="1" dirty="0">
                <a:latin typeface="Times New Roman" pitchFamily="18" charset="0"/>
                <a:cs typeface="Times New Roman" pitchFamily="18" charset="0"/>
              </a:rPr>
              <a:t>палаточного </a:t>
            </a:r>
            <a:r>
              <a:rPr lang="ru-RU" altLang="ru-RU" sz="1500" b="1" dirty="0" smtClean="0">
                <a:latin typeface="Times New Roman" pitchFamily="18" charset="0"/>
                <a:cs typeface="Times New Roman" pitchFamily="18" charset="0"/>
              </a:rPr>
              <a:t>типа» .</a:t>
            </a:r>
          </a:p>
          <a:p>
            <a:pPr>
              <a:defRPr/>
            </a:pPr>
            <a:endParaRPr lang="ru-RU" altLang="ru-RU" sz="15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424936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Пермского края от 7 марта 2019 г.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143-п «Об обеспечении отдыха и оздоровления в Пермском крае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медицинской службы по организации летней оздоровительной кампании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428750"/>
            <a:ext cx="8964488" cy="4576763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рганизовать </a:t>
            </a:r>
            <a:r>
              <a:rPr lang="ru-RU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медицинских кадров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</a:t>
            </a:r>
            <a:b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отдыха детей и их оздоровления Пермского края и обеспечить методическое сопровождение их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казать содействие в укомплектовании муниципальных детских оздоровительных учреждений медицинскими кадрами.</a:t>
            </a:r>
          </a:p>
          <a:p>
            <a:pPr algn="just"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организационно-методическое сопровождение деятельности медицинских организаций и организаций отдыха детей и их оздоровления по медицинскому обеспечению летней оздоровительной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существлять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 деятельности организаций отдыха детей и их оздоровления по вопросам оценки эффективности оздоровления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altLang="ru-RU" sz="2800" dirty="0" smtClean="0">
              <a:solidFill>
                <a:srgbClr val="66FF3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здравоохранения Российской Федерации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июня 2018 г.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327н «Об утверждении порядка оказания медицинской помощи несовершеннолетним в период оздоровления и организационного отдыха»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9036496" cy="5445224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устанавливает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оказания медицинской помощи несовершеннолетним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оздоровления и организованного отдыха в организациях отдыха детей и их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направляются несовершеннолетние, 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имеющие следующих медицинских противопоказаний для пребывания в организациях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соматические заболевания в острой и подострой стадии, хронические заболевания в стадии обострения, в стадии декомпенсации;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инфекционные и паразитарные болезни, в том числе с поражением глаз и кожи,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инфестации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(педикулез, чесотка) - в период до окончания срока изоляции;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установленный диагноз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бактерионосительство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возбудителей кишечных инфекций,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дифтерии»;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активный туберкулез любой локализации;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контакта с инфекционными больными в течение 21 календарного дня перед заездом;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профилактических прививок в случае возникновения массовых инфекционных заболеваний или при угрозе возникновения эпидемий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злокачественные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новообразования, требующие лечения, в том числе проведения химиотерапии;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эпилепсия с текущими приступами, в том числе резистентная к проводимому лечению;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эпилепсия с медикаментозной ремиссией менее 1 года (за исключением образовательных организаций, осуществляющих организацию отдыха и оздоровления обучающихся в каникулярное время с дневным пребыванием);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кахексия;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психические расстройства и расстройства поведения, вызванные употреблением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веществ, а также иные психические расстройства и расстройства поведения в состоянии обострения и (или) представляющие опасность для больного и окружающих;</a:t>
            </a:r>
          </a:p>
          <a:p>
            <a:pPr marL="0" indent="0">
              <a:buNone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хронические заболеваниями, требующие соблюдения назначенного лечащим врачом режима лечения (диета, прием лекарственных препаратов для медицинского применения и специализированных продуктов лечебного питания) (для детских лагерей палаточного типа).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3096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3028</TotalTime>
  <Words>1756</Words>
  <Application>Microsoft Office PowerPoint</Application>
  <PresentationFormat>Экран (4:3)</PresentationFormat>
  <Paragraphs>143</Paragraphs>
  <Slides>16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Обычная</vt:lpstr>
      <vt:lpstr>Microsoft Excel 97-2003 Worksheet</vt:lpstr>
      <vt:lpstr>Worksheet</vt:lpstr>
      <vt:lpstr>Лист</vt:lpstr>
      <vt:lpstr>   О порядке оказания медицинской помощи  в период организованного отдыха детей       Министерство здравоохранения Пермского края  О.Б. Бахматова </vt:lpstr>
      <vt:lpstr>Презентация PowerPoint</vt:lpstr>
      <vt:lpstr>Презентация PowerPoint</vt:lpstr>
      <vt:lpstr>Структура общей заболеваемости детей, 2018 (%)</vt:lpstr>
      <vt:lpstr>Презентация PowerPoint</vt:lpstr>
      <vt:lpstr>Презентация PowerPoint</vt:lpstr>
      <vt:lpstr>Нормативные документы</vt:lpstr>
      <vt:lpstr>Постановлением Правительства Пермского края от 7 марта 2019 г.  № 143-п «Об обеспечении отдыха и оздоровления в Пермском крае» Задачи медицинской службы по организации летней оздоровительной кампании</vt:lpstr>
      <vt:lpstr>Приказ Министерства здравоохранения Российской Федерации  от 13 июня 2018 г. № 327н «Об утверждении порядка оказания медицинской помощи несовершеннолетним в период оздоровления и организационного отдыха»</vt:lpstr>
      <vt:lpstr>Приказ Министерства здравоохранения Российской Федерации  от 13 июня 2018 г. № 327н «Об утверждении порядка оказания медицинской помощи несовершеннолетним в период оздоровления и организационного отдыха»</vt:lpstr>
      <vt:lpstr>Приказ Министерства здравоохранения Российской Федерации  от 13 июня 2018 г. № 327н «Об утверждении порядка оказания медицинской помощи несовершеннолетним в период оздоровления и организационного отдыха»</vt:lpstr>
      <vt:lpstr>Приказ Министерства здравоохранения Российской Федерации  от 13 июня 2018 г. № 327н «Об утверждении порядка оказания медицинской помощи несовершеннолетним в период оздоровления и организационного отдыха»</vt:lpstr>
      <vt:lpstr>РЕКОМЕНДУЕМЫЕ ШТАТНЫЕ НОРМАТИВЫ МЕДИЦИНСКОГО ПУНКТА ОРГАНИЗАЦИЙ ОТДЫХА ДЕТЕЙ И ИХ ОЗДОРОВЛЕНИЯ</vt:lpstr>
      <vt:lpstr>Приказ Министерства здравоохранения Российской Федерации  от 13 июня 2018 г. N 327н «Об утверждении порядка оказания медицинской помощи несовершеннолетним в период оздоровления и организационного отдыха»</vt:lpstr>
      <vt:lpstr>Приказ Министерства здравоохранения Пермского края от  6 мая 2019 № СЭД-34-01-06-309 «О медицинском сопровождении летней оздоровительной кампании»  </vt:lpstr>
      <vt:lpstr>Благодарю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Kanin</dc:creator>
  <cp:lastModifiedBy>Бахматова Ольга Борисовна</cp:lastModifiedBy>
  <cp:revision>101</cp:revision>
  <cp:lastPrinted>2014-05-22T12:34:08Z</cp:lastPrinted>
  <dcterms:created xsi:type="dcterms:W3CDTF">2009-04-12T13:10:32Z</dcterms:created>
  <dcterms:modified xsi:type="dcterms:W3CDTF">2019-05-15T04:31:25Z</dcterms:modified>
</cp:coreProperties>
</file>