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852936"/>
            <a:ext cx="6406480" cy="216024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Профессиональный стандарт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«Специалист, участвующий в организации деятельности детского коллектива (вожатый)»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0"/>
            <a:ext cx="50405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Логотип ПППК-окончательно в кривы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60648"/>
            <a:ext cx="3184406" cy="864096"/>
          </a:xfrm>
          <a:prstGeom prst="rect">
            <a:avLst/>
          </a:prstGeom>
        </p:spPr>
      </p:pic>
      <p:sp>
        <p:nvSpPr>
          <p:cNvPr id="9" name="object 3"/>
          <p:cNvSpPr>
            <a:spLocks noChangeArrowheads="1"/>
          </p:cNvSpPr>
          <p:nvPr/>
        </p:nvSpPr>
        <p:spPr bwMode="auto">
          <a:xfrm>
            <a:off x="7596336" y="116632"/>
            <a:ext cx="936179" cy="144016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0"/>
            <a:ext cx="14401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Александр\Pictures\Борщук\Символика\eoRMIL5yT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88640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43204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0"/>
            <a:ext cx="14401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Логотип ПППК-окончательно в кривы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2448272" cy="664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18864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НЕОБХОДИМЫЕ УМЕНИЯ</a:t>
            </a:r>
            <a:endParaRPr lang="ru-RU" b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620688"/>
            <a:ext cx="39959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15616" y="1052737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1. Информировать обучающихся о возможностях создания и участия в деятельности детского коллектива (группы, подразделения, объединения) 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2564904"/>
            <a:ext cx="3024336" cy="108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2. Планировать деятельность детского коллектива (группы, подразделения, объединения) с учетом мнения обучающихся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789040"/>
            <a:ext cx="28083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3. Подбирать материалы для проведения организационных сборов, мероприятий и игр, направленных на формирование и развитие детского коллектива, анализ результатов его деятельности</a:t>
            </a:r>
            <a:endParaRPr lang="ru-RU" sz="1600" dirty="0"/>
          </a:p>
        </p:txBody>
      </p:sp>
      <p:pic>
        <p:nvPicPr>
          <p:cNvPr id="10" name="Рисунок 9" descr="Звездопа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196752"/>
            <a:ext cx="2016224" cy="1518889"/>
          </a:xfrm>
          <a:prstGeom prst="rect">
            <a:avLst/>
          </a:prstGeom>
        </p:spPr>
      </p:pic>
      <p:pic>
        <p:nvPicPr>
          <p:cNvPr id="11" name="Рисунок 10" descr="PICT0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5" y="2996952"/>
            <a:ext cx="2088232" cy="1566174"/>
          </a:xfrm>
          <a:prstGeom prst="rect">
            <a:avLst/>
          </a:prstGeom>
        </p:spPr>
      </p:pic>
      <p:pic>
        <p:nvPicPr>
          <p:cNvPr id="12" name="Рисунок 11" descr="PICT00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4797152"/>
            <a:ext cx="2016224" cy="15121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16216" y="1052736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4. Анализировать внешние факторы проведения мероприятия (время суток, соответствие общему плану работы организации, погодные условия, условия безопасности)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660232" y="3501008"/>
            <a:ext cx="23042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5. Находить, отбирать и представлять информацию о возможностях участия в конкурсах и проектах, направленных на развитие личностных качеств отдельных участников и всего детского коллектива в целом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вниз 16"/>
          <p:cNvSpPr/>
          <p:nvPr/>
        </p:nvSpPr>
        <p:spPr>
          <a:xfrm rot="18303061">
            <a:off x="5517402" y="377915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076056" y="22048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414908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4196173">
            <a:off x="3562723" y="3593848"/>
            <a:ext cx="484632" cy="11342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7550334">
            <a:off x="3355975" y="205451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0"/>
            <a:ext cx="3600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0"/>
            <a:ext cx="14401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Логотип ПППК-окончательно в кривы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2448272" cy="664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8024" y="11663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НЕОБХОДИМЫЕ ЗНАНИЯ</a:t>
            </a:r>
            <a:endParaRPr lang="ru-RU" b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548680"/>
            <a:ext cx="421196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052736"/>
            <a:ext cx="1737256" cy="3312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1052736"/>
            <a:ext cx="2808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Международные акты о правах ребенка, законодательство Российской Федерации, нормативные правовые акты, регламентирующие деятельность ДОО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3068960"/>
            <a:ext cx="2304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Локальные нормативные акты, регламентирующие деятельность организации, на базе которой действует детский коллектив (группа, подразделение, объединение)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4" y="5085184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Возрастные особенности детей, возрастной подход в развитие детского коллектива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2160" y="1268760"/>
            <a:ext cx="2952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Технологии проведения организационных сборов, мероприятий и игр, направленных на формирование и развитие детского коллектива, анализ результатов его деятельности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3573016"/>
            <a:ext cx="2520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Основные направления деятельности детских и молодежных общественных организаций и объединений осуществляющих деятельность в сфере воспитания детей и молодежи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3600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0"/>
            <a:ext cx="7200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Логотип ПППК-окончательно в кривы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2448272" cy="664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992" y="26064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/>
              <a:t>НП ДОКУМЕНТЫ</a:t>
            </a:r>
            <a:endParaRPr lang="ru-RU" sz="2800" b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692696"/>
            <a:ext cx="385192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662218-ffc1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980728"/>
            <a:ext cx="2664296" cy="44644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105273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Конвенция ООН по правам ребенка (20.11.20</a:t>
            </a:r>
            <a:r>
              <a:rPr lang="en-US" sz="1600" dirty="0" smtClean="0"/>
              <a:t>19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191683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Конституция РФ</a:t>
            </a:r>
          </a:p>
          <a:p>
            <a:pPr algn="ctr"/>
            <a:r>
              <a:rPr lang="ru-RU" sz="1600" dirty="0" smtClean="0"/>
              <a:t>12.03.1993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285293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Гражданский, Семейный, Трудовой, уголовный кодексы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378904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ФЗ «Об основных гарантиях прав ребенка в РФ» 24.07.1998 № 124 ФЗ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115616" y="530120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ФЗ «Об образовании в РФ» 29.12.2012 № 273-ФЗ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436096" y="1124744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ФЗ «О внесении изменений в ФЗ «О защите детей от информации причиняющей вред их здоровью и развитию» и отдельные законодательные акты РФ (28.07.2012 № 139-ФЗ)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508104" y="2780928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ФЗ «О персональных данных» (27.07.2006 № 152 - ФЗ)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436096" y="3501008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Профессиональный стандарт «Специалист, участвующий в организации деятельности детского коллектива (вожатый) 25.12.2018 № 840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508104" y="4941168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Документы , устанавливающие санитарно-эпидемиалогические нормы и правила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57606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0"/>
            <a:ext cx="14401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Логотип ПППК-окончательно в кривы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0329" y="260648"/>
            <a:ext cx="2653671" cy="7200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5976" y="0"/>
            <a:ext cx="72008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2000" y="18864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cs typeface="Arabic Typesetting" pitchFamily="66" charset="-78"/>
              </a:rPr>
              <a:t>Приказ Минтруда России от 25.12.2018 №840н Зарегистрирован в Минюсте России 17.01.2019 № 53396</a:t>
            </a:r>
            <a:endParaRPr lang="ru-RU" sz="1600" b="1" dirty="0">
              <a:cs typeface="Arabic Typesetting" pitchFamily="66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1844824"/>
            <a:ext cx="4032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Arabic Typesetting" pitchFamily="66" charset="-78"/>
              </a:rPr>
              <a:t>Основная цель вида </a:t>
            </a:r>
          </a:p>
          <a:p>
            <a:pPr algn="ctr"/>
            <a:r>
              <a:rPr lang="ru-RU" b="1" dirty="0" smtClean="0">
                <a:cs typeface="Arabic Typesetting" pitchFamily="66" charset="-78"/>
              </a:rPr>
              <a:t>профессиональной деятельности</a:t>
            </a:r>
          </a:p>
          <a:p>
            <a:pPr algn="ctr"/>
            <a:endParaRPr lang="ru-RU" b="1" dirty="0" smtClean="0">
              <a:cs typeface="Arabic Typesetting" pitchFamily="66" charset="-78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cs typeface="Arabic Typesetting" pitchFamily="66" charset="-78"/>
              </a:rPr>
              <a:t>Сопровождение детского коллектива  (группы, подразделения, объединения) в организациях отдыха детей и их оздоровления (образовательных организация)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cs typeface="Arabic Typesetting" pitchFamily="66" charset="-78"/>
              </a:rPr>
              <a:t>Создание условий для развития коллектива, планирование и реализация его деятельности под руководством педагогического работника</a:t>
            </a:r>
          </a:p>
          <a:p>
            <a:pPr algn="ctr"/>
            <a:endParaRPr lang="ru-RU" b="1" dirty="0">
              <a:cs typeface="Arabic Typesetting" pitchFamily="66" charset="-78"/>
            </a:endParaRPr>
          </a:p>
        </p:txBody>
      </p:sp>
      <p:pic>
        <p:nvPicPr>
          <p:cNvPr id="8" name="Рисунок 7" descr="NFp2quXwZ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268760"/>
            <a:ext cx="3163325" cy="2372494"/>
          </a:xfrm>
          <a:prstGeom prst="rect">
            <a:avLst/>
          </a:prstGeom>
        </p:spPr>
      </p:pic>
      <p:pic>
        <p:nvPicPr>
          <p:cNvPr id="9" name="Рисунок 8" descr="b7bIWlIuc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3933056"/>
            <a:ext cx="3152307" cy="2103277"/>
          </a:xfrm>
          <a:prstGeom prst="rect">
            <a:avLst/>
          </a:prstGeom>
        </p:spPr>
      </p:pic>
      <p:pic>
        <p:nvPicPr>
          <p:cNvPr id="10" name="Рисунок 9" descr="Логотип ПППК-окончательно в кривы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60648"/>
            <a:ext cx="2653671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0"/>
            <a:ext cx="3600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0"/>
            <a:ext cx="10801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26527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260648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ФУНКЦИОНАЛЬНАЯ КАРТА ВИДА ПРОФЕССИОНАЛЬНОЙ ДЕЯТЕЛЬНОСТИ</a:t>
            </a:r>
            <a:endParaRPr lang="ru-RU" b="1" u="sng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7406977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3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3600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0"/>
            <a:ext cx="14401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26527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7680306" cy="47790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5976" y="2824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/>
              <a:t>ФУНКЦИОНАЛЬНАЯ КАРТА ВИДА ПРОФЕССИОНАЛЬНОЙ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69930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545" y="-15884"/>
            <a:ext cx="3600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0"/>
            <a:ext cx="144016" cy="6842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26527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18864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ТРЕБОВАНИЯ К ОБРАЗОВАНИЮ И ОБУЧЕНИЮ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472100" y="1455167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Основное общее образование или среднее общее </a:t>
            </a:r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04126" y="2615426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Профессиональное обучение - программы профессиональной подготовки по должностям служащих в области образования и педагогики</a:t>
            </a: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076056" y="1054477"/>
            <a:ext cx="404596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59632" y="1455167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ОСОБЫЕ УСЛОВИЯ ДОПУСКА К РАБОТЕ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2101498"/>
            <a:ext cx="381642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89270" y="2276872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Граждане, </a:t>
            </a:r>
            <a:r>
              <a:rPr lang="ru-RU" sz="1600" dirty="0" smtClean="0"/>
              <a:t>достигшие совершеннолетия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7604" y="2660881"/>
            <a:ext cx="40684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Отсутствие ограничений на занятие трудовой деятельностью в сфере образования, воспитания, развития несовершеннолетних, организации их отдыха и оздоровления, медицинского обеспечения, социальной защиты и социального обслуживания, в сфере детско-юношеского спорта, культуры и искусства с участием несовершеннолетних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5938" y="5013176"/>
            <a:ext cx="4050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Прохождение обязательных предварительных (при поступлении на работу) и периодических медицинских осмотров (обследований), а также внеочередных медицинских осмотров (обследований)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43" y="4432730"/>
            <a:ext cx="2110625" cy="220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6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43204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0"/>
            <a:ext cx="14401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Логотип ПППК-окончательно в кривы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2448272" cy="664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3326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Arial Black" pitchFamily="34" charset="0"/>
              </a:rPr>
              <a:t>ТРУДОВАЯ ФУНКЦИЯ</a:t>
            </a:r>
            <a:endParaRPr lang="ru-RU" b="1" u="sng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364088" y="980727"/>
            <a:ext cx="377991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508104" y="1484784"/>
            <a:ext cx="3528392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400" b="1" dirty="0" smtClean="0">
                <a:cs typeface="Arabic Typesetting" pitchFamily="66" charset="-78"/>
              </a:rPr>
              <a:t>     </a:t>
            </a:r>
            <a:r>
              <a:rPr lang="ru-RU" sz="1900" b="1" dirty="0" smtClean="0">
                <a:cs typeface="Arabic Typesetting" pitchFamily="66" charset="-78"/>
              </a:rPr>
              <a:t>Сопровождение детского коллектива (группы, подразделения, объединения) в организациях отдыха детей и их оздоровления (образовательных организация)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980728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1. </a:t>
            </a:r>
            <a:r>
              <a:rPr lang="ru-RU" sz="1500" b="1" dirty="0" smtClean="0"/>
              <a:t>Планирование деятельности </a:t>
            </a:r>
            <a:r>
              <a:rPr lang="ru-RU" sz="1500" dirty="0" smtClean="0"/>
              <a:t>временного детского коллектива (группы, подразделения, объединения) под руководством педагогического работника в соответствии с планом работы организации </a:t>
            </a:r>
            <a:r>
              <a:rPr lang="ru-RU" sz="1500" b="1" dirty="0" smtClean="0"/>
              <a:t> </a:t>
            </a:r>
            <a:r>
              <a:rPr lang="ru-RU" sz="1500" dirty="0" smtClean="0"/>
              <a:t>отдыха детей и их оздоровления</a:t>
            </a:r>
            <a:endParaRPr lang="ru-RU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2348880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2. </a:t>
            </a:r>
            <a:r>
              <a:rPr lang="ru-RU" sz="1500" b="1" dirty="0" smtClean="0"/>
              <a:t>Сопровождение временного детского коллектива </a:t>
            </a:r>
            <a:r>
              <a:rPr lang="ru-RU" sz="1500" dirty="0" smtClean="0"/>
              <a:t>(группы, подразделения, объединения) под руководством педагогического работника </a:t>
            </a:r>
            <a:r>
              <a:rPr lang="ru-RU" sz="1500" b="1" dirty="0" smtClean="0"/>
              <a:t>в соответствии с ежедневным планом работы </a:t>
            </a:r>
            <a:r>
              <a:rPr lang="ru-RU" sz="1500" dirty="0" smtClean="0"/>
              <a:t>организации </a:t>
            </a:r>
            <a:r>
              <a:rPr lang="ru-RU" sz="1500" b="1" dirty="0" smtClean="0"/>
              <a:t> </a:t>
            </a:r>
            <a:r>
              <a:rPr lang="ru-RU" sz="1500" dirty="0" smtClean="0"/>
              <a:t>отдыха детей и их оздоровления</a:t>
            </a:r>
            <a:endParaRPr lang="ru-RU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3717032"/>
            <a:ext cx="432048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3. </a:t>
            </a:r>
            <a:r>
              <a:rPr lang="ru-RU" sz="1500" b="1" dirty="0" smtClean="0"/>
              <a:t>Проведение</a:t>
            </a:r>
            <a:r>
              <a:rPr lang="ru-RU" sz="1500" dirty="0" smtClean="0"/>
              <a:t> под руководством педагогического работника </a:t>
            </a:r>
            <a:r>
              <a:rPr lang="ru-RU" sz="1500" b="1" dirty="0" smtClean="0"/>
              <a:t>игр, сборов и иных мероприятий во временном детском коллективе</a:t>
            </a:r>
            <a:r>
              <a:rPr lang="ru-RU" sz="1500" dirty="0" smtClean="0"/>
              <a:t> (группы, подразделения, объединения) направленных на формирование коллектива, его развитие, поддержание комфортного эмоционального состояния</a:t>
            </a:r>
            <a:endParaRPr lang="ru-RU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5373216"/>
            <a:ext cx="40324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4. </a:t>
            </a:r>
            <a:r>
              <a:rPr lang="ru-RU" sz="1500" b="1" dirty="0" smtClean="0"/>
              <a:t>Включение</a:t>
            </a:r>
            <a:r>
              <a:rPr lang="ru-RU" sz="1500" dirty="0" smtClean="0"/>
              <a:t> </a:t>
            </a:r>
            <a:r>
              <a:rPr lang="ru-RU" sz="1500" b="1" dirty="0" smtClean="0"/>
              <a:t>участников</a:t>
            </a:r>
            <a:r>
              <a:rPr lang="ru-RU" sz="1500" dirty="0" smtClean="0"/>
              <a:t> временного детского коллектива (группы, подразделения, объединения) </a:t>
            </a:r>
            <a:r>
              <a:rPr lang="ru-RU" sz="1500" b="1" dirty="0" smtClean="0"/>
              <a:t>в систему мотивационных мероприятий</a:t>
            </a:r>
            <a:r>
              <a:rPr lang="ru-RU" sz="1500" dirty="0" smtClean="0"/>
              <a:t> организации  отдыха детей и их оздоровления</a:t>
            </a:r>
            <a:endParaRPr lang="ru-RU" sz="15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508104" y="1484784"/>
            <a:ext cx="45719" cy="5373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aCAZOnDHy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437112"/>
            <a:ext cx="3312368" cy="2207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тип ПППК-окончательно в кривы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88640"/>
            <a:ext cx="2448272" cy="6643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43204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0"/>
            <a:ext cx="14401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72000" y="26064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НЕОБХОДИМЫЕ УМЕНИЯ</a:t>
            </a:r>
            <a:endParaRPr lang="ru-RU" b="1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692696"/>
            <a:ext cx="4860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59632" y="1412776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1. Составлять ежедневный план работы для временного детского объединения в соответствии с общим планом работы, возрастными особенностями детей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3933056"/>
            <a:ext cx="2808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2. Подбирать материалы для проведения игр, сборов, иных мероприятий , направленных на формирование  коллектива, его развитие, поддержание комфортного эмоционального состояния</a:t>
            </a:r>
            <a:endParaRPr lang="ru-RU" sz="1600" dirty="0"/>
          </a:p>
        </p:txBody>
      </p:sp>
      <p:pic>
        <p:nvPicPr>
          <p:cNvPr id="11" name="Рисунок 10" descr="DSC046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412776"/>
            <a:ext cx="2160240" cy="1214593"/>
          </a:xfrm>
          <a:prstGeom prst="rect">
            <a:avLst/>
          </a:prstGeom>
        </p:spPr>
      </p:pic>
      <p:pic>
        <p:nvPicPr>
          <p:cNvPr id="12" name="Рисунок 11" descr="Ростов-на-Д (19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2780928"/>
            <a:ext cx="2232248" cy="1674186"/>
          </a:xfrm>
          <a:prstGeom prst="rect">
            <a:avLst/>
          </a:prstGeom>
        </p:spPr>
      </p:pic>
      <p:pic>
        <p:nvPicPr>
          <p:cNvPr id="13" name="Рисунок 12" descr="Ростов-на-Д (49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9" y="4625752"/>
            <a:ext cx="2304256" cy="17281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32240" y="1484784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3. Анализировать внешние факторы проведения мероприятия (время суток, соответствие общему плану работы организации отдыха, погодные условия, условия безопасности) 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876256" y="4077072"/>
            <a:ext cx="18722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4. Информировать участников ВДО о системе мотивационных мероприятий организации их отдыха и оздоровления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низ 19"/>
          <p:cNvSpPr/>
          <p:nvPr/>
        </p:nvSpPr>
        <p:spPr>
          <a:xfrm rot="19281679">
            <a:off x="5580112" y="4005064"/>
            <a:ext cx="432048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508104" y="3429000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9242129">
            <a:off x="5266063" y="2900109"/>
            <a:ext cx="144016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2696902">
            <a:off x="3017939" y="3258507"/>
            <a:ext cx="1120217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213230">
            <a:off x="3830396" y="4213859"/>
            <a:ext cx="57606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Логотип ПППК-окончательно в кривы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2448272" cy="6643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0"/>
            <a:ext cx="3600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0"/>
            <a:ext cx="14401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980728"/>
            <a:ext cx="1853952" cy="3534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0072" y="18864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НЕОБХОДИМЫЕ ЗНАНИЯ</a:t>
            </a:r>
            <a:endParaRPr lang="ru-RU" b="1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620688"/>
            <a:ext cx="464400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87624" y="1124744"/>
            <a:ext cx="2520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Законодательные и иные правовые акты в области защиты прав детей, в том числе международные в сфере отдыха детей и их оздоровления, в сфере деятельности ДОО, а так же в сфере информационной безопасности  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4221088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Основы планирования деятельности временного детского коллектива в соответствии с планом работы организации отдыха детей и их оздоровления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635896" y="5733256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Локальные акты организации отдыха детей и их оздоровления</a:t>
            </a:r>
            <a:endParaRPr lang="ru-RU" sz="1600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4788024" y="4653136"/>
            <a:ext cx="57606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156176" y="836712"/>
            <a:ext cx="2736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Технологии проведения игр, сборов и иных мероприятий в ВДО, направленных на формирование коллектива , его развитие, поддержание комфортного, эмоционального состояния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084168" y="335699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Возрастные особенности детей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228184" y="4581128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Подходы к организации мотивационных мероприятий организаций отдыха детей и их оздоровления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3600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0"/>
            <a:ext cx="14401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Логотип ПППК-окончательно в кривы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2448272" cy="664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2606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ТРУДОВАЯ ФУНКЦИЯ</a:t>
            </a:r>
            <a:endParaRPr lang="ru-RU" b="1" u="sng" dirty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4932040" y="620688"/>
            <a:ext cx="421196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220072" y="1052736"/>
            <a:ext cx="381642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/>
              <a:t>Оказание организационной поддержки обучающимся образовательной организации в создании, развитии и деятельности детского коллектива (группы, подразделения, объединения) под руководством педагогического работника</a:t>
            </a:r>
            <a:endParaRPr lang="ru-RU" sz="1900" b="1" dirty="0"/>
          </a:p>
        </p:txBody>
      </p:sp>
      <p:pic>
        <p:nvPicPr>
          <p:cNvPr id="8" name="Рисунок 7" descr="DSC046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293096"/>
            <a:ext cx="3419357" cy="19225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04048" y="1124744"/>
            <a:ext cx="45719" cy="573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15616" y="764704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1. </a:t>
            </a:r>
            <a:r>
              <a:rPr lang="ru-RU" sz="1500" b="1" dirty="0" smtClean="0"/>
              <a:t>Информирование обучающихся </a:t>
            </a:r>
            <a:r>
              <a:rPr lang="ru-RU" sz="1500" dirty="0" smtClean="0"/>
              <a:t>о возможности создания и участия в деятельности детского коллектива (группы, подразделения, объединения)</a:t>
            </a:r>
            <a:endParaRPr lang="ru-RU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1700808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2. </a:t>
            </a:r>
            <a:r>
              <a:rPr lang="ru-RU" sz="1500" b="1" dirty="0" smtClean="0"/>
              <a:t>Планирование деятельности детского коллектива </a:t>
            </a:r>
            <a:r>
              <a:rPr lang="ru-RU" sz="1500" dirty="0" smtClean="0"/>
              <a:t>(группы, подразделения, объединения) под руководством педагогического работника с учетом мнения обучающихся</a:t>
            </a:r>
            <a:endParaRPr lang="ru-RU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3068960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3. </a:t>
            </a:r>
            <a:r>
              <a:rPr lang="ru-RU" sz="1500" b="1" dirty="0" smtClean="0"/>
              <a:t>Проведение</a:t>
            </a:r>
            <a:r>
              <a:rPr lang="ru-RU" sz="1500" dirty="0" smtClean="0"/>
              <a:t> под руководством педагогического работника </a:t>
            </a:r>
            <a:r>
              <a:rPr lang="ru-RU" sz="1500" b="1" dirty="0" smtClean="0"/>
              <a:t>организационных сборов, мероприятий и игр</a:t>
            </a:r>
            <a:r>
              <a:rPr lang="ru-RU" sz="1500" dirty="0" smtClean="0"/>
              <a:t>, направленных на формирование и развитие детского коллектива (группы, подразделения, объединения), анализ результатов его деятельности </a:t>
            </a:r>
            <a:endParaRPr lang="ru-RU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1259632" y="4919008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4. </a:t>
            </a:r>
            <a:r>
              <a:rPr lang="ru-RU" sz="1500" b="1" dirty="0" smtClean="0"/>
              <a:t>Информирование обучающихся </a:t>
            </a:r>
            <a:r>
              <a:rPr lang="ru-RU" sz="1500" dirty="0" smtClean="0"/>
              <a:t>– членов детского коллектива (группы, подразделения, объединения)</a:t>
            </a:r>
            <a:r>
              <a:rPr lang="ru-RU" sz="1500" b="1" dirty="0" smtClean="0"/>
              <a:t> о возможностях участия в конкурсах и проектах ,</a:t>
            </a:r>
            <a:r>
              <a:rPr lang="ru-RU" sz="1500" dirty="0" smtClean="0"/>
              <a:t> направленных на развитие личностных качеств отдельных участников и всего детского коллектива в целом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948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Профессиональный стандарт «Специалист, участвующий в организации деятельности детского коллектива (вожатый)»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31</cp:revision>
  <dcterms:created xsi:type="dcterms:W3CDTF">2019-05-13T18:23:54Z</dcterms:created>
  <dcterms:modified xsi:type="dcterms:W3CDTF">2019-05-15T04:41:42Z</dcterms:modified>
</cp:coreProperties>
</file>