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7" r:id="rId4"/>
    <p:sldId id="278" r:id="rId5"/>
    <p:sldId id="267" r:id="rId6"/>
    <p:sldId id="269" r:id="rId7"/>
    <p:sldId id="272" r:id="rId8"/>
    <p:sldId id="270" r:id="rId9"/>
    <p:sldId id="261" r:id="rId10"/>
    <p:sldId id="279" r:id="rId11"/>
    <p:sldId id="276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30" autoAdjust="0"/>
  </p:normalViewPr>
  <p:slideViewPr>
    <p:cSldViewPr>
      <p:cViewPr varScale="1">
        <p:scale>
          <a:sx n="90" d="100"/>
          <a:sy n="90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F2703D-EDA1-4C3C-BB6F-238AFD72B2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90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DECFE7B-AB70-490B-A0D7-9F5E22674ACC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53661E9-DCF4-401B-932C-A684F2ED52B4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7312DA8-37A0-4A21-8362-47A9A0ECF9E5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2AD5B4-F2F3-4CAA-912F-587F2932DAA4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A63DF24-0665-485A-B786-5958B09AA1B1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4990-9D74-4CF4-8C95-6CCFCD291B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90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744AA-9E81-4BE9-BF73-F7CA479117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32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42E50-B91B-4F22-8410-1ACD9E9F67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74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6B3DE-A0FE-4329-B8F8-296131EBC7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760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F669F-032D-4A4C-9331-A8B33D0C32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24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EDB7B-160B-4E28-9E8C-32ECCB6FF2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206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C5433-3755-481E-B3AD-CC558F1893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994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49021-3951-4B7B-868C-DFDFC13918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91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DC2B6-97F1-4E5C-B581-A14DB596D8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050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BF021-BB2E-4A28-AE7A-A673ACFC62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13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C5C22-8CC8-4F10-A728-BFCF92B54D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26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4BE5D41-B0EE-407F-9993-19DCCAAED70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696200" cy="2228850"/>
          </a:xfrm>
        </p:spPr>
        <p:txBody>
          <a:bodyPr/>
          <a:lstStyle/>
          <a:p>
            <a:r>
              <a:rPr lang="ru-RU" alt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alt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стажировки</a:t>
            </a:r>
            <a:br>
              <a:rPr lang="ru-RU" alt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«Создание видеороликов </a:t>
            </a:r>
            <a:b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с использованием  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технологии «</a:t>
            </a:r>
            <a:r>
              <a:rPr lang="en-US" altLang="ru-RU" sz="4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4000" b="1" dirty="0" err="1" smtClean="0">
                <a:latin typeface="Times New Roman" pitchFamily="18" charset="0"/>
                <a:cs typeface="Times New Roman" pitchFamily="18" charset="0"/>
              </a:rPr>
              <a:t>top-motion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99121" y="4191000"/>
            <a:ext cx="5410200" cy="2133600"/>
          </a:xfrm>
        </p:spPr>
        <p:txBody>
          <a:bodyPr/>
          <a:lstStyle/>
          <a:p>
            <a:pPr algn="l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Муниципалитет </a:t>
            </a:r>
          </a:p>
          <a:p>
            <a:pPr algn="l" eaLnBrk="1" hangingPunct="1"/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«Городской округ – город Кудымкар»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ОО:  МАУДО «ДЮЦ «Радуга» г.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Кудымкара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андрагог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Ганимедов Константин Алексеевич</a:t>
            </a:r>
          </a:p>
          <a:p>
            <a:pPr algn="l" eaLnBrk="1" hangingPunct="1"/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91000"/>
            <a:ext cx="37338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863" y="0"/>
            <a:ext cx="4800600" cy="360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325755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4800600" cy="360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22625"/>
            <a:ext cx="4800600" cy="360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0863" y="3222625"/>
            <a:ext cx="4800600" cy="360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http://gifr.ru/data/gifs/7/2/f/72ff59127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3898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4456113" y="3698875"/>
            <a:ext cx="4648200" cy="2947988"/>
            <a:chOff x="4456667" y="3698631"/>
            <a:chExt cx="4648200" cy="2947988"/>
          </a:xfrm>
        </p:grpSpPr>
        <p:grpSp>
          <p:nvGrpSpPr>
            <p:cNvPr id="21508" name="Группа 4"/>
            <p:cNvGrpSpPr>
              <a:grpSpLocks/>
            </p:cNvGrpSpPr>
            <p:nvPr/>
          </p:nvGrpSpPr>
          <p:grpSpPr bwMode="auto">
            <a:xfrm>
              <a:off x="4456667" y="3698631"/>
              <a:ext cx="4648200" cy="2947988"/>
              <a:chOff x="1524000" y="2286000"/>
              <a:chExt cx="6208270" cy="4014788"/>
            </a:xfrm>
          </p:grpSpPr>
          <p:pic>
            <p:nvPicPr>
              <p:cNvPr id="21511" name="Рисунок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2286000"/>
                <a:ext cx="6208270" cy="401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Скругленный прямоугольник 3"/>
              <p:cNvSpPr/>
              <p:nvPr/>
            </p:nvSpPr>
            <p:spPr>
              <a:xfrm rot="20429474">
                <a:off x="2644261" y="2347416"/>
                <a:ext cx="1635872" cy="149643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5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Я вас жду</a:t>
                </a:r>
              </a:p>
            </p:txBody>
          </p:sp>
        </p:grpSp>
        <p:pic>
          <p:nvPicPr>
            <p:cNvPr id="21509" name="Picture 7" descr="http://vamotkrytka.ru/_ph/119/1/731725706.jpg?1472896820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767" y="3896369"/>
              <a:ext cx="305179" cy="305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7" descr="http://vamotkrytka.ru/_ph/119/1/731725706.jpg?1472896820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992" y="3894992"/>
              <a:ext cx="305179" cy="305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дополнительной общеобразовательной общеразвивающей программы научной направленности «Мультстудия»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общеразвивающая программа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Мультстудия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«Радуга»» относится к направлению технического вида творчества и рассчитана на занятия с детьми 10-16 лет.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в течении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трёх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 занятия проходят 2 раза в неделю по 2 часа,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всего 408 часов.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alt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программы </a:t>
            </a:r>
            <a:br>
              <a:rPr lang="ru-RU" alt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«Мультстудия»</a:t>
            </a:r>
            <a:r>
              <a:rPr lang="ru-RU" alt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предполагает: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sz="2500" smtClean="0">
                <a:latin typeface="Times New Roman" pitchFamily="18" charset="0"/>
                <a:cs typeface="Times New Roman" pitchFamily="18" charset="0"/>
              </a:rPr>
              <a:t>Раскрытие индивидуальных способностей ребенка, развитие определенных способностей для адаптации в окружающем мире.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500" smtClean="0">
                <a:latin typeface="Times New Roman" pitchFamily="18" charset="0"/>
                <a:cs typeface="Times New Roman" pitchFamily="18" charset="0"/>
              </a:rPr>
              <a:t>Расширение кругозора детей, повышение эмоциональной культуры, культуры мышления.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500" smtClean="0">
                <a:latin typeface="Times New Roman" pitchFamily="18" charset="0"/>
                <a:cs typeface="Times New Roman" pitchFamily="18" charset="0"/>
              </a:rPr>
              <a:t>Актуальность программы также обусловлена ее технической значимостью. Обучающиеся приобретают опыт работы с информационными объектами, с помощью которых осуществляется видеосъемка и проводится монтаж отснятого материала с использованием возможностей специальных компьютерных инструментов. </a:t>
            </a:r>
          </a:p>
          <a:p>
            <a:pPr>
              <a:buFont typeface="Wingdings" pitchFamily="2" charset="2"/>
              <a:buChar char="Ø"/>
            </a:pPr>
            <a:endParaRPr lang="ru-RU" altLang="ru-RU" sz="25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altLang="ru-RU" sz="25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 txBox="1">
            <a:spLocks/>
          </p:cNvSpPr>
          <p:nvPr/>
        </p:nvSpPr>
        <p:spPr bwMode="auto">
          <a:xfrm>
            <a:off x="457200" y="53340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«Мультстудия»</a:t>
            </a:r>
            <a:endParaRPr lang="ru-RU" alt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Объект 2"/>
          <p:cNvSpPr txBox="1">
            <a:spLocks/>
          </p:cNvSpPr>
          <p:nvPr/>
        </p:nvSpPr>
        <p:spPr bwMode="auto">
          <a:xfrm>
            <a:off x="609600" y="1828800"/>
            <a:ext cx="822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3500">
                <a:latin typeface="Times New Roman" pitchFamily="18" charset="0"/>
                <a:cs typeface="Times New Roman" pitchFamily="18" charset="0"/>
              </a:rPr>
              <a:t>Содействовать развитию гармонично развитой, эмоциональной и творчески активной личности ребёнка через создание аудио-визуальных произведений экранного искусства</a:t>
            </a:r>
            <a:r>
              <a:rPr lang="ru-RU" altLang="ru-RU" sz="3500" i="1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35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Идея стажировки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этой технологией позволит педагогу разнообразить свою деятельность в объединении по любому направлению, а не только в объединениях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Мульстудия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создавать дидактические материалы по моделированию, проектированию, созданию рекламных роликов,  наглядных и демонстрационных пособий. </a:t>
            </a:r>
          </a:p>
          <a:p>
            <a:pPr eaLnBrk="1" hangingPunct="1">
              <a:defRPr/>
            </a:pPr>
            <a:endParaRPr lang="ru-RU" altLang="ru-RU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 задачи стажировки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0850" y="1438275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25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создания видеороликов с помощью технологии</a:t>
            </a: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stop-motion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стажировки: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Углубление знаний педагогов о возможностях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 при создании видеороликов с использованием технологии</a:t>
            </a: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stop-motion</a:t>
            </a: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алгоритма разработки сценария для видеоролика;</a:t>
            </a:r>
          </a:p>
          <a:p>
            <a:pPr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навыков использования информационных технологий для создания видеороликов;</a:t>
            </a: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3400" y="427038"/>
            <a:ext cx="8229600" cy="1020762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ru-RU" altLang="ru-RU" sz="3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 стажировки</a:t>
            </a:r>
            <a:endParaRPr lang="ru-RU" altLang="ru-RU" sz="3000" smtClean="0">
              <a:solidFill>
                <a:srgbClr val="002060"/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63550" y="1447800"/>
            <a:ext cx="8229600" cy="5410200"/>
          </a:xfrm>
        </p:spPr>
        <p:txBody>
          <a:bodyPr/>
          <a:lstStyle/>
          <a:p>
            <a:pPr>
              <a:defRPr/>
            </a:pPr>
            <a:r>
              <a:rPr lang="ru-RU" sz="2200" dirty="0"/>
              <a:t>Пройдя программу </a:t>
            </a:r>
            <a:r>
              <a:rPr lang="ru-RU" sz="2200" dirty="0" smtClean="0"/>
              <a:t>стажировки </a:t>
            </a:r>
            <a:r>
              <a:rPr lang="ru-RU" sz="2200" dirty="0"/>
              <a:t>«Создание видеороликов с использованием технологии </a:t>
            </a:r>
            <a:r>
              <a:rPr lang="ru-RU" sz="2200" dirty="0" err="1"/>
              <a:t>stop-motion</a:t>
            </a:r>
            <a:r>
              <a:rPr lang="ru-RU" sz="2200" dirty="0"/>
              <a:t>», педагог узнает множество интересных фактов из истории создания мультфильмов и анимации. Совершенствует знания и умения работать с камерой, научится разрабатывать сценарий и </a:t>
            </a:r>
            <a:r>
              <a:rPr lang="ru-RU" sz="2200" dirty="0" err="1"/>
              <a:t>раскадровку</a:t>
            </a:r>
            <a:r>
              <a:rPr lang="ru-RU" sz="2200" dirty="0"/>
              <a:t>, создавать декорации и оживлять персонажей. Овладеет техникой создания видеороликов с использованием технологии </a:t>
            </a:r>
            <a:r>
              <a:rPr lang="ru-RU" sz="2200" b="1" i="1" dirty="0" err="1"/>
              <a:t>stop-motion</a:t>
            </a:r>
            <a:r>
              <a:rPr lang="ru-RU" sz="2200" dirty="0"/>
              <a:t>, используя все возможные ресурсы собственного объединения и образовательного учреждения.</a:t>
            </a:r>
          </a:p>
          <a:p>
            <a:pPr>
              <a:defRPr/>
            </a:pPr>
            <a:r>
              <a:rPr lang="ru-RU" sz="2200" dirty="0"/>
              <a:t>Педагог, овладев этой технологией, поможет сформировать у обучающихся навыки моделирования и проектирования, а также сможет привить им два очень нужных качества - усидчивости и дисциплинированности.</a:t>
            </a:r>
          </a:p>
          <a:p>
            <a:pPr marL="0" indent="0" eaLnBrk="1" hangingPunct="1">
              <a:defRPr/>
            </a:pPr>
            <a:endParaRPr lang="ru-RU" altLang="ru-RU" sz="2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2400"/>
            <a:ext cx="8229600" cy="838200"/>
          </a:xfrm>
        </p:spPr>
        <p:txBody>
          <a:bodyPr/>
          <a:lstStyle/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Учебно-тематический план стажировки (24 часа)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359316"/>
              </p:ext>
            </p:extLst>
          </p:nvPr>
        </p:nvGraphicFramePr>
        <p:xfrm>
          <a:off x="489099" y="877960"/>
          <a:ext cx="8153399" cy="5522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317"/>
                <a:gridCol w="4184594"/>
                <a:gridCol w="972424"/>
                <a:gridCol w="748018"/>
                <a:gridCol w="598415"/>
                <a:gridCol w="1271631"/>
              </a:tblGrid>
              <a:tr h="192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Тема раздела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 – во часов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Теория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Практика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Формы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контроля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  Знакомство с программой стажировки, программно- методическим обеспечением.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2</a:t>
                      </a:r>
                      <a:r>
                        <a:rPr lang="ru-RU" sz="1000" dirty="0">
                          <a:effectLst/>
                        </a:rPr>
                        <a:t>. История создания и развития технологии </a:t>
                      </a:r>
                      <a:r>
                        <a:rPr lang="ru-RU" sz="1000" dirty="0" err="1">
                          <a:effectLst/>
                        </a:rPr>
                        <a:t>stop-motion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3</a:t>
                      </a:r>
                      <a:r>
                        <a:rPr lang="ru-RU" sz="1000" dirty="0">
                          <a:effectLst/>
                        </a:rPr>
                        <a:t>. Методические рекомендации по разработке и созданию видеоролика с помощью технологии </a:t>
                      </a:r>
                      <a:r>
                        <a:rPr lang="ru-RU" sz="1000" dirty="0" err="1">
                          <a:effectLst/>
                        </a:rPr>
                        <a:t>stop-motion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4</a:t>
                      </a:r>
                      <a:r>
                        <a:rPr lang="ru-RU" sz="1000" dirty="0">
                          <a:effectLst/>
                        </a:rPr>
                        <a:t>. Анкетирование «Ожидаемые результаты стажировки</a:t>
                      </a:r>
                      <a:r>
                        <a:rPr lang="ru-RU" sz="1000" dirty="0" smtClean="0">
                          <a:effectLst/>
                        </a:rPr>
                        <a:t>».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Устный опрос.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Тестирование.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Практическая работа.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</a:t>
                      </a:r>
                      <a:r>
                        <a:rPr lang="ru-RU" sz="1000" dirty="0">
                          <a:effectLst/>
                        </a:rPr>
                        <a:t>. Разработка продукта: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разработка сюжета видеоролика,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составление сценария,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выбор вида техники,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подготовка материала и оборудования.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2</a:t>
                      </a:r>
                      <a:r>
                        <a:rPr lang="ru-RU" sz="1000" dirty="0">
                          <a:effectLst/>
                        </a:rPr>
                        <a:t>. Изготовление продукта: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изготовление декораций и персонажей,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покадровая съёмка сюжета,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компьютерная обработка материала,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монтаж сцен видеоролика в компьютерной программе,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Озвучивание и финальный монтаж видеоролика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Взаимоанализ</a:t>
                      </a:r>
                      <a:r>
                        <a:rPr lang="ru-RU" sz="1000" dirty="0">
                          <a:effectLst/>
                        </a:rPr>
                        <a:t> практической работы по критериям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  <a:r>
                        <a:rPr lang="ru-RU" sz="1000" dirty="0">
                          <a:effectLst/>
                        </a:rPr>
                        <a:t> 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  <a:endParaRPr lang="ru-RU" sz="1000" dirty="0">
                        <a:effectLst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Консультации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  <a:endParaRPr lang="ru-RU" sz="1000" dirty="0">
                        <a:effectLst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Собеседование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Самостоятельная работа.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1</a:t>
                      </a:r>
                      <a:r>
                        <a:rPr lang="ru-RU" sz="1000" dirty="0">
                          <a:effectLst/>
                        </a:rPr>
                        <a:t>. Работа с методическими рекомендациями.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 Разработка своего продукта.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 Изготовление своего продукта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Самоанализ </a:t>
                      </a:r>
                      <a:r>
                        <a:rPr lang="ru-RU" sz="1000" dirty="0">
                          <a:effectLst/>
                        </a:rPr>
                        <a:t>и оценка практической работы по критериям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  <a:endParaRPr lang="ru-RU" sz="1000" dirty="0">
                        <a:effectLst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Рефлексия.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</a:t>
                      </a:r>
                      <a:r>
                        <a:rPr lang="ru-RU" sz="1000" dirty="0">
                          <a:effectLst/>
                        </a:rPr>
                        <a:t>. Презентация индивидуально выполненного продукта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 Анкетирование.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 Заполнение </a:t>
                      </a:r>
                      <a:r>
                        <a:rPr lang="ru-RU" sz="1000" dirty="0" smtClean="0">
                          <a:effectLst/>
                        </a:rPr>
                        <a:t>дневника</a:t>
                      </a:r>
                      <a:endParaRPr lang="ru-RU" sz="1000" dirty="0">
                        <a:effectLst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Защита выполненного продукта.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 часов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8" marR="23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305800" cy="944562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Методическое, материально-техническое обеспечение стажировки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общеразвивающая программа технической направленности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Мультстудия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созданию видеороликов с использованием  технологии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stop-motion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материал.</a:t>
            </a:r>
          </a:p>
          <a:p>
            <a:pPr marL="0" indent="0">
              <a:buFontTx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 условия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Помещение для занятий – компьютерный класс.</a:t>
            </a:r>
          </a:p>
          <a:p>
            <a:pPr marL="0" indent="0">
              <a:buFontTx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Материалы, инструменты.</a:t>
            </a:r>
          </a:p>
          <a:p>
            <a:pPr marL="0" indent="0">
              <a:buFontTx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Технические средства обучения. 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 компьютер;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Наушники; 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Фотоаппарат;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Штатив;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Видеопроектор для просмотра анимации на экране;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 Интернет;</a:t>
            </a:r>
          </a:p>
          <a:p>
            <a:pPr>
              <a:defRPr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5" descr="http://xn--31-dlch0aqnbb.xn--p1ai/images/ko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362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http://static.beeline.ru/shop/media/goods/334x434/918c3291-d4fb-497f-baf8-cd6819859d7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4662488"/>
            <a:ext cx="7350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http://keyallshops.com/img/production_800_600/14552734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25311"/>
          <a:stretch>
            <a:fillRect/>
          </a:stretch>
        </p:blipFill>
        <p:spPr bwMode="auto">
          <a:xfrm>
            <a:off x="6972300" y="4975225"/>
            <a:ext cx="762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487</Words>
  <Application>Microsoft Office PowerPoint</Application>
  <PresentationFormat>Экран (4:3)</PresentationFormat>
  <Paragraphs>126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Программа стажировки  «Создание видеороликов  с использованием   технологии «Stop-motion» </vt:lpstr>
      <vt:lpstr>Характеристика дополнительной общеобразовательной общеразвивающей программы научной направленности «Мультстудия»</vt:lpstr>
      <vt:lpstr>Актуальность программы  «Мультстудия» предполагает:</vt:lpstr>
      <vt:lpstr>Презентация PowerPoint</vt:lpstr>
      <vt:lpstr>Идея стажировки</vt:lpstr>
      <vt:lpstr>Цель и задачи стажировки</vt:lpstr>
      <vt:lpstr>Планируемые результаты освоения программы стажировки</vt:lpstr>
      <vt:lpstr>Учебно-тематический план стажировки (24 часа)</vt:lpstr>
      <vt:lpstr>Методическое, материально-техническое обеспечение стажировки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Comp0</dc:creator>
  <cp:lastModifiedBy>Comp0</cp:lastModifiedBy>
  <cp:revision>55</cp:revision>
  <cp:lastPrinted>1601-01-01T00:00:00Z</cp:lastPrinted>
  <dcterms:created xsi:type="dcterms:W3CDTF">1601-01-01T00:00:00Z</dcterms:created>
  <dcterms:modified xsi:type="dcterms:W3CDTF">2016-10-06T11:12:54Z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