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8" r:id="rId3"/>
    <p:sldId id="269" r:id="rId4"/>
    <p:sldId id="270" r:id="rId5"/>
    <p:sldId id="256" r:id="rId6"/>
    <p:sldId id="259" r:id="rId7"/>
    <p:sldId id="260" r:id="rId8"/>
    <p:sldId id="267" r:id="rId9"/>
    <p:sldId id="271" r:id="rId10"/>
    <p:sldId id="272" r:id="rId11"/>
    <p:sldId id="273" r:id="rId12"/>
    <p:sldId id="276" r:id="rId13"/>
    <p:sldId id="277" r:id="rId14"/>
    <p:sldId id="258" r:id="rId15"/>
    <p:sldId id="263" r:id="rId16"/>
    <p:sldId id="274" r:id="rId17"/>
    <p:sldId id="275" r:id="rId18"/>
    <p:sldId id="265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781" autoAdjust="0"/>
    <p:restoredTop sz="94660"/>
  </p:normalViewPr>
  <p:slideViewPr>
    <p:cSldViewPr>
      <p:cViewPr varScale="1">
        <p:scale>
          <a:sx n="113" d="100"/>
          <a:sy n="11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учреждения культуры и спорта,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2000" b="1" dirty="0" smtClean="0"/>
            <a:t>МОЦ,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3600" b="1" dirty="0" smtClean="0"/>
            <a:t>РМЦ</a:t>
          </a:r>
          <a:endParaRPr lang="ru-RU" sz="36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3656A-0BC9-4B9B-AA5B-B70F4B924383}" type="presOf" srcId="{8F000AF3-9752-4CEA-B862-11AFF6768DAD}" destId="{15D1C8E3-921D-4ECF-8648-B646F08945F5}" srcOrd="0" destOrd="0" presId="urn:microsoft.com/office/officeart/2005/8/layout/venn2"/>
    <dgm:cxn modelId="{50A24B5D-4C45-4B42-BB79-3E32FB9F854C}" type="presOf" srcId="{49086158-C8B1-411A-8CA2-DA18314A8923}" destId="{B212D744-9F02-4CB7-932A-A9639FCB216C}" srcOrd="0" destOrd="0" presId="urn:microsoft.com/office/officeart/2005/8/layout/venn2"/>
    <dgm:cxn modelId="{E943D556-D75D-4CB8-89CA-C8357FF0C7C9}" type="presOf" srcId="{8F000AF3-9752-4CEA-B862-11AFF6768DAD}" destId="{252D0D5C-3E33-4D25-99DF-495A2A53F47A}" srcOrd="1" destOrd="0" presId="urn:microsoft.com/office/officeart/2005/8/layout/venn2"/>
    <dgm:cxn modelId="{6BF7129C-F81F-4F45-9F45-DD1CE692D7BD}" type="presOf" srcId="{F4901BD7-79D0-4B31-84F3-B14935C279B5}" destId="{DFD3D26A-30CE-4F2C-94A3-54ADC24F39B4}" srcOrd="0" destOrd="0" presId="urn:microsoft.com/office/officeart/2005/8/layout/venn2"/>
    <dgm:cxn modelId="{F024191F-AD77-41A8-B242-F53DF92E7242}" type="presOf" srcId="{48686CB1-3648-4ECA-B26D-9A9BE457AFDB}" destId="{864960AA-F2F7-4C7B-9ACC-CFE0BF12AF85}" srcOrd="0" destOrd="0" presId="urn:microsoft.com/office/officeart/2005/8/layout/venn2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0FAB5C02-0F1E-4A0E-927B-043FFD209DD5}" type="presOf" srcId="{F4901BD7-79D0-4B31-84F3-B14935C279B5}" destId="{CA45AE03-282E-4AED-B172-32101DBC36A2}" srcOrd="1" destOrd="0" presId="urn:microsoft.com/office/officeart/2005/8/layout/venn2"/>
    <dgm:cxn modelId="{5C231351-B622-4AFC-9421-E1BAC2E2D4E5}" type="presOf" srcId="{48686CB1-3648-4ECA-B26D-9A9BE457AFDB}" destId="{723C2572-EAA8-4EEB-8F89-B2DDF6CE8710}" srcOrd="1" destOrd="0" presId="urn:microsoft.com/office/officeart/2005/8/layout/venn2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CA6D3504-992A-4B6E-AB24-773FDBFCC0CC}" type="presOf" srcId="{3F8155D9-94E5-4B2D-89CF-4E603AF24B82}" destId="{4EC3F34D-3107-4F36-92BC-3037C3B2B7D9}" srcOrd="0" destOrd="0" presId="urn:microsoft.com/office/officeart/2005/8/layout/venn2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BBCAE7A7-31CF-4AD4-8E71-1EED2B981158}" type="presOf" srcId="{49086158-C8B1-411A-8CA2-DA18314A8923}" destId="{942CCC83-144B-4BB2-A53C-DBE333B86596}" srcOrd="1" destOrd="0" presId="urn:microsoft.com/office/officeart/2005/8/layout/venn2"/>
    <dgm:cxn modelId="{310FBBEC-DA2C-438A-9BF9-A348FA7FA4A7}" type="presParOf" srcId="{4EC3F34D-3107-4F36-92BC-3037C3B2B7D9}" destId="{5B874628-7ED2-4556-A7D0-D9132D2FC934}" srcOrd="0" destOrd="0" presId="urn:microsoft.com/office/officeart/2005/8/layout/venn2"/>
    <dgm:cxn modelId="{BC62DD9C-DC2D-46F7-9333-03706BE2A6C0}" type="presParOf" srcId="{5B874628-7ED2-4556-A7D0-D9132D2FC934}" destId="{B212D744-9F02-4CB7-932A-A9639FCB216C}" srcOrd="0" destOrd="0" presId="urn:microsoft.com/office/officeart/2005/8/layout/venn2"/>
    <dgm:cxn modelId="{4E5459B9-4B62-4886-AC0B-4C9F326CFD0C}" type="presParOf" srcId="{5B874628-7ED2-4556-A7D0-D9132D2FC934}" destId="{942CCC83-144B-4BB2-A53C-DBE333B86596}" srcOrd="1" destOrd="0" presId="urn:microsoft.com/office/officeart/2005/8/layout/venn2"/>
    <dgm:cxn modelId="{B9FA251B-6545-4825-A9D1-B7942F6D1E6B}" type="presParOf" srcId="{4EC3F34D-3107-4F36-92BC-3037C3B2B7D9}" destId="{8D6E008C-3C0F-4976-8778-1B20880E042C}" srcOrd="1" destOrd="0" presId="urn:microsoft.com/office/officeart/2005/8/layout/venn2"/>
    <dgm:cxn modelId="{0B154C21-0CBA-41C5-9619-B71015854574}" type="presParOf" srcId="{8D6E008C-3C0F-4976-8778-1B20880E042C}" destId="{DFD3D26A-30CE-4F2C-94A3-54ADC24F39B4}" srcOrd="0" destOrd="0" presId="urn:microsoft.com/office/officeart/2005/8/layout/venn2"/>
    <dgm:cxn modelId="{E4DBEFDF-8877-4947-913F-D651ADCF82C0}" type="presParOf" srcId="{8D6E008C-3C0F-4976-8778-1B20880E042C}" destId="{CA45AE03-282E-4AED-B172-32101DBC36A2}" srcOrd="1" destOrd="0" presId="urn:microsoft.com/office/officeart/2005/8/layout/venn2"/>
    <dgm:cxn modelId="{EEAC6D7C-D797-4CB1-B3FD-2115C5FB4268}" type="presParOf" srcId="{4EC3F34D-3107-4F36-92BC-3037C3B2B7D9}" destId="{FE58D5DB-1293-467A-B8F4-1D45525A3C42}" srcOrd="2" destOrd="0" presId="urn:microsoft.com/office/officeart/2005/8/layout/venn2"/>
    <dgm:cxn modelId="{4565CDCA-4266-4BEC-9D6A-2308EFF16A63}" type="presParOf" srcId="{FE58D5DB-1293-467A-B8F4-1D45525A3C42}" destId="{15D1C8E3-921D-4ECF-8648-B646F08945F5}" srcOrd="0" destOrd="0" presId="urn:microsoft.com/office/officeart/2005/8/layout/venn2"/>
    <dgm:cxn modelId="{99DA34F4-1F57-441D-990E-0B8EEE8CBABB}" type="presParOf" srcId="{FE58D5DB-1293-467A-B8F4-1D45525A3C42}" destId="{252D0D5C-3E33-4D25-99DF-495A2A53F47A}" srcOrd="1" destOrd="0" presId="urn:microsoft.com/office/officeart/2005/8/layout/venn2"/>
    <dgm:cxn modelId="{5D32F9A9-577A-4157-91B7-05442DBCBE60}" type="presParOf" srcId="{4EC3F34D-3107-4F36-92BC-3037C3B2B7D9}" destId="{C8499E27-5FA5-4F46-B6E7-BE9AEF65A6F5}" srcOrd="3" destOrd="0" presId="urn:microsoft.com/office/officeart/2005/8/layout/venn2"/>
    <dgm:cxn modelId="{F4C67CF4-F124-45A6-977C-1D13A60BE5F6}" type="presParOf" srcId="{C8499E27-5FA5-4F46-B6E7-BE9AEF65A6F5}" destId="{864960AA-F2F7-4C7B-9ACC-CFE0BF12AF85}" srcOrd="0" destOrd="0" presId="urn:microsoft.com/office/officeart/2005/8/layout/venn2"/>
    <dgm:cxn modelId="{14B7E443-3B85-4C8F-9F14-00608D9F4A7B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20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культура, спорт,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1200" b="1" dirty="0" smtClean="0"/>
            <a:t>МОЦ </a:t>
          </a:r>
          <a:r>
            <a:rPr lang="en-US" sz="1200" b="1" dirty="0" smtClean="0"/>
            <a:t>N</a:t>
          </a:r>
          <a:r>
            <a:rPr lang="ru-RU" sz="1200" b="1" dirty="0" smtClean="0"/>
            <a:t>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2000" b="1" dirty="0" smtClean="0"/>
            <a:t>РМЦ</a:t>
          </a:r>
          <a:endParaRPr lang="ru-RU" sz="20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1B30D-295D-4341-8026-D92799DB78FA}" type="presOf" srcId="{3F8155D9-94E5-4B2D-89CF-4E603AF24B82}" destId="{4EC3F34D-3107-4F36-92BC-3037C3B2B7D9}" srcOrd="0" destOrd="0" presId="urn:microsoft.com/office/officeart/2005/8/layout/venn2"/>
    <dgm:cxn modelId="{4A7127B8-6BDA-42BE-A600-A7690BE56AE9}" type="presOf" srcId="{8F000AF3-9752-4CEA-B862-11AFF6768DAD}" destId="{252D0D5C-3E33-4D25-99DF-495A2A53F47A}" srcOrd="1" destOrd="0" presId="urn:microsoft.com/office/officeart/2005/8/layout/venn2"/>
    <dgm:cxn modelId="{6E52FDA7-7FC3-4019-9892-280FE61CFA4E}" type="presOf" srcId="{49086158-C8B1-411A-8CA2-DA18314A8923}" destId="{B212D744-9F02-4CB7-932A-A9639FCB216C}" srcOrd="0" destOrd="0" presId="urn:microsoft.com/office/officeart/2005/8/layout/venn2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FB2E1D76-2549-46E3-A437-87FDB424EC6A}" type="presOf" srcId="{F4901BD7-79D0-4B31-84F3-B14935C279B5}" destId="{DFD3D26A-30CE-4F2C-94A3-54ADC24F39B4}" srcOrd="0" destOrd="0" presId="urn:microsoft.com/office/officeart/2005/8/layout/venn2"/>
    <dgm:cxn modelId="{7161BE32-1AB0-459C-806B-E094B19B6782}" type="presOf" srcId="{48686CB1-3648-4ECA-B26D-9A9BE457AFDB}" destId="{864960AA-F2F7-4C7B-9ACC-CFE0BF12AF85}" srcOrd="0" destOrd="0" presId="urn:microsoft.com/office/officeart/2005/8/layout/venn2"/>
    <dgm:cxn modelId="{297331BC-4264-46CD-A87D-71BF6492257C}" type="presOf" srcId="{48686CB1-3648-4ECA-B26D-9A9BE457AFDB}" destId="{723C2572-EAA8-4EEB-8F89-B2DDF6CE8710}" srcOrd="1" destOrd="0" presId="urn:microsoft.com/office/officeart/2005/8/layout/venn2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463C803A-6289-4F45-9FEC-FCFAD78BA14F}" type="presOf" srcId="{F4901BD7-79D0-4B31-84F3-B14935C279B5}" destId="{CA45AE03-282E-4AED-B172-32101DBC36A2}" srcOrd="1" destOrd="0" presId="urn:microsoft.com/office/officeart/2005/8/layout/venn2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EDB67B4F-78B3-45E2-A1F6-6B8FF42C9CB9}" type="presOf" srcId="{8F000AF3-9752-4CEA-B862-11AFF6768DAD}" destId="{15D1C8E3-921D-4ECF-8648-B646F08945F5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0CB1F879-60D9-4586-BB4A-761413C545A5}" type="presOf" srcId="{49086158-C8B1-411A-8CA2-DA18314A8923}" destId="{942CCC83-144B-4BB2-A53C-DBE333B86596}" srcOrd="1" destOrd="0" presId="urn:microsoft.com/office/officeart/2005/8/layout/venn2"/>
    <dgm:cxn modelId="{47ADC357-42E9-4BDA-B0A7-3E92D17C5866}" type="presParOf" srcId="{4EC3F34D-3107-4F36-92BC-3037C3B2B7D9}" destId="{5B874628-7ED2-4556-A7D0-D9132D2FC934}" srcOrd="0" destOrd="0" presId="urn:microsoft.com/office/officeart/2005/8/layout/venn2"/>
    <dgm:cxn modelId="{576E2F38-D0DA-4402-996F-90C23A610FFC}" type="presParOf" srcId="{5B874628-7ED2-4556-A7D0-D9132D2FC934}" destId="{B212D744-9F02-4CB7-932A-A9639FCB216C}" srcOrd="0" destOrd="0" presId="urn:microsoft.com/office/officeart/2005/8/layout/venn2"/>
    <dgm:cxn modelId="{CCB7E756-A274-4349-9ED6-793E7B46048C}" type="presParOf" srcId="{5B874628-7ED2-4556-A7D0-D9132D2FC934}" destId="{942CCC83-144B-4BB2-A53C-DBE333B86596}" srcOrd="1" destOrd="0" presId="urn:microsoft.com/office/officeart/2005/8/layout/venn2"/>
    <dgm:cxn modelId="{6A4121A1-641C-481E-B05F-009EE2C39444}" type="presParOf" srcId="{4EC3F34D-3107-4F36-92BC-3037C3B2B7D9}" destId="{8D6E008C-3C0F-4976-8778-1B20880E042C}" srcOrd="1" destOrd="0" presId="urn:microsoft.com/office/officeart/2005/8/layout/venn2"/>
    <dgm:cxn modelId="{6A13D04B-DC2E-4CB0-9F86-1E1750318FB5}" type="presParOf" srcId="{8D6E008C-3C0F-4976-8778-1B20880E042C}" destId="{DFD3D26A-30CE-4F2C-94A3-54ADC24F39B4}" srcOrd="0" destOrd="0" presId="urn:microsoft.com/office/officeart/2005/8/layout/venn2"/>
    <dgm:cxn modelId="{7EFF7A0E-1E1F-40FE-ACA9-22B7D42B8382}" type="presParOf" srcId="{8D6E008C-3C0F-4976-8778-1B20880E042C}" destId="{CA45AE03-282E-4AED-B172-32101DBC36A2}" srcOrd="1" destOrd="0" presId="urn:microsoft.com/office/officeart/2005/8/layout/venn2"/>
    <dgm:cxn modelId="{1142A6C1-186B-464D-87F8-05BDF6A04EA7}" type="presParOf" srcId="{4EC3F34D-3107-4F36-92BC-3037C3B2B7D9}" destId="{FE58D5DB-1293-467A-B8F4-1D45525A3C42}" srcOrd="2" destOrd="0" presId="urn:microsoft.com/office/officeart/2005/8/layout/venn2"/>
    <dgm:cxn modelId="{E5B3FAA3-0B90-461F-B6A2-D02A3145BBDD}" type="presParOf" srcId="{FE58D5DB-1293-467A-B8F4-1D45525A3C42}" destId="{15D1C8E3-921D-4ECF-8648-B646F08945F5}" srcOrd="0" destOrd="0" presId="urn:microsoft.com/office/officeart/2005/8/layout/venn2"/>
    <dgm:cxn modelId="{1F34F45A-E3DA-4E95-B497-099999C5E84C}" type="presParOf" srcId="{FE58D5DB-1293-467A-B8F4-1D45525A3C42}" destId="{252D0D5C-3E33-4D25-99DF-495A2A53F47A}" srcOrd="1" destOrd="0" presId="urn:microsoft.com/office/officeart/2005/8/layout/venn2"/>
    <dgm:cxn modelId="{95DCF6F2-1FCC-4E4A-B1A4-60888DC57A05}" type="presParOf" srcId="{4EC3F34D-3107-4F36-92BC-3037C3B2B7D9}" destId="{C8499E27-5FA5-4F46-B6E7-BE9AEF65A6F5}" srcOrd="3" destOrd="0" presId="urn:microsoft.com/office/officeart/2005/8/layout/venn2"/>
    <dgm:cxn modelId="{F0887F98-6371-45C1-BE9C-EEE10E0FB286}" type="presParOf" srcId="{C8499E27-5FA5-4F46-B6E7-BE9AEF65A6F5}" destId="{864960AA-F2F7-4C7B-9ACC-CFE0BF12AF85}" srcOrd="0" destOrd="0" presId="urn:microsoft.com/office/officeart/2005/8/layout/venn2"/>
    <dgm:cxn modelId="{DEB7DFE0-F288-4C98-9392-C6DDFD060707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C4B65-F626-4F85-AB69-8C8F3E91F7A9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39FEB3-8EBE-4E6C-B2DB-876CB9B791F6}">
      <dgm:prSet phldrT="[Текст]"/>
      <dgm:spPr/>
      <dgm:t>
        <a:bodyPr/>
        <a:lstStyle/>
        <a:p>
          <a:r>
            <a:rPr lang="ru-RU" dirty="0" smtClean="0"/>
            <a:t>Новая организация</a:t>
          </a:r>
          <a:endParaRPr lang="ru-RU" dirty="0"/>
        </a:p>
      </dgm:t>
    </dgm:pt>
    <dgm:pt modelId="{B818E9A4-301A-49B2-A6AD-0C30C89DDD90}" type="parTrans" cxnId="{AE5B2340-568C-4950-B844-6254BF7D2D7B}">
      <dgm:prSet/>
      <dgm:spPr/>
      <dgm:t>
        <a:bodyPr/>
        <a:lstStyle/>
        <a:p>
          <a:endParaRPr lang="ru-RU"/>
        </a:p>
      </dgm:t>
    </dgm:pt>
    <dgm:pt modelId="{3D066B15-E4A5-4AB1-A446-AB9084FDDF23}" type="sibTrans" cxnId="{AE5B2340-568C-4950-B844-6254BF7D2D7B}">
      <dgm:prSet/>
      <dgm:spPr/>
      <dgm:t>
        <a:bodyPr/>
        <a:lstStyle/>
        <a:p>
          <a:endParaRPr lang="ru-RU"/>
        </a:p>
      </dgm:t>
    </dgm:pt>
    <dgm:pt modelId="{3C0C314B-016F-4BE9-87E0-787507A9EFD5}">
      <dgm:prSet phldrT="[Текст]"/>
      <dgm:spPr/>
      <dgm:t>
        <a:bodyPr/>
        <a:lstStyle/>
        <a:p>
          <a:r>
            <a:rPr lang="ru-RU" dirty="0" smtClean="0"/>
            <a:t>Расширение деятельности Ресурсного центра / методического центра</a:t>
          </a:r>
          <a:endParaRPr lang="ru-RU" dirty="0"/>
        </a:p>
      </dgm:t>
    </dgm:pt>
    <dgm:pt modelId="{865FB913-0B15-4DD9-9312-079E97085551}" type="parTrans" cxnId="{71581B53-1D24-4A2E-9073-A8E0B263925E}">
      <dgm:prSet/>
      <dgm:spPr/>
      <dgm:t>
        <a:bodyPr/>
        <a:lstStyle/>
        <a:p>
          <a:endParaRPr lang="ru-RU"/>
        </a:p>
      </dgm:t>
    </dgm:pt>
    <dgm:pt modelId="{4071B3FE-59D0-4153-ADFE-1252B2629769}" type="sibTrans" cxnId="{71581B53-1D24-4A2E-9073-A8E0B263925E}">
      <dgm:prSet/>
      <dgm:spPr/>
      <dgm:t>
        <a:bodyPr/>
        <a:lstStyle/>
        <a:p>
          <a:endParaRPr lang="ru-RU"/>
        </a:p>
      </dgm:t>
    </dgm:pt>
    <dgm:pt modelId="{7D721829-D0C9-49BE-B754-0EEBC0A55DD0}">
      <dgm:prSet phldrT="[Текст]"/>
      <dgm:spPr/>
      <dgm:t>
        <a:bodyPr/>
        <a:lstStyle/>
        <a:p>
          <a:r>
            <a:rPr lang="ru-RU" dirty="0" smtClean="0"/>
            <a:t>Проектный офис при Администрации (отделе, комитете, управлении и т.д.)</a:t>
          </a:r>
          <a:endParaRPr lang="ru-RU" dirty="0"/>
        </a:p>
      </dgm:t>
    </dgm:pt>
    <dgm:pt modelId="{15F8A913-3368-4021-AC99-4BF86610E9F9}" type="parTrans" cxnId="{DB5CC85E-FB78-4AE6-B0A6-BE0939D4628E}">
      <dgm:prSet/>
      <dgm:spPr/>
      <dgm:t>
        <a:bodyPr/>
        <a:lstStyle/>
        <a:p>
          <a:endParaRPr lang="ru-RU"/>
        </a:p>
      </dgm:t>
    </dgm:pt>
    <dgm:pt modelId="{7A4E9F43-8F73-4A21-AA99-AE546A3C8CD6}" type="sibTrans" cxnId="{DB5CC85E-FB78-4AE6-B0A6-BE0939D4628E}">
      <dgm:prSet/>
      <dgm:spPr/>
      <dgm:t>
        <a:bodyPr/>
        <a:lstStyle/>
        <a:p>
          <a:endParaRPr lang="ru-RU"/>
        </a:p>
      </dgm:t>
    </dgm:pt>
    <dgm:pt modelId="{37D37793-DEB0-4267-93B3-5898CE16EC3E}">
      <dgm:prSet/>
      <dgm:spPr/>
      <dgm:t>
        <a:bodyPr/>
        <a:lstStyle/>
        <a:p>
          <a:r>
            <a:rPr lang="ru-RU" dirty="0" smtClean="0"/>
            <a:t>На базе организации дополнительного образования</a:t>
          </a:r>
          <a:endParaRPr lang="ru-RU" dirty="0"/>
        </a:p>
      </dgm:t>
    </dgm:pt>
    <dgm:pt modelId="{A4AA95AE-2B9D-4C20-9530-9BC5344EC1BC}" type="parTrans" cxnId="{4A58AA1F-25AD-446C-B28F-59928CC68E2F}">
      <dgm:prSet/>
      <dgm:spPr/>
      <dgm:t>
        <a:bodyPr/>
        <a:lstStyle/>
        <a:p>
          <a:endParaRPr lang="ru-RU"/>
        </a:p>
      </dgm:t>
    </dgm:pt>
    <dgm:pt modelId="{A7AD30C3-6465-4E26-B0AF-EE7DFE72127E}" type="sibTrans" cxnId="{4A58AA1F-25AD-446C-B28F-59928CC68E2F}">
      <dgm:prSet/>
      <dgm:spPr/>
      <dgm:t>
        <a:bodyPr/>
        <a:lstStyle/>
        <a:p>
          <a:endParaRPr lang="ru-RU"/>
        </a:p>
      </dgm:t>
    </dgm:pt>
    <dgm:pt modelId="{E766AB85-3065-433E-8A2D-5985A4F75D68}" type="pres">
      <dgm:prSet presAssocID="{8B6C4B65-F626-4F85-AB69-8C8F3E91F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1228C-3A7A-43B4-A1B4-67AAC6326B6C}" type="pres">
      <dgm:prSet presAssocID="{1039FEB3-8EBE-4E6C-B2DB-876CB9B791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650-CE87-4BB1-9E81-8572FA39FD0D}" type="pres">
      <dgm:prSet presAssocID="{3D066B15-E4A5-4AB1-A446-AB9084FDDF23}" presName="sibTrans" presStyleCnt="0"/>
      <dgm:spPr/>
    </dgm:pt>
    <dgm:pt modelId="{C6659859-F091-46A9-BD06-4B40B33E4F32}" type="pres">
      <dgm:prSet presAssocID="{3C0C314B-016F-4BE9-87E0-787507A9EF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E775-AB12-4C85-B201-1F86546626A3}" type="pres">
      <dgm:prSet presAssocID="{4071B3FE-59D0-4153-ADFE-1252B2629769}" presName="sibTrans" presStyleCnt="0"/>
      <dgm:spPr/>
    </dgm:pt>
    <dgm:pt modelId="{3A390AAC-CBC0-4A6D-8C58-379610CD37DC}" type="pres">
      <dgm:prSet presAssocID="{7D721829-D0C9-49BE-B754-0EEBC0A55D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277C-625A-48AD-B7B2-8A9992BC244E}" type="pres">
      <dgm:prSet presAssocID="{7A4E9F43-8F73-4A21-AA99-AE546A3C8CD6}" presName="sibTrans" presStyleCnt="0"/>
      <dgm:spPr/>
    </dgm:pt>
    <dgm:pt modelId="{69EB8D4A-63AA-41DB-93FF-1AB4AE7C1D59}" type="pres">
      <dgm:prSet presAssocID="{37D37793-DEB0-4267-93B3-5898CE16EC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B2340-568C-4950-B844-6254BF7D2D7B}" srcId="{8B6C4B65-F626-4F85-AB69-8C8F3E91F7A9}" destId="{1039FEB3-8EBE-4E6C-B2DB-876CB9B791F6}" srcOrd="0" destOrd="0" parTransId="{B818E9A4-301A-49B2-A6AD-0C30C89DDD90}" sibTransId="{3D066B15-E4A5-4AB1-A446-AB9084FDDF23}"/>
    <dgm:cxn modelId="{71581B53-1D24-4A2E-9073-A8E0B263925E}" srcId="{8B6C4B65-F626-4F85-AB69-8C8F3E91F7A9}" destId="{3C0C314B-016F-4BE9-87E0-787507A9EFD5}" srcOrd="1" destOrd="0" parTransId="{865FB913-0B15-4DD9-9312-079E97085551}" sibTransId="{4071B3FE-59D0-4153-ADFE-1252B2629769}"/>
    <dgm:cxn modelId="{DB5CC85E-FB78-4AE6-B0A6-BE0939D4628E}" srcId="{8B6C4B65-F626-4F85-AB69-8C8F3E91F7A9}" destId="{7D721829-D0C9-49BE-B754-0EEBC0A55DD0}" srcOrd="2" destOrd="0" parTransId="{15F8A913-3368-4021-AC99-4BF86610E9F9}" sibTransId="{7A4E9F43-8F73-4A21-AA99-AE546A3C8CD6}"/>
    <dgm:cxn modelId="{F2D0F629-A2F5-482C-9199-5BC5B4BF592D}" type="presOf" srcId="{3C0C314B-016F-4BE9-87E0-787507A9EFD5}" destId="{C6659859-F091-46A9-BD06-4B40B33E4F32}" srcOrd="0" destOrd="0" presId="urn:microsoft.com/office/officeart/2005/8/layout/hList6"/>
    <dgm:cxn modelId="{BC9F8C04-C850-4453-805C-65E6C30171A5}" type="presOf" srcId="{7D721829-D0C9-49BE-B754-0EEBC0A55DD0}" destId="{3A390AAC-CBC0-4A6D-8C58-379610CD37DC}" srcOrd="0" destOrd="0" presId="urn:microsoft.com/office/officeart/2005/8/layout/hList6"/>
    <dgm:cxn modelId="{6C16F57A-F12A-4B86-B927-552308F148B3}" type="presOf" srcId="{8B6C4B65-F626-4F85-AB69-8C8F3E91F7A9}" destId="{E766AB85-3065-433E-8A2D-5985A4F75D68}" srcOrd="0" destOrd="0" presId="urn:microsoft.com/office/officeart/2005/8/layout/hList6"/>
    <dgm:cxn modelId="{94000F5E-624F-4043-B88A-FAC51D501E4B}" type="presOf" srcId="{37D37793-DEB0-4267-93B3-5898CE16EC3E}" destId="{69EB8D4A-63AA-41DB-93FF-1AB4AE7C1D59}" srcOrd="0" destOrd="0" presId="urn:microsoft.com/office/officeart/2005/8/layout/hList6"/>
    <dgm:cxn modelId="{4A58AA1F-25AD-446C-B28F-59928CC68E2F}" srcId="{8B6C4B65-F626-4F85-AB69-8C8F3E91F7A9}" destId="{37D37793-DEB0-4267-93B3-5898CE16EC3E}" srcOrd="3" destOrd="0" parTransId="{A4AA95AE-2B9D-4C20-9530-9BC5344EC1BC}" sibTransId="{A7AD30C3-6465-4E26-B0AF-EE7DFE72127E}"/>
    <dgm:cxn modelId="{8C42D2AA-832B-47B5-8092-8F995F09C60B}" type="presOf" srcId="{1039FEB3-8EBE-4E6C-B2DB-876CB9B791F6}" destId="{3B11228C-3A7A-43B4-A1B4-67AAC6326B6C}" srcOrd="0" destOrd="0" presId="urn:microsoft.com/office/officeart/2005/8/layout/hList6"/>
    <dgm:cxn modelId="{D1D45391-F393-48E4-8FF5-F580ED66F839}" type="presParOf" srcId="{E766AB85-3065-433E-8A2D-5985A4F75D68}" destId="{3B11228C-3A7A-43B4-A1B4-67AAC6326B6C}" srcOrd="0" destOrd="0" presId="urn:microsoft.com/office/officeart/2005/8/layout/hList6"/>
    <dgm:cxn modelId="{BF4D687C-6BE5-42BD-9122-2F8A37AB2DF3}" type="presParOf" srcId="{E766AB85-3065-433E-8A2D-5985A4F75D68}" destId="{1A2A1650-CE87-4BB1-9E81-8572FA39FD0D}" srcOrd="1" destOrd="0" presId="urn:microsoft.com/office/officeart/2005/8/layout/hList6"/>
    <dgm:cxn modelId="{BEF7E104-94A0-49A7-A21A-D259C808B393}" type="presParOf" srcId="{E766AB85-3065-433E-8A2D-5985A4F75D68}" destId="{C6659859-F091-46A9-BD06-4B40B33E4F32}" srcOrd="2" destOrd="0" presId="urn:microsoft.com/office/officeart/2005/8/layout/hList6"/>
    <dgm:cxn modelId="{8350EE9A-B8D1-496E-A6B6-7E2909B6C51D}" type="presParOf" srcId="{E766AB85-3065-433E-8A2D-5985A4F75D68}" destId="{C70CE775-AB12-4C85-B201-1F86546626A3}" srcOrd="3" destOrd="0" presId="urn:microsoft.com/office/officeart/2005/8/layout/hList6"/>
    <dgm:cxn modelId="{C20A32EE-1D0C-4DC5-BBA6-98CBD0EBCB66}" type="presParOf" srcId="{E766AB85-3065-433E-8A2D-5985A4F75D68}" destId="{3A390AAC-CBC0-4A6D-8C58-379610CD37DC}" srcOrd="4" destOrd="0" presId="urn:microsoft.com/office/officeart/2005/8/layout/hList6"/>
    <dgm:cxn modelId="{B58E2A71-92FB-435C-8357-7658001F862A}" type="presParOf" srcId="{E766AB85-3065-433E-8A2D-5985A4F75D68}" destId="{D25A277C-625A-48AD-B7B2-8A9992BC244E}" srcOrd="5" destOrd="0" presId="urn:microsoft.com/office/officeart/2005/8/layout/hList6"/>
    <dgm:cxn modelId="{0F9B69E9-43BA-4B1B-8C33-BF473F86CE7E}" type="presParOf" srcId="{E766AB85-3065-433E-8A2D-5985A4F75D68}" destId="{69EB8D4A-63AA-41DB-93FF-1AB4AE7C1D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E92F8-8F9D-4AEC-8DA6-47A6C9D2AB2E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308B5F-A399-428F-9868-E53FFF2A9150}">
      <dgm:prSet phldrT="[Текст]"/>
      <dgm:spPr/>
      <dgm:t>
        <a:bodyPr/>
        <a:lstStyle/>
        <a:p>
          <a:r>
            <a:rPr lang="ru-RU" dirty="0" err="1" smtClean="0"/>
            <a:t>моц</a:t>
          </a:r>
          <a:endParaRPr lang="ru-RU" dirty="0"/>
        </a:p>
      </dgm:t>
    </dgm:pt>
    <dgm:pt modelId="{1AB3442B-8CC2-462C-A304-61C4E23489A0}" type="parTrans" cxnId="{D669A0D3-7144-4B59-A2E2-ED90232830FB}">
      <dgm:prSet/>
      <dgm:spPr/>
      <dgm:t>
        <a:bodyPr/>
        <a:lstStyle/>
        <a:p>
          <a:endParaRPr lang="ru-RU"/>
        </a:p>
      </dgm:t>
    </dgm:pt>
    <dgm:pt modelId="{D37F765D-4488-43FD-BC7A-727B31891E1D}" type="sibTrans" cxnId="{D669A0D3-7144-4B59-A2E2-ED90232830FB}">
      <dgm:prSet/>
      <dgm:spPr/>
      <dgm:t>
        <a:bodyPr/>
        <a:lstStyle/>
        <a:p>
          <a:endParaRPr lang="ru-RU"/>
        </a:p>
      </dgm:t>
    </dgm:pt>
    <dgm:pt modelId="{335BDA1A-60CF-4AAB-9D83-7BAAA65D5FD2}">
      <dgm:prSet phldrT="[Текст]"/>
      <dgm:spPr/>
      <dgm:t>
        <a:bodyPr/>
        <a:lstStyle/>
        <a:p>
          <a:r>
            <a:rPr lang="ru-RU" dirty="0" smtClean="0"/>
            <a:t>Взаимодействие с РМЦ;</a:t>
          </a:r>
          <a:endParaRPr lang="ru-RU" dirty="0"/>
        </a:p>
      </dgm:t>
    </dgm:pt>
    <dgm:pt modelId="{72B86F1B-2F2C-46B9-9B03-BB98FE1BF68C}" type="parTrans" cxnId="{DA7D0962-B606-4CD9-B492-946B6A5F05DB}">
      <dgm:prSet/>
      <dgm:spPr/>
      <dgm:t>
        <a:bodyPr/>
        <a:lstStyle/>
        <a:p>
          <a:endParaRPr lang="ru-RU"/>
        </a:p>
      </dgm:t>
    </dgm:pt>
    <dgm:pt modelId="{33AFBA59-09CA-4824-B51A-3C42FB86910D}" type="sibTrans" cxnId="{DA7D0962-B606-4CD9-B492-946B6A5F05DB}">
      <dgm:prSet/>
      <dgm:spPr/>
      <dgm:t>
        <a:bodyPr/>
        <a:lstStyle/>
        <a:p>
          <a:endParaRPr lang="ru-RU"/>
        </a:p>
      </dgm:t>
    </dgm:pt>
    <dgm:pt modelId="{25E627FF-8251-4557-B517-EACD5794649B}">
      <dgm:prSet phldrT="[Текст]"/>
      <dgm:spPr/>
      <dgm:t>
        <a:bodyPr/>
        <a:lstStyle/>
        <a:p>
          <a:r>
            <a:rPr lang="ru-RU" dirty="0" smtClean="0"/>
            <a:t>Работа на портале «Навигатор дополнительного образования»;</a:t>
          </a:r>
          <a:endParaRPr lang="ru-RU" dirty="0"/>
        </a:p>
      </dgm:t>
    </dgm:pt>
    <dgm:pt modelId="{A34BEDE5-C05C-4454-A0CA-77D7B179423E}" type="parTrans" cxnId="{64513BFB-3C7B-4DD1-ADB5-B246CA4F4E3F}">
      <dgm:prSet/>
      <dgm:spPr/>
      <dgm:t>
        <a:bodyPr/>
        <a:lstStyle/>
        <a:p>
          <a:endParaRPr lang="ru-RU"/>
        </a:p>
      </dgm:t>
    </dgm:pt>
    <dgm:pt modelId="{ED3D00D0-93E2-4CE9-80AE-45C2673BCB91}" type="sibTrans" cxnId="{64513BFB-3C7B-4DD1-ADB5-B246CA4F4E3F}">
      <dgm:prSet/>
      <dgm:spPr/>
      <dgm:t>
        <a:bodyPr/>
        <a:lstStyle/>
        <a:p>
          <a:endParaRPr lang="ru-RU"/>
        </a:p>
      </dgm:t>
    </dgm:pt>
    <dgm:pt modelId="{F73368C8-8425-48DD-8384-0557FA6EDB22}">
      <dgm:prSet phldrT="[Текст]"/>
      <dgm:spPr/>
      <dgm:t>
        <a:bodyPr/>
        <a:lstStyle/>
        <a:p>
          <a:r>
            <a:rPr lang="ru-RU" dirty="0" smtClean="0"/>
            <a:t>Внедрение и контроль работы модели персонифицированного финансирования услуги;</a:t>
          </a:r>
          <a:endParaRPr lang="ru-RU" dirty="0"/>
        </a:p>
      </dgm:t>
    </dgm:pt>
    <dgm:pt modelId="{0C7A47D4-CF68-4D9B-BE4D-F05D0B1D73DB}" type="parTrans" cxnId="{4D207620-DB83-4714-8080-33B428EEA43D}">
      <dgm:prSet/>
      <dgm:spPr/>
      <dgm:t>
        <a:bodyPr/>
        <a:lstStyle/>
        <a:p>
          <a:endParaRPr lang="ru-RU"/>
        </a:p>
      </dgm:t>
    </dgm:pt>
    <dgm:pt modelId="{E72401AE-9492-4C4B-9135-82D1387768A6}" type="sibTrans" cxnId="{4D207620-DB83-4714-8080-33B428EEA43D}">
      <dgm:prSet/>
      <dgm:spPr/>
      <dgm:t>
        <a:bodyPr/>
        <a:lstStyle/>
        <a:p>
          <a:endParaRPr lang="ru-RU"/>
        </a:p>
      </dgm:t>
    </dgm:pt>
    <dgm:pt modelId="{D0114A40-FE1E-4BD9-9FEC-AC2190362367}">
      <dgm:prSet/>
      <dgm:spPr/>
      <dgm:t>
        <a:bodyPr/>
        <a:lstStyle/>
        <a:p>
          <a:r>
            <a:rPr lang="ru-RU" dirty="0" smtClean="0"/>
            <a:t>Независимая оценка качества образовательных услуг;</a:t>
          </a:r>
          <a:endParaRPr lang="ru-RU" dirty="0"/>
        </a:p>
      </dgm:t>
    </dgm:pt>
    <dgm:pt modelId="{8A3D8D1A-89F0-4976-B236-954C6C7ED9BA}" type="parTrans" cxnId="{7EE33225-C7C5-4CBF-84B8-127B76B0B745}">
      <dgm:prSet/>
      <dgm:spPr/>
      <dgm:t>
        <a:bodyPr/>
        <a:lstStyle/>
        <a:p>
          <a:endParaRPr lang="ru-RU"/>
        </a:p>
      </dgm:t>
    </dgm:pt>
    <dgm:pt modelId="{3901369E-293E-4A99-835A-C56AA8868A68}" type="sibTrans" cxnId="{7EE33225-C7C5-4CBF-84B8-127B76B0B745}">
      <dgm:prSet/>
      <dgm:spPr/>
      <dgm:t>
        <a:bodyPr/>
        <a:lstStyle/>
        <a:p>
          <a:endParaRPr lang="ru-RU"/>
        </a:p>
      </dgm:t>
    </dgm:pt>
    <dgm:pt modelId="{9AC07F5B-0681-4BCE-AB97-30A490AE7414}">
      <dgm:prSet/>
      <dgm:spPr/>
      <dgm:t>
        <a:bodyPr/>
        <a:lstStyle/>
        <a:p>
          <a:r>
            <a:rPr lang="ru-RU" dirty="0" smtClean="0"/>
            <a:t>Экспертиза дополнительных общеобразовательных программ;</a:t>
          </a:r>
          <a:endParaRPr lang="ru-RU" dirty="0"/>
        </a:p>
      </dgm:t>
    </dgm:pt>
    <dgm:pt modelId="{16EF2846-83DB-4683-B279-A53F94E067F4}" type="parTrans" cxnId="{FC56A0E3-F77F-472F-8548-2E5A73986A54}">
      <dgm:prSet/>
      <dgm:spPr/>
      <dgm:t>
        <a:bodyPr/>
        <a:lstStyle/>
        <a:p>
          <a:endParaRPr lang="ru-RU"/>
        </a:p>
      </dgm:t>
    </dgm:pt>
    <dgm:pt modelId="{57C1B8B8-CC90-42AB-82D5-1352C8D4BE94}" type="sibTrans" cxnId="{FC56A0E3-F77F-472F-8548-2E5A73986A54}">
      <dgm:prSet/>
      <dgm:spPr/>
      <dgm:t>
        <a:bodyPr/>
        <a:lstStyle/>
        <a:p>
          <a:endParaRPr lang="ru-RU"/>
        </a:p>
      </dgm:t>
    </dgm:pt>
    <dgm:pt modelId="{4B35DC30-1307-44D7-BB5E-6B65FFA80AB1}">
      <dgm:prSet/>
      <dgm:spPr/>
      <dgm:t>
        <a:bodyPr/>
        <a:lstStyle/>
        <a:p>
          <a:r>
            <a:rPr lang="ru-RU" dirty="0" smtClean="0"/>
            <a:t>«Инвентаризация» ОДО;</a:t>
          </a:r>
          <a:endParaRPr lang="ru-RU" dirty="0"/>
        </a:p>
      </dgm:t>
    </dgm:pt>
    <dgm:pt modelId="{0984A490-D0D2-4757-AF2E-280BBBC322C9}" type="parTrans" cxnId="{B6D6CC41-8FDD-4ADA-8225-EA566504FDEB}">
      <dgm:prSet/>
      <dgm:spPr/>
      <dgm:t>
        <a:bodyPr/>
        <a:lstStyle/>
        <a:p>
          <a:endParaRPr lang="ru-RU"/>
        </a:p>
      </dgm:t>
    </dgm:pt>
    <dgm:pt modelId="{F4F43295-2AAD-41B6-9E26-2A4635E93BD5}" type="sibTrans" cxnId="{B6D6CC41-8FDD-4ADA-8225-EA566504FDEB}">
      <dgm:prSet/>
      <dgm:spPr/>
      <dgm:t>
        <a:bodyPr/>
        <a:lstStyle/>
        <a:p>
          <a:endParaRPr lang="ru-RU"/>
        </a:p>
      </dgm:t>
    </dgm:pt>
    <dgm:pt modelId="{D137F665-1526-4611-A8BA-D73714278DD6}">
      <dgm:prSet/>
      <dgm:spPr/>
      <dgm:t>
        <a:bodyPr/>
        <a:lstStyle/>
        <a:p>
          <a:r>
            <a:rPr lang="ru-RU" dirty="0" smtClean="0"/>
            <a:t>Создание банка лучших программ и практик дополнительного образования</a:t>
          </a:r>
          <a:endParaRPr lang="ru-RU" dirty="0"/>
        </a:p>
      </dgm:t>
    </dgm:pt>
    <dgm:pt modelId="{ECB629B1-00F8-4AA5-BF90-AB4FEE6870FA}" type="parTrans" cxnId="{AAB2A54C-C28A-4C05-9857-9E579365EE44}">
      <dgm:prSet/>
      <dgm:spPr/>
      <dgm:t>
        <a:bodyPr/>
        <a:lstStyle/>
        <a:p>
          <a:endParaRPr lang="ru-RU"/>
        </a:p>
      </dgm:t>
    </dgm:pt>
    <dgm:pt modelId="{1F5AE370-558B-4D36-9A3A-5C719F1B3F2C}" type="sibTrans" cxnId="{AAB2A54C-C28A-4C05-9857-9E579365EE44}">
      <dgm:prSet/>
      <dgm:spPr/>
      <dgm:t>
        <a:bodyPr/>
        <a:lstStyle/>
        <a:p>
          <a:endParaRPr lang="ru-RU"/>
        </a:p>
      </dgm:t>
    </dgm:pt>
    <dgm:pt modelId="{AC853369-70CF-406F-8794-2F9D3961B147}" type="pres">
      <dgm:prSet presAssocID="{D59E92F8-8F9D-4AEC-8DA6-47A6C9D2AB2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03EE5-7F89-4670-84BE-71B498EB80B8}" type="pres">
      <dgm:prSet presAssocID="{39308B5F-A399-428F-9868-E53FFF2A9150}" presName="compNode" presStyleCnt="0"/>
      <dgm:spPr/>
    </dgm:pt>
    <dgm:pt modelId="{258A8B54-AEE0-410B-A4D0-E0853520E316}" type="pres">
      <dgm:prSet presAssocID="{39308B5F-A399-428F-9868-E53FFF2A9150}" presName="childRect" presStyleLbl="bgAcc1" presStyleIdx="0" presStyleCnt="1" custScaleX="154855" custScaleY="15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B2005-5063-4AF1-9F7F-8F76AB6CFC67}" type="pres">
      <dgm:prSet presAssocID="{39308B5F-A399-428F-9868-E53FFF2A91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D789-D83C-4DF1-8843-06BFC34053C5}" type="pres">
      <dgm:prSet presAssocID="{39308B5F-A399-428F-9868-E53FFF2A9150}" presName="parentRect" presStyleLbl="alignNode1" presStyleIdx="0" presStyleCnt="1" custScaleX="154855" custScaleY="60837" custLinFactNeighborY="39441"/>
      <dgm:spPr/>
      <dgm:t>
        <a:bodyPr/>
        <a:lstStyle/>
        <a:p>
          <a:endParaRPr lang="ru-RU"/>
        </a:p>
      </dgm:t>
    </dgm:pt>
    <dgm:pt modelId="{0966D8FE-C634-46AE-A292-CC1D874F229E}" type="pres">
      <dgm:prSet presAssocID="{39308B5F-A399-428F-9868-E53FFF2A9150}" presName="adorn" presStyleLbl="fgAccFollowNode1" presStyleIdx="0" presStyleCnt="1" custAng="0" custLinFactX="17813" custLinFactNeighborX="100000" custLinFactNeighborY="-4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4513BFB-3C7B-4DD1-ADB5-B246CA4F4E3F}" srcId="{39308B5F-A399-428F-9868-E53FFF2A9150}" destId="{25E627FF-8251-4557-B517-EACD5794649B}" srcOrd="1" destOrd="0" parTransId="{A34BEDE5-C05C-4454-A0CA-77D7B179423E}" sibTransId="{ED3D00D0-93E2-4CE9-80AE-45C2673BCB91}"/>
    <dgm:cxn modelId="{79EE9A4C-3719-4FE6-832D-3523DC7B14D7}" type="presOf" srcId="{39308B5F-A399-428F-9868-E53FFF2A9150}" destId="{0778D789-D83C-4DF1-8843-06BFC34053C5}" srcOrd="1" destOrd="0" presId="urn:microsoft.com/office/officeart/2005/8/layout/bList2"/>
    <dgm:cxn modelId="{8B782D60-C36A-46C5-969A-FF602FE78DDF}" type="presOf" srcId="{D59E92F8-8F9D-4AEC-8DA6-47A6C9D2AB2E}" destId="{AC853369-70CF-406F-8794-2F9D3961B147}" srcOrd="0" destOrd="0" presId="urn:microsoft.com/office/officeart/2005/8/layout/bList2"/>
    <dgm:cxn modelId="{B6D6CC41-8FDD-4ADA-8225-EA566504FDEB}" srcId="{39308B5F-A399-428F-9868-E53FFF2A9150}" destId="{4B35DC30-1307-44D7-BB5E-6B65FFA80AB1}" srcOrd="5" destOrd="0" parTransId="{0984A490-D0D2-4757-AF2E-280BBBC322C9}" sibTransId="{F4F43295-2AAD-41B6-9E26-2A4635E93BD5}"/>
    <dgm:cxn modelId="{7A3D0CD4-64E5-45CB-8728-85D2FAFA4BE2}" type="presOf" srcId="{39308B5F-A399-428F-9868-E53FFF2A9150}" destId="{562B2005-5063-4AF1-9F7F-8F76AB6CFC67}" srcOrd="0" destOrd="0" presId="urn:microsoft.com/office/officeart/2005/8/layout/bList2"/>
    <dgm:cxn modelId="{52487E07-48C2-4827-8B11-44BCEC764044}" type="presOf" srcId="{25E627FF-8251-4557-B517-EACD5794649B}" destId="{258A8B54-AEE0-410B-A4D0-E0853520E316}" srcOrd="0" destOrd="1" presId="urn:microsoft.com/office/officeart/2005/8/layout/bList2"/>
    <dgm:cxn modelId="{DA7D0962-B606-4CD9-B492-946B6A5F05DB}" srcId="{39308B5F-A399-428F-9868-E53FFF2A9150}" destId="{335BDA1A-60CF-4AAB-9D83-7BAAA65D5FD2}" srcOrd="0" destOrd="0" parTransId="{72B86F1B-2F2C-46B9-9B03-BB98FE1BF68C}" sibTransId="{33AFBA59-09CA-4824-B51A-3C42FB86910D}"/>
    <dgm:cxn modelId="{AAB2A54C-C28A-4C05-9857-9E579365EE44}" srcId="{39308B5F-A399-428F-9868-E53FFF2A9150}" destId="{D137F665-1526-4611-A8BA-D73714278DD6}" srcOrd="6" destOrd="0" parTransId="{ECB629B1-00F8-4AA5-BF90-AB4FEE6870FA}" sibTransId="{1F5AE370-558B-4D36-9A3A-5C719F1B3F2C}"/>
    <dgm:cxn modelId="{3C4E9CC9-B10E-4685-AAF0-99DA2AEF5993}" type="presOf" srcId="{4B35DC30-1307-44D7-BB5E-6B65FFA80AB1}" destId="{258A8B54-AEE0-410B-A4D0-E0853520E316}" srcOrd="0" destOrd="5" presId="urn:microsoft.com/office/officeart/2005/8/layout/bList2"/>
    <dgm:cxn modelId="{FC56A0E3-F77F-472F-8548-2E5A73986A54}" srcId="{39308B5F-A399-428F-9868-E53FFF2A9150}" destId="{9AC07F5B-0681-4BCE-AB97-30A490AE7414}" srcOrd="4" destOrd="0" parTransId="{16EF2846-83DB-4683-B279-A53F94E067F4}" sibTransId="{57C1B8B8-CC90-42AB-82D5-1352C8D4BE94}"/>
    <dgm:cxn modelId="{4D207620-DB83-4714-8080-33B428EEA43D}" srcId="{39308B5F-A399-428F-9868-E53FFF2A9150}" destId="{F73368C8-8425-48DD-8384-0557FA6EDB22}" srcOrd="2" destOrd="0" parTransId="{0C7A47D4-CF68-4D9B-BE4D-F05D0B1D73DB}" sibTransId="{E72401AE-9492-4C4B-9135-82D1387768A6}"/>
    <dgm:cxn modelId="{C4655B97-6610-4E46-8891-CD8405BAE06E}" type="presOf" srcId="{D137F665-1526-4611-A8BA-D73714278DD6}" destId="{258A8B54-AEE0-410B-A4D0-E0853520E316}" srcOrd="0" destOrd="6" presId="urn:microsoft.com/office/officeart/2005/8/layout/bList2"/>
    <dgm:cxn modelId="{7E8A932E-6EBB-4D69-8C01-F248C0C32FFF}" type="presOf" srcId="{F73368C8-8425-48DD-8384-0557FA6EDB22}" destId="{258A8B54-AEE0-410B-A4D0-E0853520E316}" srcOrd="0" destOrd="2" presId="urn:microsoft.com/office/officeart/2005/8/layout/bList2"/>
    <dgm:cxn modelId="{D669A0D3-7144-4B59-A2E2-ED90232830FB}" srcId="{D59E92F8-8F9D-4AEC-8DA6-47A6C9D2AB2E}" destId="{39308B5F-A399-428F-9868-E53FFF2A9150}" srcOrd="0" destOrd="0" parTransId="{1AB3442B-8CC2-462C-A304-61C4E23489A0}" sibTransId="{D37F765D-4488-43FD-BC7A-727B31891E1D}"/>
    <dgm:cxn modelId="{C05F4F7A-A2F1-48EC-B9EB-6E6DA0F9E3BA}" type="presOf" srcId="{D0114A40-FE1E-4BD9-9FEC-AC2190362367}" destId="{258A8B54-AEE0-410B-A4D0-E0853520E316}" srcOrd="0" destOrd="3" presId="urn:microsoft.com/office/officeart/2005/8/layout/bList2"/>
    <dgm:cxn modelId="{E4AC17ED-F097-4A61-A02E-AE960BB18647}" type="presOf" srcId="{9AC07F5B-0681-4BCE-AB97-30A490AE7414}" destId="{258A8B54-AEE0-410B-A4D0-E0853520E316}" srcOrd="0" destOrd="4" presId="urn:microsoft.com/office/officeart/2005/8/layout/bList2"/>
    <dgm:cxn modelId="{7EE33225-C7C5-4CBF-84B8-127B76B0B745}" srcId="{39308B5F-A399-428F-9868-E53FFF2A9150}" destId="{D0114A40-FE1E-4BD9-9FEC-AC2190362367}" srcOrd="3" destOrd="0" parTransId="{8A3D8D1A-89F0-4976-B236-954C6C7ED9BA}" sibTransId="{3901369E-293E-4A99-835A-C56AA8868A68}"/>
    <dgm:cxn modelId="{952539BF-AF6C-4565-8E76-8084380AD273}" type="presOf" srcId="{335BDA1A-60CF-4AAB-9D83-7BAAA65D5FD2}" destId="{258A8B54-AEE0-410B-A4D0-E0853520E316}" srcOrd="0" destOrd="0" presId="urn:microsoft.com/office/officeart/2005/8/layout/bList2"/>
    <dgm:cxn modelId="{CB70459D-9EAF-430E-9D31-3A193C527389}" type="presParOf" srcId="{AC853369-70CF-406F-8794-2F9D3961B147}" destId="{93D03EE5-7F89-4670-84BE-71B498EB80B8}" srcOrd="0" destOrd="0" presId="urn:microsoft.com/office/officeart/2005/8/layout/bList2"/>
    <dgm:cxn modelId="{C7CE729C-1D1D-439B-B947-B617C1A2335F}" type="presParOf" srcId="{93D03EE5-7F89-4670-84BE-71B498EB80B8}" destId="{258A8B54-AEE0-410B-A4D0-E0853520E316}" srcOrd="0" destOrd="0" presId="urn:microsoft.com/office/officeart/2005/8/layout/bList2"/>
    <dgm:cxn modelId="{EAA33378-E6DF-4BA1-96D5-AE807D6D3E49}" type="presParOf" srcId="{93D03EE5-7F89-4670-84BE-71B498EB80B8}" destId="{562B2005-5063-4AF1-9F7F-8F76AB6CFC67}" srcOrd="1" destOrd="0" presId="urn:microsoft.com/office/officeart/2005/8/layout/bList2"/>
    <dgm:cxn modelId="{CAFC20E7-D59F-4BE1-8F06-00A48A1BEAE9}" type="presParOf" srcId="{93D03EE5-7F89-4670-84BE-71B498EB80B8}" destId="{0778D789-D83C-4DF1-8843-06BFC34053C5}" srcOrd="2" destOrd="0" presId="urn:microsoft.com/office/officeart/2005/8/layout/bList2"/>
    <dgm:cxn modelId="{A2E40B5D-E1EE-42C0-8B01-2901602AD6C1}" type="presParOf" srcId="{93D03EE5-7F89-4670-84BE-71B498EB80B8}" destId="{0966D8FE-C634-46AE-A292-CC1D874F229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2D744-9F02-4CB7-932A-A9639FCB216C}">
      <dsp:nvSpPr>
        <dsp:cNvPr id="0" name=""/>
        <dsp:cNvSpPr/>
      </dsp:nvSpPr>
      <dsp:spPr>
        <a:xfrm>
          <a:off x="1260139" y="0"/>
          <a:ext cx="5400600" cy="5400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205436" y="270029"/>
        <a:ext cx="1510007" cy="810090"/>
      </dsp:txXfrm>
    </dsp:sp>
    <dsp:sp modelId="{DFD3D26A-30CE-4F2C-94A3-54ADC24F39B4}">
      <dsp:nvSpPr>
        <dsp:cNvPr id="0" name=""/>
        <dsp:cNvSpPr/>
      </dsp:nvSpPr>
      <dsp:spPr>
        <a:xfrm>
          <a:off x="1800199" y="1080119"/>
          <a:ext cx="4320480" cy="432048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ОДО, школы, СПО, ВО, учреждения культуры и спорта, ИП и т.д.</a:t>
          </a:r>
          <a:endParaRPr lang="ru-RU" sz="1100" kern="1200" dirty="0"/>
        </a:p>
      </dsp:txBody>
      <dsp:txXfrm>
        <a:off x="3205436" y="1339348"/>
        <a:ext cx="1510007" cy="777686"/>
      </dsp:txXfrm>
    </dsp:sp>
    <dsp:sp modelId="{15D1C8E3-921D-4ECF-8648-B646F08945F5}">
      <dsp:nvSpPr>
        <dsp:cNvPr id="0" name=""/>
        <dsp:cNvSpPr/>
      </dsp:nvSpPr>
      <dsp:spPr>
        <a:xfrm>
          <a:off x="2340259" y="2160239"/>
          <a:ext cx="3240360" cy="324036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МОЦ, ресурсный центр</a:t>
          </a:r>
          <a:endParaRPr lang="ru-RU" sz="2000" b="1" kern="1200" dirty="0"/>
        </a:p>
      </dsp:txBody>
      <dsp:txXfrm>
        <a:off x="3205436" y="2403267"/>
        <a:ext cx="1510007" cy="729081"/>
      </dsp:txXfrm>
    </dsp:sp>
    <dsp:sp modelId="{864960AA-F2F7-4C7B-9ACC-CFE0BF12AF85}">
      <dsp:nvSpPr>
        <dsp:cNvPr id="0" name=""/>
        <dsp:cNvSpPr/>
      </dsp:nvSpPr>
      <dsp:spPr>
        <a:xfrm>
          <a:off x="2880320" y="3240360"/>
          <a:ext cx="2160240" cy="216024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РМЦ</a:t>
          </a:r>
          <a:endParaRPr lang="ru-RU" sz="3600" b="1" kern="1200" dirty="0"/>
        </a:p>
      </dsp:txBody>
      <dsp:txXfrm>
        <a:off x="3196679" y="3780420"/>
        <a:ext cx="1527520" cy="1080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389F6-688E-46BD-AE9E-59A7A2D0C82A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7AE-26E0-4C23-AAC4-127E8C21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2.xml"/><Relationship Id="rId7" Type="http://schemas.openxmlformats.org/officeDocument/2006/relationships/hyperlink" Target="http://iro.perm.ru/rmcdodpk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sergeybatmanov@mail.ru" TargetMode="External"/><Relationship Id="rId3" Type="http://schemas.openxmlformats.org/officeDocument/2006/relationships/image" Target="../media/image4.gif"/><Relationship Id="rId7" Type="http://schemas.openxmlformats.org/officeDocument/2006/relationships/hyperlink" Target="mailto:shurmi63@mail.ru" TargetMode="Externa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genij-chashchinov@yandex.ru" TargetMode="External"/><Relationship Id="rId5" Type="http://schemas.openxmlformats.org/officeDocument/2006/relationships/hyperlink" Target="mailto:vido@iro.perm.ru" TargetMode="External"/><Relationship Id="rId4" Type="http://schemas.openxmlformats.org/officeDocument/2006/relationships/hyperlink" Target="mailto:dodpk@iro.perm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o.perm.ru/rmcdodpk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iro.perm.ru/rmcdodpk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18634" r="38382" b="11367"/>
          <a:stretch>
            <a:fillRect/>
          </a:stretch>
        </p:blipFill>
        <p:spPr bwMode="auto">
          <a:xfrm>
            <a:off x="467544" y="44624"/>
            <a:ext cx="36983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3826783"/>
            <a:ext cx="651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Региональный модельный центр дополнительного образования детей Пермского края</a:t>
            </a:r>
            <a:endParaRPr lang="ru-RU" sz="40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Users\Chashhinov-EN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1747174" cy="1075184"/>
          </a:xfrm>
          <a:prstGeom prst="rect">
            <a:avLst/>
          </a:prstGeom>
          <a:noFill/>
        </p:spPr>
      </p:pic>
      <p:pic>
        <p:nvPicPr>
          <p:cNvPr id="2052" name="Picture 4" descr="\\Server-mf-a1\StoreData\04-Отделы\03-Отдел воспитания и социализации\Чащинов Е.Н\01-Личная\РДШ\Весенний слет 22 мая 2017\Coat_of_Arms_of_Perm_obla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4016"/>
            <a:ext cx="809341" cy="155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1712" y="7647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Министерство образования и науки Пермского края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1712" y="22768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Институт развития образования Пермского края</a:t>
            </a:r>
            <a:endParaRPr lang="ru-RU" b="1" dirty="0"/>
          </a:p>
        </p:txBody>
      </p:sp>
      <p:pic>
        <p:nvPicPr>
          <p:cNvPr id="2054" name="Picture 6" descr="http://alpunion.ru/pic/karta%20permi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3717032"/>
            <a:ext cx="1933602" cy="2657872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11760" y="3789040"/>
            <a:ext cx="0" cy="2520280"/>
          </a:xfrm>
          <a:prstGeom prst="line">
            <a:avLst/>
          </a:prstGeom>
          <a:ln w="155575"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611560" y="900253"/>
            <a:ext cx="7920880" cy="5400600"/>
            <a:chOff x="649702" y="900253"/>
            <a:chExt cx="7920880" cy="5400600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649702" y="900253"/>
            <a:ext cx="7920880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47" name="Группа 46"/>
            <p:cNvGrpSpPr/>
            <p:nvPr/>
          </p:nvGrpSpPr>
          <p:grpSpPr>
            <a:xfrm>
              <a:off x="2987824" y="2132856"/>
              <a:ext cx="3493533" cy="2592288"/>
              <a:chOff x="2987824" y="2132856"/>
              <a:chExt cx="3493533" cy="2592288"/>
            </a:xfrm>
          </p:grpSpPr>
          <p:cxnSp>
            <p:nvCxnSpPr>
              <p:cNvPr id="27" name="Прямая со стрелкой 26"/>
              <p:cNvCxnSpPr/>
              <p:nvPr/>
            </p:nvCxnSpPr>
            <p:spPr>
              <a:xfrm>
                <a:off x="2987824" y="2132856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3347864" y="3068960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707904" y="4005064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5076056" y="3945467"/>
                <a:ext cx="427277" cy="7796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6049309" y="2167219"/>
                <a:ext cx="432048" cy="7920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5580112" y="3081867"/>
                <a:ext cx="397355" cy="70717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932040" y="3429000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5936" y="1052736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МУНИЦИПАЛЬНЫЙ ОПОРНЫЙ ЦЕНТР (МОЦ)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674674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Муниципальный опорный центр дополнительного образования детей</a:t>
            </a:r>
            <a:r>
              <a:rPr lang="ru-RU" dirty="0" smtClean="0"/>
              <a:t>, реализующий задачи Приоритетного проекта в муниципалитете, создается решением администраций муниципальных образований Пермского края. Структуру и организационные особенности центров определяют администрации соответствующих муниципалитетов Пермского края.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7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9512" y="429483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МОЦ – ЯДРО СИСТЕМЫ ДОПОЛНИТЕЛЬНОГО ОБРАЗОВАНИЯ В МУНИЦИПАЛИТЕТЕ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9996" y="980728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МОДЕЛИ ОРГАНИЗАЦИИ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6" name="Схема 15"/>
          <p:cNvGraphicFramePr/>
          <p:nvPr/>
        </p:nvGraphicFramePr>
        <p:xfrm>
          <a:off x="395536" y="1541016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6782" y="980728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ДЕЯТЕЛЬНОСТИ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" name="Схема 10"/>
          <p:cNvGraphicFramePr/>
          <p:nvPr/>
        </p:nvGraphicFramePr>
        <p:xfrm>
          <a:off x="251520" y="1397000"/>
          <a:ext cx="864096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План первоочередных действий по созданию и функционированию муниципальных опорных центров дополнительного образования детей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760" y="1357456"/>
          <a:ext cx="889248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320480"/>
                <a:gridCol w="1008112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МОЦ в территориях Пермского края: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Отбор и утверждение площадки</a:t>
                      </a:r>
                      <a:r>
                        <a:rPr lang="ru-RU" sz="1400" baseline="0" dirty="0" smtClean="0"/>
                        <a:t> для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Утверждение положения о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плана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руководителя и состава МОЦ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акт администрации муниципалитета;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</a:t>
                      </a:r>
                      <a:r>
                        <a:rPr lang="ru-RU" sz="1400" baseline="0" dirty="0" smtClean="0"/>
                        <a:t> скана документа на сайте администрации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информационного портала МОЦ (раздел на сайте администрации/организации, на базе которой работает МОЦ)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Информационный портал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Информирование педагогов, методистов и руководителей ОДО о проведении</a:t>
                      </a:r>
                      <a:r>
                        <a:rPr lang="ru-RU" sz="1400" baseline="0" dirty="0" smtClean="0"/>
                        <a:t> КПК и стажировок (согласно плану деятельности РМЦ)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«Навигатором дополнительного образования»: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Обучение работе с порталом;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Заполнение и администрирование страниц муниципалитетов на сайте.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Август</a:t>
                      </a:r>
                      <a:r>
                        <a:rPr lang="ru-RU" sz="1400" baseline="0" dirty="0" smtClean="0"/>
                        <a:t> – ноябрь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Заполненные</a:t>
                      </a:r>
                      <a:r>
                        <a:rPr lang="ru-RU" sz="1400" baseline="0" dirty="0" smtClean="0"/>
                        <a:t> страницы ОДО в Навигаторе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«инвентаризации» организаций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 – август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совещаний, семинаров, </a:t>
                      </a:r>
                      <a:r>
                        <a:rPr lang="ru-RU" sz="1400" dirty="0" err="1" smtClean="0"/>
                        <a:t>эксперт-сессий</a:t>
                      </a:r>
                      <a:r>
                        <a:rPr lang="ru-RU" sz="1400" dirty="0" smtClean="0"/>
                        <a:t> для руководителей и педагогов ОДО: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Информирование о ходе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реализации Приоритетного проекта;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Освещение деятельности РМЦ,</a:t>
                      </a:r>
                      <a:r>
                        <a:rPr lang="ru-RU" sz="1400" baseline="0" dirty="0" smtClean="0"/>
                        <a:t>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Консультирование по</a:t>
                      </a:r>
                      <a:r>
                        <a:rPr lang="ru-RU" sz="1400" baseline="0" dirty="0" smtClean="0"/>
                        <a:t> работе с порталом «Навигатор дополнительного образования»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Консультирование по работе в системе персонифицированного финансирования услуги.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Пост-релиз на портале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Регистрационный лист принявших участие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реестра поставщиков услуг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Составление реестра</a:t>
                      </a:r>
                      <a:r>
                        <a:rPr lang="ru-RU" sz="1400" baseline="0" dirty="0" smtClean="0"/>
                        <a:t> поставщиков услуг дополнительного образования по сертификату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Персонифицированный учет детей, обучающихся по дополнительным общеобразовательным программам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Учет детей, использовавших сертификат на дополнительное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Утверждение </a:t>
                      </a:r>
                      <a:r>
                        <a:rPr lang="ru-RU" sz="1400" dirty="0" err="1" smtClean="0"/>
                        <a:t>медиаплана</a:t>
                      </a:r>
                      <a:r>
                        <a:rPr lang="ru-RU" sz="1400" baseline="0" dirty="0" smtClean="0"/>
                        <a:t> информирования населения о реализации приоритетного проекта «Доступное дополнительно образование для детей»;</a:t>
                      </a:r>
                    </a:p>
                    <a:p>
                      <a:r>
                        <a:rPr lang="ru-RU" sz="1400" baseline="0" dirty="0" smtClean="0"/>
                        <a:t>Размещение пресс- и </a:t>
                      </a:r>
                      <a:r>
                        <a:rPr lang="ru-RU" sz="1400" baseline="0" dirty="0" err="1" smtClean="0"/>
                        <a:t>пост-релизов</a:t>
                      </a:r>
                      <a:r>
                        <a:rPr lang="ru-RU" sz="1400" baseline="0" dirty="0" smtClean="0"/>
                        <a:t> о деятельности МОЦ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 – и далее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Размещение информации на странице МОЦ в сети Интернет и на странице в Навигаторе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банка лучших дополнительных общеобразовательных программ и инновационных практик: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Сетевого</a:t>
                      </a:r>
                      <a:r>
                        <a:rPr lang="ru-RU" sz="1400" baseline="0" dirty="0" smtClean="0"/>
                        <a:t> взаимодействия;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Модульных программ для сельской местности;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Организация летнего отдыха и заочных школ;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Работа с детьми, находящимися в трудной жизненной ситуации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 т.д.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Содействие участию</a:t>
                      </a:r>
                      <a:r>
                        <a:rPr lang="ru-RU" sz="1400" baseline="0" dirty="0" smtClean="0"/>
                        <a:t> в конкурсах и иных мероприятиях для обучающихся и педагогов системы дополнительного образования детей (согласно плану РМЦ)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Подписание соглашений о сотрудничестве с интеллектуальными и </a:t>
                      </a:r>
                      <a:r>
                        <a:rPr lang="ru-RU" sz="1400" dirty="0" err="1" smtClean="0"/>
                        <a:t>бизнес-партнерами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сканов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1196752"/>
          <a:ext cx="889248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</a:t>
                      </a:r>
                      <a:r>
                        <a:rPr lang="ru-RU" sz="1400" baseline="0" dirty="0" smtClean="0"/>
                        <a:t>конкурсных и иных мероприятий для обучающихся и педагогов системы дополнительного образования детей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Содействие процедурам независимой оценки</a:t>
                      </a:r>
                      <a:r>
                        <a:rPr lang="ru-RU" sz="1400" baseline="0" dirty="0" smtClean="0"/>
                        <a:t> качества образовательных услуг и независимой экспертизе реализации дополнительных общеобразовательных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 и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66782" y="764704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АНОНС ГЛАВНЫХ СОБЫТИЙ 2017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504" y="1340769"/>
          <a:ext cx="8784976" cy="538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80"/>
                <a:gridCol w="1134304"/>
                <a:gridCol w="4896544"/>
                <a:gridCol w="2232248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№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r>
                        <a:rPr lang="ru-RU" sz="1000" dirty="0" smtClean="0">
                          <a:latin typeface="+mn-lt"/>
                        </a:rPr>
                        <a:t>/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Сроки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Участники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17.08.2017 г.,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Совещание для руководителей ресурсных, модельных, муниципальных опорных центров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Руководители ОДО, ресурсных центров, МОЦ</a:t>
                      </a:r>
                      <a:r>
                        <a:rPr lang="ru-RU" sz="1200" smtClean="0">
                          <a:latin typeface="+mn-lt"/>
                        </a:rPr>
                        <a:t>, представители ММС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Июль – сентябрь  2017 г.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проектов «Мобильное дополнительное образование» (дополнительное образование детей из сельской местности)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Руководители, педагоги, педагогические коллективы ОДО, организаций, реализующих ДОП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 -ноябрь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лучших практик дополнительного образования и дополнительных образовательных программ для старшеклассников и студентов СПО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педагогические коллективы ОДО, организации, осуществляющие деятельность по ДОП (в т.ч. негосударственные)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26.09.2017 – 20.10.2017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Курсы повышения квалификации по теме: «Современные образовательные технологии в системе дополнительного образования»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методисты, руководители системы ДО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01.11.2017 – 03.11.2017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 по теме: «Дополнительные общеобразовательные программы - детям с особыми образовательными потребностями» (24 часа).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03.10.2017 – 05.10.2017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образования, реализующих программы технической направленности (24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27-29.10.2017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Форум лидеров детских и молодежных движений образовательных организаций и работающей молодежи Пермского края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Лидеры</a:t>
                      </a:r>
                      <a:r>
                        <a:rPr lang="ru-RU" sz="1200" baseline="0" dirty="0" smtClean="0">
                          <a:latin typeface="+mn-lt"/>
                        </a:rPr>
                        <a:t> общественных движений в возрасте 14-35 лет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2" name="TextBox 1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9512" y="889843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КОНТАКТЫ ДЛЯ СВЯЗИ: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РМЦ:</a:t>
            </a:r>
          </a:p>
          <a:p>
            <a:pPr algn="ctr"/>
            <a:r>
              <a:rPr lang="en-US" b="1" dirty="0" smtClean="0"/>
              <a:t>E-mail: </a:t>
            </a:r>
            <a:r>
              <a:rPr lang="en-US" b="1" dirty="0" smtClean="0">
                <a:hlinkClick r:id="rId4"/>
              </a:rPr>
              <a:t>dodpk@iro.perm.ru</a:t>
            </a:r>
            <a:endParaRPr lang="en-US" b="1" dirty="0" smtClean="0"/>
          </a:p>
          <a:p>
            <a:pPr algn="ctr"/>
            <a:r>
              <a:rPr lang="ru-RU" b="1" dirty="0" smtClean="0"/>
              <a:t>телефон: (342) 236-79-81</a:t>
            </a:r>
            <a:endParaRPr lang="en-US" b="1" dirty="0" smtClean="0"/>
          </a:p>
          <a:p>
            <a:pPr algn="ctr"/>
            <a:r>
              <a:rPr lang="ru-RU" b="1" dirty="0" smtClean="0"/>
              <a:t>сайт: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http://iro.perm.ru/rmcdodpk.html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177800"/>
            <a:r>
              <a:rPr lang="ru-RU" dirty="0" smtClean="0"/>
              <a:t>Экспертиза программ:</a:t>
            </a:r>
          </a:p>
          <a:p>
            <a:pPr marL="177800"/>
            <a:r>
              <a:rPr lang="ru-RU" b="1" dirty="0" smtClean="0"/>
              <a:t>Элеонора Степановна </a:t>
            </a:r>
            <a:r>
              <a:rPr lang="ru-RU" b="1" dirty="0" err="1" smtClean="0"/>
              <a:t>Копысова</a:t>
            </a:r>
            <a:r>
              <a:rPr lang="ru-RU" b="1" dirty="0" smtClean="0"/>
              <a:t> </a:t>
            </a:r>
            <a:r>
              <a:rPr lang="ru-RU" dirty="0" smtClean="0"/>
              <a:t>– (342) 236-80-60</a:t>
            </a:r>
          </a:p>
          <a:p>
            <a:pPr marL="177800"/>
            <a:r>
              <a:rPr lang="en-US" dirty="0" smtClean="0">
                <a:hlinkClick r:id="rId5"/>
              </a:rPr>
              <a:t>vido@iro.perm.ru</a:t>
            </a:r>
            <a:endParaRPr lang="en-US" dirty="0" smtClean="0"/>
          </a:p>
          <a:p>
            <a:endParaRPr lang="ru-RU" dirty="0" smtClean="0"/>
          </a:p>
          <a:p>
            <a:pPr marL="719138"/>
            <a:r>
              <a:rPr lang="ru-RU" dirty="0" smtClean="0"/>
              <a:t>РМЦ:</a:t>
            </a:r>
          </a:p>
          <a:p>
            <a:pPr marL="719138"/>
            <a:r>
              <a:rPr lang="ru-RU" b="1" dirty="0" smtClean="0"/>
              <a:t>Евгений Николаевич </a:t>
            </a:r>
            <a:r>
              <a:rPr lang="ru-RU" b="1" dirty="0" err="1" smtClean="0"/>
              <a:t>Чащинов</a:t>
            </a:r>
            <a:r>
              <a:rPr lang="ru-RU" b="1" dirty="0" smtClean="0"/>
              <a:t> </a:t>
            </a:r>
            <a:r>
              <a:rPr lang="ru-RU" dirty="0" smtClean="0"/>
              <a:t>– 8-965-563-57-73</a:t>
            </a:r>
          </a:p>
          <a:p>
            <a:pPr marL="719138"/>
            <a:r>
              <a:rPr lang="en-US" dirty="0" smtClean="0">
                <a:hlinkClick r:id="rId6"/>
              </a:rPr>
              <a:t>evgenij-chashchinov@yandex.ru</a:t>
            </a:r>
            <a:endParaRPr lang="en-US" dirty="0" smtClean="0"/>
          </a:p>
          <a:p>
            <a:endParaRPr lang="ru-RU" dirty="0" smtClean="0"/>
          </a:p>
          <a:p>
            <a:pPr marL="1074738"/>
            <a:r>
              <a:rPr lang="ru-RU" dirty="0" smtClean="0"/>
              <a:t>	Персонифицированное финансирование:</a:t>
            </a:r>
          </a:p>
          <a:p>
            <a:pPr marL="1074738"/>
            <a:r>
              <a:rPr lang="ru-RU" b="1" dirty="0" smtClean="0"/>
              <a:t>	Ирина Юрьевна </a:t>
            </a:r>
            <a:r>
              <a:rPr lang="ru-RU" b="1" dirty="0" err="1" smtClean="0"/>
              <a:t>Шурмина</a:t>
            </a:r>
            <a:r>
              <a:rPr lang="ru-RU" b="1" dirty="0" smtClean="0"/>
              <a:t> </a:t>
            </a:r>
            <a:r>
              <a:rPr lang="ru-RU" dirty="0" smtClean="0"/>
              <a:t>– 8-919-47-91-593</a:t>
            </a:r>
          </a:p>
          <a:p>
            <a:pPr marL="1074738"/>
            <a:r>
              <a:rPr lang="ru-RU" dirty="0" smtClean="0"/>
              <a:t>	</a:t>
            </a:r>
            <a:r>
              <a:rPr lang="en-US" dirty="0" smtClean="0">
                <a:hlinkClick r:id="rId7"/>
              </a:rPr>
              <a:t>shurmi63@mail.ru</a:t>
            </a:r>
            <a:r>
              <a:rPr lang="en-US" dirty="0" smtClean="0"/>
              <a:t> </a:t>
            </a:r>
          </a:p>
          <a:p>
            <a:endParaRPr lang="ru-RU" dirty="0" smtClean="0"/>
          </a:p>
          <a:p>
            <a:pPr marL="1795463"/>
            <a:r>
              <a:rPr lang="ru-RU" dirty="0" smtClean="0"/>
              <a:t>		Навигатор дополнительного образования:</a:t>
            </a:r>
            <a:endParaRPr lang="en-US" dirty="0" smtClean="0"/>
          </a:p>
          <a:p>
            <a:pPr marL="1795463"/>
            <a:r>
              <a:rPr lang="ru-RU" b="1" dirty="0" smtClean="0"/>
              <a:t>		Сергей Сергеевич Батманов</a:t>
            </a:r>
            <a:r>
              <a:rPr lang="ru-RU" dirty="0" smtClean="0"/>
              <a:t>– 8-919-454-63-54</a:t>
            </a:r>
          </a:p>
          <a:p>
            <a:pPr marL="1795463"/>
            <a:r>
              <a:rPr lang="ru-RU" dirty="0" smtClean="0"/>
              <a:t>		</a:t>
            </a:r>
            <a:r>
              <a:rPr lang="en-US" dirty="0" smtClean="0">
                <a:hlinkClick r:id="rId8"/>
              </a:rPr>
              <a:t>sergeybatmanov@mail.ru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5" name="TextBox 4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6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6" descr="http://alpunion.ru/pic/karta%20permi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3748" y="622257"/>
            <a:ext cx="4536504" cy="623574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9792" y="5013176"/>
            <a:ext cx="62646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Региональный модельный центр дополнительного образования детей Пермского края</a:t>
            </a:r>
            <a:r>
              <a:rPr lang="ru-RU" sz="1600" dirty="0" smtClean="0"/>
              <a:t> – организация, созданная на базе ГАУ ДПО «Институт развития образования Пермского края», осуществляющая организационное, методическое и аналитическое сопровождение и мониторинг развития системы дополнительного образования детей на территории Пермского края.</a:t>
            </a:r>
            <a:endParaRPr lang="ru-RU" sz="1600" dirty="0"/>
          </a:p>
        </p:txBody>
      </p:sp>
      <p:pic>
        <p:nvPicPr>
          <p:cNvPr id="10" name="Picture 3" descr="C:\Users\Chashhinov-EN\Desktop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393758" cy="1473082"/>
          </a:xfrm>
          <a:prstGeom prst="rect">
            <a:avLst/>
          </a:prstGeom>
          <a:noFill/>
        </p:spPr>
      </p:pic>
      <p:pic>
        <p:nvPicPr>
          <p:cNvPr id="23556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l="25979" b="31893"/>
          <a:stretch>
            <a:fillRect/>
          </a:stretch>
        </p:blipFill>
        <p:spPr bwMode="auto">
          <a:xfrm>
            <a:off x="1763688" y="836712"/>
            <a:ext cx="2664296" cy="4675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1556792"/>
            <a:ext cx="6318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/>
              <a:t>Мероприятие 3.2. </a:t>
            </a:r>
            <a:r>
              <a:rPr lang="ru-RU" sz="1600" b="1" dirty="0" smtClean="0"/>
              <a:t>Формирование современных управленческих и организационно-экономических механизмов в системе дополнительного образования детей</a:t>
            </a:r>
            <a:endParaRPr lang="ru-RU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8" t="18634" r="38382" b="11367"/>
          <a:stretch>
            <a:fillRect/>
          </a:stretch>
        </p:blipFill>
        <p:spPr bwMode="auto">
          <a:xfrm>
            <a:off x="7092280" y="2826691"/>
            <a:ext cx="1800199" cy="16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3041665"/>
            <a:ext cx="648072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Цель: «Обеспечение к 2020 году охвата не менее 70 - 75% детей в возрасте от 5 до 18 лет качественными дополнительными общеобразовательными программами, в том числе на базе создающихся модельных центров дополнительного образования детей»</a:t>
            </a:r>
            <a:endParaRPr lang="ru-RU" sz="1600" b="1" dirty="0"/>
          </a:p>
        </p:txBody>
      </p:sp>
      <p:pic>
        <p:nvPicPr>
          <p:cNvPr id="14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r="75320"/>
          <a:stretch>
            <a:fillRect/>
          </a:stretch>
        </p:blipFill>
        <p:spPr bwMode="auto">
          <a:xfrm>
            <a:off x="395536" y="1052736"/>
            <a:ext cx="1872208" cy="144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39552" y="953344"/>
            <a:ext cx="7272808" cy="5904656"/>
            <a:chOff x="935596" y="836712"/>
            <a:chExt cx="7272808" cy="59046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35596" y="836712"/>
              <a:ext cx="7272808" cy="5904656"/>
              <a:chOff x="935596" y="836712"/>
              <a:chExt cx="7272808" cy="590465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935596" y="836712"/>
                <a:ext cx="7272808" cy="5904656"/>
                <a:chOff x="935596" y="836712"/>
                <a:chExt cx="7272808" cy="5904656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935596" y="836712"/>
                  <a:ext cx="7272808" cy="5904656"/>
                  <a:chOff x="935596" y="836712"/>
                  <a:chExt cx="7272808" cy="5904656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935596" y="836712"/>
                    <a:ext cx="7272808" cy="5904656"/>
                    <a:chOff x="935596" y="836712"/>
                    <a:chExt cx="7272808" cy="5904656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935596" y="890109"/>
                      <a:ext cx="7272808" cy="5851259"/>
                      <a:chOff x="935596" y="890109"/>
                      <a:chExt cx="7272808" cy="5851259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935596" y="890109"/>
                        <a:ext cx="7272808" cy="5851259"/>
                        <a:chOff x="935596" y="890109"/>
                        <a:chExt cx="7272808" cy="5851259"/>
                      </a:xfrm>
                    </p:grpSpPr>
                    <p:pic>
                      <p:nvPicPr>
                        <p:cNvPr id="11" name="Picture 2" descr="http://mehmetdogan.eu5.org/img/ilett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596" y="890109"/>
                          <a:ext cx="7272808" cy="5851259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3492649" y="2403351"/>
                          <a:ext cx="2592288" cy="2376264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r>
                            <a:rPr lang="ru-RU" sz="2400" b="1" dirty="0" smtClean="0"/>
                            <a:t>ПРОЕКТНЫЙ ОФИС</a:t>
                          </a:r>
                          <a:endParaRPr lang="ru-RU" sz="2400" b="1" dirty="0"/>
                        </a:p>
                      </p:txBody>
                    </p:sp>
                  </p:grpSp>
                  <p:sp>
                    <p:nvSpPr>
                      <p:cNvPr id="13" name="Овал 12"/>
                      <p:cNvSpPr/>
                      <p:nvPr/>
                    </p:nvSpPr>
                    <p:spPr>
                      <a:xfrm>
                        <a:off x="1025452" y="4566007"/>
                        <a:ext cx="2251147" cy="204646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600" b="1" dirty="0" smtClean="0"/>
                          <a:t>Организации дополнительного образования</a:t>
                        </a:r>
                        <a:endParaRPr lang="ru-RU" sz="1600" b="1" dirty="0"/>
                      </a:p>
                    </p:txBody>
                  </p:sp>
                  <p:sp>
                    <p:nvSpPr>
                      <p:cNvPr id="35" name="Овал 34"/>
                      <p:cNvSpPr/>
                      <p:nvPr/>
                    </p:nvSpPr>
                    <p:spPr>
                      <a:xfrm>
                        <a:off x="1583668" y="2880320"/>
                        <a:ext cx="1440161" cy="1296144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200" b="1" dirty="0" smtClean="0"/>
                          <a:t>Общественные организации</a:t>
                        </a:r>
                        <a:endParaRPr lang="ru-RU" sz="1200" b="1" dirty="0"/>
                      </a:p>
                    </p:txBody>
                  </p:sp>
                </p:grp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5796136" y="836712"/>
                      <a:ext cx="936104" cy="8640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ru-RU" sz="1100" b="1" dirty="0" err="1" smtClean="0"/>
                        <a:t>МОиН</a:t>
                      </a:r>
                      <a:r>
                        <a:rPr lang="ru-RU" sz="1100" b="1" dirty="0" smtClean="0"/>
                        <a:t> ПК</a:t>
                      </a:r>
                      <a:endParaRPr lang="ru-RU" sz="1100" b="1" dirty="0"/>
                    </a:p>
                  </p:txBody>
                </p:sp>
              </p:grpSp>
              <p:sp>
                <p:nvSpPr>
                  <p:cNvPr id="15" name="Овал 14"/>
                  <p:cNvSpPr/>
                  <p:nvPr/>
                </p:nvSpPr>
                <p:spPr>
                  <a:xfrm>
                    <a:off x="7020272" y="1412775"/>
                    <a:ext cx="1048461" cy="966357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900" b="1" dirty="0" smtClean="0"/>
                      <a:t>Министерство</a:t>
                    </a:r>
                    <a:r>
                      <a:rPr lang="ru-RU" sz="1100" b="1" dirty="0" smtClean="0"/>
                      <a:t> культуры </a:t>
                    </a:r>
                    <a:r>
                      <a:rPr lang="ru-RU" sz="1000" b="1" dirty="0" smtClean="0"/>
                      <a:t>(управления, отделы)</a:t>
                    </a:r>
                    <a:endParaRPr lang="ru-RU" sz="1100" b="1" dirty="0"/>
                  </a:p>
                </p:txBody>
              </p:sp>
            </p:grpSp>
            <p:sp>
              <p:nvSpPr>
                <p:cNvPr id="16" name="Овал 15"/>
                <p:cNvSpPr/>
                <p:nvPr/>
              </p:nvSpPr>
              <p:spPr>
                <a:xfrm>
                  <a:off x="2108199" y="1716029"/>
                  <a:ext cx="1041401" cy="948267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 smtClean="0"/>
                    <a:t>Министерство ФК,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спорта и туризма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(управления, отделы)</a:t>
                  </a:r>
                  <a:endParaRPr lang="ru-RU" sz="1000" b="1" dirty="0"/>
                </a:p>
              </p:txBody>
            </p:sp>
          </p:grpSp>
          <p:sp>
            <p:nvSpPr>
              <p:cNvPr id="17" name="Овал 16"/>
              <p:cNvSpPr/>
              <p:nvPr/>
            </p:nvSpPr>
            <p:spPr>
              <a:xfrm>
                <a:off x="4067944" y="1196752"/>
                <a:ext cx="1008111" cy="86409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100" b="1" dirty="0" smtClean="0"/>
                  <a:t>Реальный сектор экономики</a:t>
                </a:r>
                <a:endParaRPr lang="ru-RU" sz="1100" b="1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909733" y="4732867"/>
                <a:ext cx="1974635" cy="178223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 smtClean="0"/>
                  <a:t>ИП, </a:t>
                </a:r>
              </a:p>
              <a:p>
                <a:pPr algn="ctr"/>
                <a:r>
                  <a:rPr lang="ru-RU" sz="1400" b="1" dirty="0" smtClean="0"/>
                  <a:t>частные образовательные организации</a:t>
                </a:r>
                <a:endParaRPr lang="ru-RU" sz="1400" b="1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957836" y="2564904"/>
              <a:ext cx="1629181" cy="1002573"/>
              <a:chOff x="-1629181" y="2426427"/>
              <a:chExt cx="1629181" cy="1002573"/>
            </a:xfrm>
          </p:grpSpPr>
          <p:pic>
            <p:nvPicPr>
              <p:cNvPr id="10" name="Picture 3" descr="C:\Users\Chashhinov-EN\Desktop\logo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629181" y="2426427"/>
                <a:ext cx="1629181" cy="1002573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-1417448" y="2653580"/>
                <a:ext cx="1249288" cy="461665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effectLst>
                <a:softEdge rad="31750"/>
              </a:effectLst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Р М Ц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668344" y="1772816"/>
            <a:ext cx="133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искусств;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Музыкальные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20" y="1628800"/>
            <a:ext cx="16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Спортивные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олимпийского резерва;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764704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s://www.colourbox.com/preview/10256859-factory.jpg"/>
          <p:cNvPicPr>
            <a:picLocks noChangeAspect="1" noChangeArrowheads="1"/>
          </p:cNvPicPr>
          <p:nvPr/>
        </p:nvPicPr>
        <p:blipFill>
          <a:blip r:embed="rId4" cstate="print"/>
          <a:srcRect l="30240" t="65001" r="34796"/>
          <a:stretch>
            <a:fillRect/>
          </a:stretch>
        </p:blipFill>
        <p:spPr bwMode="auto">
          <a:xfrm>
            <a:off x="3059832" y="980728"/>
            <a:ext cx="728049" cy="487364"/>
          </a:xfrm>
          <a:prstGeom prst="rect">
            <a:avLst/>
          </a:prstGeom>
          <a:noFill/>
        </p:spPr>
      </p:pic>
      <p:pic>
        <p:nvPicPr>
          <p:cNvPr id="18436" name="Picture 4" descr="http://02e1b73.netsolhost.com/homes/guidelines-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75181" y="2533240"/>
            <a:ext cx="2168819" cy="1791519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32" name="TextBox 3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6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>
            <a:off x="2627784" y="3573016"/>
            <a:ext cx="36004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48264" y="764704"/>
            <a:ext cx="212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ГУДО «ПКЦ «Муравейник»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ГАУДО «КЦХО «Росток»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119675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Цель</a:t>
            </a:r>
            <a:r>
              <a:rPr lang="ru-RU" sz="1600" dirty="0" smtClean="0"/>
              <a:t> – создание условий для обеспечения в Пермском крае эффективной системы межведомственного взаимодействия в сфере дополнительного образования детей по реализации современных, вариативных и востребованных дополнительных общеобразовательных программ различной направленности, обеспечивающей достижение показателей развития системы дополнительного образования детей.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3429000"/>
            <a:ext cx="65162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Задачи и направления деятельности:</a:t>
            </a:r>
          </a:p>
          <a:p>
            <a:pPr marL="266700" indent="-266700">
              <a:buFontTx/>
              <a:buChar char="-"/>
            </a:pPr>
            <a:r>
              <a:rPr lang="ru-RU" sz="1600" dirty="0" smtClean="0"/>
              <a:t>организационное, информационное, экспертно-консультационное, учебно-методическое сопровождение и мониторинг реализации приоритетного проекта «Доступное дополнительное образование для детей» в Пермском крае;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обеспечение межведомственного сотрудничества, развития негосударственного сектора и сетевого взаимодействия в сфере дополнительного образования;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содействие внедрению современных управленческих и организационно-экономических механизмов в дополнительном образовании .</a:t>
            </a:r>
          </a:p>
        </p:txBody>
      </p:sp>
      <p:pic>
        <p:nvPicPr>
          <p:cNvPr id="29698" name="Picture 2" descr="http://www.qss.tn/images/services/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2026075" cy="1772816"/>
          </a:xfrm>
          <a:prstGeom prst="rect">
            <a:avLst/>
          </a:prstGeom>
          <a:noFill/>
        </p:spPr>
      </p:pic>
      <p:pic>
        <p:nvPicPr>
          <p:cNvPr id="29700" name="Picture 4" descr="https://cdn.subscriptioninsider.com/media/newspics/p1ali4nuie1s6n1p8tcknutek0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5" y="4077072"/>
            <a:ext cx="2205827" cy="216024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4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56" t="12600" r="27551" b="6201"/>
          <a:stretch>
            <a:fillRect/>
          </a:stretch>
        </p:blipFill>
        <p:spPr bwMode="auto">
          <a:xfrm>
            <a:off x="0" y="0"/>
            <a:ext cx="915667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856" t="11634" r="29194" b="5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9250" t="11634" r="27751" b="6468"/>
          <a:stretch>
            <a:fillRect/>
          </a:stretch>
        </p:blipFill>
        <p:spPr bwMode="auto">
          <a:xfrm>
            <a:off x="0" y="72008"/>
            <a:ext cx="91204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16832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Создает, апробирует и внедряет модели обеспечения равного доступа к ДОП; оказывает организационно-методическую поддержку по реализации ДОП, в том числе для детей из сельской местности.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Анализирует состояние инфраструктурного, материально-технического, программно-методического и кадрового потенциала в системе ДОД Пермского края.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Содействует распространению и внедрению лучших практик, современных вариативных востребованных ДОП различной направленности.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Развивает систему независимой оценки качества услуг дополнительного образования, содействует развитию организаций, реализующим ДОП, в том числе каникулярного отдыха и заочных школ.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Обеспечивает реализацию мер по непрерывному развитию педагогических и управленческих кадров системы ДОД, включая повышение квалификации, профессиональную переподготовку, стажировки в региональных модельных центрах и в федеральных ресурсных центрах.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ФУНКЦИИ РЕГИОНАЛЬНОГО МОДЕЛЬНОГО ЦЕНТРА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340768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dirty="0" smtClean="0"/>
              <a:t>6. Ведет работу совместно с профильными организациями по поддержке и сопровождению одаренных детей, детей с особыми образовательными потребностями.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7. Содействует вовлечению детей, в том числе детей из сельской местности и детей, находящихся в трудной жизненной ситуации, в конкурсные и иные мероприятия для обучающихся в системе дополнительного образования детей. 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8. Формирует информационно-телекоммуникационный контур системы дополнительного образования детей Пермского края, включающий: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содержательное наполнение и функционирование регионального и муниципальных сегментов общедоступного навигатора (портала Модельного центра) в системе дополнительного образования детей;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информирование родителей, детей, общественности, сетевых партнеров и др.;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dirty="0" smtClean="0"/>
              <a:t>ведение публичного перечня мероприятий для детей и молодежи в Пермском крае.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9. Организует и сопровождает деятельность краевых, муниципальных (опорных, ресурсных) центров дополнительного образования.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9" name="TextBox 8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0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1975</Words>
  <Application>Microsoft Office PowerPoint</Application>
  <PresentationFormat>Экран (4:3)</PresentationFormat>
  <Paragraphs>295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Чащинов Евгений Николаевич</dc:creator>
  <cp:lastModifiedBy>Chashhinov-EN</cp:lastModifiedBy>
  <cp:revision>85</cp:revision>
  <dcterms:created xsi:type="dcterms:W3CDTF">2017-06-01T06:02:05Z</dcterms:created>
  <dcterms:modified xsi:type="dcterms:W3CDTF">2017-07-06T10:50:12Z</dcterms:modified>
</cp:coreProperties>
</file>