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0" r:id="rId3"/>
    <p:sldId id="258" r:id="rId4"/>
    <p:sldId id="259" r:id="rId5"/>
    <p:sldId id="260" r:id="rId6"/>
    <p:sldId id="265" r:id="rId7"/>
    <p:sldId id="267" r:id="rId8"/>
    <p:sldId id="264" r:id="rId9"/>
    <p:sldId id="271" r:id="rId10"/>
    <p:sldId id="272" r:id="rId11"/>
    <p:sldId id="273" r:id="rId12"/>
    <p:sldId id="277" r:id="rId13"/>
    <p:sldId id="274" r:id="rId14"/>
    <p:sldId id="266" r:id="rId15"/>
    <p:sldId id="269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0B63A-5711-4441-AE7C-6E159256D34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1B2A1-1F3E-404A-8843-10F823F79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141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1B2A1-1F3E-404A-8843-10F823F793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883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1B2A1-1F3E-404A-8843-10F823F793A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438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2232248"/>
          </a:xfrm>
        </p:spPr>
        <p:txBody>
          <a:bodyPr>
            <a:noAutofit/>
          </a:bodyPr>
          <a:lstStyle/>
          <a:p>
            <a:pPr algn="r"/>
            <a:r>
              <a:rPr lang="ru-RU" sz="2800" b="1" dirty="0"/>
              <a:t>М</a:t>
            </a:r>
            <a:r>
              <a:rPr lang="ru-RU" sz="2800" b="1" dirty="0" smtClean="0"/>
              <a:t>етод </a:t>
            </a:r>
            <a:r>
              <a:rPr lang="ru-RU" sz="2800" b="1" dirty="0" err="1" smtClean="0"/>
              <a:t>шкалирования</a:t>
            </a:r>
            <a:r>
              <a:rPr lang="ru-RU" sz="2800" b="1" dirty="0" smtClean="0"/>
              <a:t> в оценке   </a:t>
            </a:r>
            <a:br>
              <a:rPr lang="ru-RU" sz="2800" b="1" dirty="0" smtClean="0"/>
            </a:br>
            <a:r>
              <a:rPr lang="ru-RU" sz="2800" b="1" dirty="0" smtClean="0"/>
              <a:t>личностных результатов обучающихся  в ходе реализации ФГОС ООО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1800" b="1" dirty="0" smtClean="0"/>
              <a:t>И.А. Дремина- н. сотрудник ИРО ПК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293096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3" name="Picture 5" descr="ЧАС ЗМІН Ломако Борис Личностное развитие ВКонтакт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354" y="2708920"/>
            <a:ext cx="509735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Training Army Training And Leader Development PDF Lock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4042420" cy="404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13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579296" cy="115212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Выделяем показатели оценки национальной и этнической принадлежности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/>
          <a:lstStyle/>
          <a:p>
            <a:r>
              <a:rPr lang="ru-RU" dirty="0"/>
              <a:t>Национальный </a:t>
            </a:r>
            <a:r>
              <a:rPr lang="ru-RU" dirty="0" smtClean="0"/>
              <a:t>язык</a:t>
            </a:r>
          </a:p>
          <a:p>
            <a:r>
              <a:rPr lang="ru-RU" dirty="0"/>
              <a:t>Культура (традиции, обычаи, наследие</a:t>
            </a:r>
            <a:r>
              <a:rPr lang="ru-RU" dirty="0" smtClean="0"/>
              <a:t>)</a:t>
            </a:r>
          </a:p>
          <a:p>
            <a:r>
              <a:rPr lang="ru-RU" dirty="0"/>
              <a:t>Историческое прошлое </a:t>
            </a:r>
            <a:endParaRPr lang="ru-RU" dirty="0" smtClean="0"/>
          </a:p>
          <a:p>
            <a:r>
              <a:rPr lang="ru-RU" dirty="0"/>
              <a:t>Духовно-нравственные идеалы и ценности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http://statics.photodom.com/photos/2005/09/13/181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9"/>
            <a:ext cx="4248472" cy="324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ache.berdsk.me/media/images/kurer-sreda_ru/44467/2bd267ddf170994293f5976800a6655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27281"/>
            <a:ext cx="4104456" cy="307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985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Выделяем компоненты личностного результата </a:t>
            </a:r>
            <a:r>
              <a:rPr lang="ru-RU" dirty="0" smtClean="0"/>
              <a:t>(из примерной ООП ООО)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535727"/>
              </p:ext>
            </p:extLst>
          </p:nvPr>
        </p:nvGraphicFramePr>
        <p:xfrm>
          <a:off x="457200" y="1600200"/>
          <a:ext cx="822960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Компонент личностного результата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Метафора/образ</a:t>
                      </a:r>
                      <a:r>
                        <a:rPr lang="ru-RU" sz="2800" baseline="0" dirty="0" smtClean="0"/>
                        <a:t> 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Когнитивный </a:t>
                      </a:r>
                    </a:p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(знания, умения, навыки)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Школьник  </a:t>
                      </a:r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знает и понимает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особенности национальной жизни 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Эмоционально-чувственный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(отношение к..)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Школьник </a:t>
                      </a:r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ценит 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особенности национальной жизни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Деятельностный </a:t>
                      </a:r>
                    </a:p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(созидательная деятельность)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Школьник </a:t>
                      </a:r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участвует 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национальной жизни села/города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716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Выделяем оценивающие критерии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dirty="0"/>
              <a:t>Национальный </a:t>
            </a:r>
            <a:r>
              <a:rPr lang="ru-RU" dirty="0" smtClean="0"/>
              <a:t>язык</a:t>
            </a:r>
          </a:p>
          <a:p>
            <a:r>
              <a:rPr lang="ru-RU" dirty="0"/>
              <a:t>Культура (традиции, обычаи, наследие</a:t>
            </a:r>
            <a:r>
              <a:rPr lang="ru-RU" dirty="0" smtClean="0"/>
              <a:t>)</a:t>
            </a:r>
          </a:p>
          <a:p>
            <a:r>
              <a:rPr lang="ru-RU" dirty="0"/>
              <a:t>Историческое </a:t>
            </a:r>
            <a:r>
              <a:rPr lang="ru-RU" dirty="0" smtClean="0"/>
              <a:t>прошлое</a:t>
            </a:r>
          </a:p>
          <a:p>
            <a:r>
              <a:rPr lang="ru-RU" dirty="0"/>
              <a:t>Духовно-нравственные идеалы и ценности</a:t>
            </a:r>
          </a:p>
        </p:txBody>
      </p:sp>
      <p:pic>
        <p:nvPicPr>
          <p:cNvPr id="1026" name="Picture 2" descr="http://www.finnougoria.ru/upload/iblock/e8d/284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45024"/>
            <a:ext cx="6667500" cy="304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431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Как можно исследовать </a:t>
            </a:r>
            <a:r>
              <a:rPr lang="ru-RU" sz="3600" b="1" dirty="0"/>
              <a:t>уровень  осознания своей этнической и национальной </a:t>
            </a:r>
            <a:r>
              <a:rPr lang="ru-RU" sz="3600" b="1" dirty="0" smtClean="0"/>
              <a:t>принадлежности? 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365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Сравнительный анализ показателей (было/стало)</a:t>
            </a:r>
          </a:p>
          <a:p>
            <a:r>
              <a:rPr lang="ru-RU" sz="2800" dirty="0" smtClean="0"/>
              <a:t>Мониторинг (оценка динамики изменений)</a:t>
            </a:r>
          </a:p>
          <a:p>
            <a:pPr marL="0" indent="0">
              <a:buNone/>
            </a:pPr>
            <a:r>
              <a:rPr lang="ru-RU" sz="2800" b="1" dirty="0" smtClean="0"/>
              <a:t> Для надежности оценки каждый цифровой  показатель                                                        необходимо                                                          расшифровать </a:t>
            </a:r>
            <a:endParaRPr lang="ru-RU" sz="2800" b="1" dirty="0"/>
          </a:p>
        </p:txBody>
      </p:sp>
      <p:pic>
        <p:nvPicPr>
          <p:cNvPr id="2050" name="Picture 2" descr="http://www.congresstatar74.ru/upload/iblock/768/permskij_kra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01008"/>
            <a:ext cx="518457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405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О</a:t>
            </a:r>
            <a:r>
              <a:rPr lang="ru-RU" sz="2400" b="1" dirty="0" smtClean="0">
                <a:solidFill>
                  <a:srgbClr val="FF0000"/>
                </a:solidFill>
              </a:rPr>
              <a:t>ценка </a:t>
            </a:r>
            <a:r>
              <a:rPr lang="ru-RU" sz="2400" b="1" dirty="0">
                <a:solidFill>
                  <a:srgbClr val="FF0000"/>
                </a:solidFill>
              </a:rPr>
              <a:t>уровня личной  удовлетворенности и получения обратной связи о качестве и результативности  педагогической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1. Насколько </a:t>
            </a:r>
            <a:r>
              <a:rPr lang="ru-RU" dirty="0"/>
              <a:t>мне всё  было ясно и понятно?</a:t>
            </a:r>
          </a:p>
          <a:p>
            <a:pPr marL="0" indent="0">
              <a:buNone/>
            </a:pPr>
            <a:r>
              <a:rPr lang="ru-RU" dirty="0"/>
              <a:t>          1__2__3__4__5__6__7__8__9__10</a:t>
            </a:r>
          </a:p>
          <a:p>
            <a:pPr marL="0" indent="0">
              <a:buNone/>
            </a:pPr>
            <a:r>
              <a:rPr lang="ru-RU" dirty="0"/>
              <a:t>2.Насколько мне это было необходимо и важно? </a:t>
            </a:r>
          </a:p>
          <a:p>
            <a:pPr marL="0" indent="0">
              <a:buNone/>
            </a:pPr>
            <a:r>
              <a:rPr lang="ru-RU" dirty="0"/>
              <a:t>          1__2__3__4__5__6__7__8__9__10</a:t>
            </a:r>
          </a:p>
          <a:p>
            <a:pPr marL="0" indent="0">
              <a:buNone/>
            </a:pPr>
            <a:r>
              <a:rPr lang="ru-RU" dirty="0"/>
              <a:t>3.Насколько я оцениваю практическую ценность изученного материала?</a:t>
            </a:r>
          </a:p>
          <a:p>
            <a:pPr marL="0" indent="0">
              <a:buNone/>
            </a:pPr>
            <a:r>
              <a:rPr lang="ru-RU" dirty="0"/>
              <a:t>          1__2__3__4__5__6__7__8__9__10</a:t>
            </a:r>
          </a:p>
          <a:p>
            <a:pPr marL="0" indent="0">
              <a:buNone/>
            </a:pPr>
            <a:r>
              <a:rPr lang="ru-RU" dirty="0"/>
              <a:t>4.Насколько я  готов использовать полученные знания в своей жизни?</a:t>
            </a:r>
          </a:p>
          <a:p>
            <a:pPr marL="0" indent="0">
              <a:buNone/>
            </a:pPr>
            <a:r>
              <a:rPr lang="ru-RU" dirty="0"/>
              <a:t>          1__2__3__4__5__6__7__8__9__10</a:t>
            </a:r>
          </a:p>
          <a:p>
            <a:pPr marL="0" indent="0">
              <a:buNone/>
            </a:pPr>
            <a:r>
              <a:rPr lang="ru-RU" dirty="0"/>
              <a:t>5.Насколько мне нужна помощь </a:t>
            </a:r>
            <a:r>
              <a:rPr lang="ru-RU" dirty="0" smtClean="0"/>
              <a:t>  </a:t>
            </a:r>
            <a:r>
              <a:rPr lang="ru-RU" dirty="0"/>
              <a:t>в дальнейшем  </a:t>
            </a:r>
            <a:r>
              <a:rPr lang="ru-RU" dirty="0" smtClean="0"/>
              <a:t>освоении метода ?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     1__2__3__4__5__6__7__8__9__10.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21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Выскажитесь одним предложением, выбирая начало фразы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сегодня я узнал…                  было интересно…</a:t>
            </a:r>
          </a:p>
          <a:p>
            <a:r>
              <a:rPr lang="ru-RU" b="1" dirty="0" smtClean="0"/>
              <a:t>было трудно…                        я научился…</a:t>
            </a:r>
          </a:p>
          <a:p>
            <a:r>
              <a:rPr lang="ru-RU" b="1" dirty="0" smtClean="0"/>
              <a:t>я выполнял задания…</a:t>
            </a:r>
          </a:p>
          <a:p>
            <a:r>
              <a:rPr lang="ru-RU" b="1" dirty="0" smtClean="0"/>
              <a:t>я понял, что…                         теперь я могу…</a:t>
            </a:r>
          </a:p>
          <a:p>
            <a:r>
              <a:rPr lang="ru-RU" b="1" dirty="0" smtClean="0"/>
              <a:t>я почувствовал, что…           я приобрел…</a:t>
            </a:r>
          </a:p>
          <a:p>
            <a:r>
              <a:rPr lang="ru-RU" b="1" dirty="0" smtClean="0"/>
              <a:t>у меня получилось …           я смог…</a:t>
            </a:r>
          </a:p>
          <a:p>
            <a:r>
              <a:rPr lang="ru-RU" b="1" dirty="0" smtClean="0"/>
              <a:t>я попробую…                         меня удивило…</a:t>
            </a:r>
          </a:p>
          <a:p>
            <a:r>
              <a:rPr lang="ru-RU" sz="3000" b="1" dirty="0" smtClean="0"/>
              <a:t>мне захочется…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819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48680"/>
            <a:ext cx="8229600" cy="1152128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kern="1200" dirty="0" smtClean="0">
                <a:ln w="10541" cmpd="sng">
                  <a:solidFill>
                    <a:srgbClr val="A50021"/>
                  </a:solidFill>
                  <a:prstDash val="solid"/>
                </a:ln>
                <a:solidFill>
                  <a:srgbClr val="CC3300"/>
                </a:solidFill>
                <a:latin typeface="Arial" charset="0"/>
              </a:rPr>
              <a:t>Какой фразеологизм лучше всего характеризует вашу работу сегодня? Почему?</a:t>
            </a:r>
            <a:br>
              <a:rPr lang="ru-RU" sz="3200" b="1" kern="1200" dirty="0" smtClean="0">
                <a:ln w="10541" cmpd="sng">
                  <a:solidFill>
                    <a:srgbClr val="A50021"/>
                  </a:solidFill>
                  <a:prstDash val="solid"/>
                </a:ln>
                <a:solidFill>
                  <a:srgbClr val="CC3300"/>
                </a:solidFill>
                <a:latin typeface="Arial" charset="0"/>
              </a:rPr>
            </a:br>
            <a:endParaRPr lang="ru-RU" sz="3200" kern="1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lang="ru-RU" sz="4000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Сломать голову</a:t>
            </a:r>
          </a:p>
          <a:p>
            <a:pPr algn="ctr" eaLnBrk="1" fontAlgn="auto" hangingPunct="1"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lang="ru-RU" sz="4000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Хлопать ушами</a:t>
            </a:r>
          </a:p>
          <a:p>
            <a:pPr algn="ctr" eaLnBrk="1" fontAlgn="auto" hangingPunct="1"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lang="ru-RU" sz="4000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Шевелить мозгами</a:t>
            </a:r>
          </a:p>
          <a:p>
            <a:pPr algn="ctr" eaLnBrk="1" fontAlgn="auto" hangingPunct="1"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lang="ru-RU" sz="4000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Витать в облаках</a:t>
            </a:r>
          </a:p>
          <a:p>
            <a:pPr algn="ctr" eaLnBrk="1" fontAlgn="auto" hangingPunct="1"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lang="ru-RU" sz="4000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Краем уха</a:t>
            </a:r>
          </a:p>
          <a:p>
            <a:pPr algn="ctr" eaLnBrk="1" fontAlgn="auto" hangingPunct="1"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lang="ru-RU" sz="4000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Засучив рукава</a:t>
            </a:r>
          </a:p>
          <a:p>
            <a:pPr eaLnBrk="1" fontAlgn="auto" hangingPunct="1"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endParaRPr lang="ru-RU" sz="4000" kern="1200" dirty="0"/>
          </a:p>
        </p:txBody>
      </p:sp>
    </p:spTree>
    <p:extLst>
      <p:ext uri="{BB962C8B-B14F-4D97-AF65-F5344CB8AC3E}">
        <p14:creationId xmlns:p14="http://schemas.microsoft.com/office/powerpoint/2010/main" val="3919679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858218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b="1" kern="1200" dirty="0" smtClean="0">
                <a:ln w="10541" cmpd="sng">
                  <a:solidFill>
                    <a:srgbClr val="A50021"/>
                  </a:solidFill>
                  <a:prstDash val="solid"/>
                </a:ln>
                <a:solidFill>
                  <a:srgbClr val="CC3300"/>
                </a:solidFill>
                <a:latin typeface="Arial" charset="0"/>
              </a:rPr>
              <a:t>Проведи аналогию своей работы и характеризующей ее пословицы. Постарайся кратко объяснить свой выбор</a:t>
            </a:r>
            <a:r>
              <a:rPr lang="ru-RU" sz="4400" kern="12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sz="4400" kern="1200" dirty="0" smtClean="0">
                <a:solidFill>
                  <a:schemeClr val="tx1"/>
                </a:solidFill>
                <a:latin typeface="Arial" charset="0"/>
              </a:rPr>
            </a:br>
            <a:endParaRPr lang="ru-RU" sz="4400" kern="1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507288" cy="4781128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marL="571500" indent="-571500" eaLnBrk="1" fontAlgn="auto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3200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Спящему коту мышь в рот не забежит</a:t>
            </a:r>
          </a:p>
          <a:p>
            <a:pPr marL="571500" indent="-571500" eaLnBrk="1" fontAlgn="auto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3200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Есть терпенье, будет и уменье</a:t>
            </a:r>
          </a:p>
          <a:p>
            <a:pPr marL="571500" indent="-571500" eaLnBrk="1" fontAlgn="auto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3200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За много не берись, а в одном отличись</a:t>
            </a:r>
          </a:p>
          <a:p>
            <a:pPr marL="571500" indent="-571500" eaLnBrk="1" fontAlgn="auto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3200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Какие труды, такие и плоды</a:t>
            </a:r>
          </a:p>
          <a:p>
            <a:pPr marL="571500" indent="-571500" eaLnBrk="1" fontAlgn="auto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3200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Глаза боятся, а руки делают</a:t>
            </a:r>
          </a:p>
          <a:p>
            <a:pPr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ru-RU" sz="3200" kern="1200" dirty="0"/>
          </a:p>
        </p:txBody>
      </p:sp>
    </p:spTree>
    <p:extLst>
      <p:ext uri="{BB962C8B-B14F-4D97-AF65-F5344CB8AC3E}">
        <p14:creationId xmlns:p14="http://schemas.microsoft.com/office/powerpoint/2010/main" val="4165829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Что нам важно учитывать в подборе инструментов оценивания/диагностики личностных результатов ? 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506916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Наличие количественных и качественных показателей?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Наглядность?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Вариативность в использовании?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Конкретизированные </a:t>
            </a:r>
            <a:r>
              <a:rPr lang="ru-RU" dirty="0" smtClean="0"/>
              <a:t> </a:t>
            </a:r>
            <a:r>
              <a:rPr lang="ru-RU" dirty="0" smtClean="0"/>
              <a:t>показатели </a:t>
            </a:r>
            <a:r>
              <a:rPr lang="ru-RU" dirty="0" smtClean="0"/>
              <a:t> ФГОС?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Простота и удобство в обработке?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Четкие понятные инструкции?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Надежность?     </a:t>
            </a:r>
            <a:r>
              <a:rPr lang="ru-RU" dirty="0" err="1" smtClean="0"/>
              <a:t>Валидность</a:t>
            </a:r>
            <a:r>
              <a:rPr lang="ru-RU" dirty="0" smtClean="0"/>
              <a:t>?   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Универсальность?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Минимальная  обработка результатов?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Понимание где и как можно использовать?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06658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Наблюдать </a:t>
            </a:r>
            <a:r>
              <a:rPr lang="ru-RU" dirty="0"/>
              <a:t>и количественно отслеживать личностные результаты в ходе </a:t>
            </a:r>
            <a:r>
              <a:rPr lang="ru-RU" dirty="0" smtClean="0"/>
              <a:t>обучения/воспитания;</a:t>
            </a:r>
            <a:endParaRPr lang="ru-RU" dirty="0"/>
          </a:p>
          <a:p>
            <a:pPr lvl="0"/>
            <a:r>
              <a:rPr lang="ru-RU" dirty="0"/>
              <a:t>Количественно определять уровень собственных </a:t>
            </a:r>
            <a:r>
              <a:rPr lang="ru-RU" dirty="0" smtClean="0"/>
              <a:t>способностей/достижений;</a:t>
            </a:r>
            <a:endParaRPr lang="ru-RU" dirty="0"/>
          </a:p>
          <a:p>
            <a:pPr lvl="0"/>
            <a:r>
              <a:rPr lang="ru-RU" dirty="0"/>
              <a:t>Видеть внутренние изменения и прогнозировать дальнейшее  </a:t>
            </a:r>
            <a:r>
              <a:rPr lang="ru-RU" dirty="0" smtClean="0"/>
              <a:t>развитие; </a:t>
            </a:r>
          </a:p>
          <a:p>
            <a:r>
              <a:rPr lang="ru-RU" dirty="0"/>
              <a:t>Определить  конечный результат в начале обучения/деятельности  и планировать результаты;</a:t>
            </a:r>
          </a:p>
          <a:p>
            <a:pPr lvl="0"/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53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b="1" dirty="0"/>
              <a:t>Описание методики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328592"/>
          </a:xfrm>
        </p:spPr>
        <p:txBody>
          <a:bodyPr>
            <a:normAutofit fontScale="92500"/>
          </a:bodyPr>
          <a:lstStyle/>
          <a:p>
            <a:r>
              <a:rPr lang="ru-RU" dirty="0"/>
              <a:t>Шкала представляет собой горизонтальную линию с нанесенными и пронумерованными делениями:     </a:t>
            </a:r>
            <a:r>
              <a:rPr lang="ru-RU" dirty="0" smtClean="0"/>
              <a:t>1</a:t>
            </a:r>
            <a:r>
              <a:rPr lang="ru-RU" dirty="0"/>
              <a:t>__2__3__4__5__6__7__8__9__10. </a:t>
            </a:r>
          </a:p>
          <a:p>
            <a:r>
              <a:rPr lang="ru-RU" dirty="0"/>
              <a:t> </a:t>
            </a:r>
            <a:r>
              <a:rPr lang="ru-RU" dirty="0" smtClean="0"/>
              <a:t>Каждое </a:t>
            </a:r>
            <a:r>
              <a:rPr lang="ru-RU" dirty="0"/>
              <a:t>деление обозначает </a:t>
            </a:r>
            <a:r>
              <a:rPr lang="ru-RU" dirty="0" smtClean="0"/>
              <a:t>уровень </a:t>
            </a:r>
            <a:r>
              <a:rPr lang="ru-RU" dirty="0"/>
              <a:t>достижения образовательных результатов, где 1 - это  минимальный уровень результативности, а 10 – максимальный уровень достижения результата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Обучающиеся  отвечают </a:t>
            </a:r>
            <a:r>
              <a:rPr lang="ru-RU" dirty="0"/>
              <a:t>на предложенные вопросы </a:t>
            </a:r>
            <a:r>
              <a:rPr lang="ru-RU" dirty="0" smtClean="0"/>
              <a:t>измерением</a:t>
            </a:r>
            <a:r>
              <a:rPr lang="ru-RU" dirty="0"/>
              <a:t>, отметив цифру по </a:t>
            </a:r>
            <a:r>
              <a:rPr lang="ru-RU" dirty="0" smtClean="0"/>
              <a:t>шкале.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46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Вопросы, предлагаемые вначале образовательной деятельности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/>
              <a:t>Определите  на шкале от 1 до 10 свой </a:t>
            </a:r>
            <a:r>
              <a:rPr lang="ru-RU"/>
              <a:t>уровень  </a:t>
            </a:r>
            <a:r>
              <a:rPr lang="ru-RU" smtClean="0"/>
              <a:t>развития/результатов </a:t>
            </a:r>
            <a:r>
              <a:rPr lang="ru-RU" dirty="0"/>
              <a:t>… в данный момент?  На какую отметку от 1 до 10 вы  поместили бы себя? Отметьте цифру по шкале.</a:t>
            </a:r>
          </a:p>
          <a:p>
            <a:pPr lvl="0"/>
            <a:r>
              <a:rPr lang="ru-RU" dirty="0"/>
              <a:t>Что конкретно обозначает выбранный Вами уровень?</a:t>
            </a:r>
          </a:p>
          <a:p>
            <a:pPr lvl="0"/>
            <a:r>
              <a:rPr lang="ru-RU" dirty="0"/>
              <a:t>Насколько  Вас удовлетворяют полученные результаты? Что бы хотели изменить, дополнить?</a:t>
            </a:r>
          </a:p>
          <a:p>
            <a:pPr lvl="0"/>
            <a:r>
              <a:rPr lang="ru-RU" dirty="0"/>
              <a:t>На какой уровень результатов Вы хотели бы подняться в конце изучения/участия? Отметьте соответствующий результат цифрой.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71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Вопросы, предлагаемые </a:t>
            </a:r>
            <a:r>
              <a:rPr lang="ru-RU" b="1" dirty="0" smtClean="0"/>
              <a:t>в конце         образовательной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Где на шкале от 1 до10 после </a:t>
            </a:r>
            <a:r>
              <a:rPr lang="ru-RU" dirty="0" smtClean="0"/>
              <a:t>изучения/участия находится  уровень Ваших результатов </a:t>
            </a:r>
            <a:r>
              <a:rPr lang="ru-RU" dirty="0"/>
              <a:t>в….?</a:t>
            </a:r>
          </a:p>
          <a:p>
            <a:pPr lvl="0"/>
            <a:r>
              <a:rPr lang="ru-RU" dirty="0"/>
              <a:t>На сколько шагов Вы продвинулись к цели? Соответствует ли результат поставленной цели? Насколько это Вас вдохновляет?</a:t>
            </a:r>
          </a:p>
          <a:p>
            <a:pPr lvl="0"/>
            <a:r>
              <a:rPr lang="ru-RU" dirty="0"/>
              <a:t>Что Вы конкретно будете делать, чтобы продвинуться дальше?</a:t>
            </a:r>
          </a:p>
          <a:p>
            <a:pPr lvl="0"/>
            <a:r>
              <a:rPr lang="ru-RU" dirty="0"/>
              <a:t>Что нового появится в Ваших словах, действиях?</a:t>
            </a:r>
          </a:p>
          <a:p>
            <a:pPr lvl="0"/>
            <a:r>
              <a:rPr lang="ru-RU" dirty="0"/>
              <a:t>Что нового заметят в ваших действиях друзья/классный руководитель/одноклассники/родители?</a:t>
            </a:r>
          </a:p>
          <a:p>
            <a:pPr lvl="0"/>
            <a:r>
              <a:rPr lang="ru-RU" dirty="0"/>
              <a:t> Как окружающие вас люди узнают о Вашем результате?</a:t>
            </a:r>
          </a:p>
        </p:txBody>
      </p:sp>
    </p:spTree>
    <p:extLst>
      <p:ext uri="{BB962C8B-B14F-4D97-AF65-F5344CB8AC3E}">
        <p14:creationId xmlns:p14="http://schemas.microsoft.com/office/powerpoint/2010/main" val="1087058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Возможности использования метода в педагогической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Оценка личной результативности как учащихся, так и </a:t>
            </a:r>
            <a:r>
              <a:rPr lang="ru-RU" dirty="0" smtClean="0"/>
              <a:t>учителя;</a:t>
            </a:r>
          </a:p>
          <a:p>
            <a:pPr lvl="0"/>
            <a:r>
              <a:rPr lang="ru-RU" dirty="0"/>
              <a:t>Определение </a:t>
            </a:r>
            <a:r>
              <a:rPr lang="ru-RU" dirty="0" smtClean="0"/>
              <a:t>конечного результата  </a:t>
            </a:r>
            <a:r>
              <a:rPr lang="ru-RU" dirty="0"/>
              <a:t>и планирование этапов урока/занятия, как движения по </a:t>
            </a:r>
            <a:r>
              <a:rPr lang="ru-RU" dirty="0" smtClean="0"/>
              <a:t>шкале;</a:t>
            </a:r>
          </a:p>
          <a:p>
            <a:pPr lvl="0"/>
            <a:r>
              <a:rPr lang="ru-RU" dirty="0"/>
              <a:t>Оценка результативности урока/занятия в </a:t>
            </a:r>
            <a:r>
              <a:rPr lang="ru-RU" dirty="0" smtClean="0"/>
              <a:t>целом;</a:t>
            </a:r>
          </a:p>
          <a:p>
            <a:pPr lvl="0"/>
            <a:r>
              <a:rPr lang="ru-RU" dirty="0"/>
              <a:t>Оценка эффективности собственной педагогической </a:t>
            </a:r>
            <a:r>
              <a:rPr lang="ru-RU" dirty="0" smtClean="0"/>
              <a:t>деятельности;</a:t>
            </a:r>
          </a:p>
          <a:p>
            <a:pPr lvl="0"/>
            <a:r>
              <a:rPr lang="ru-RU" dirty="0" smtClean="0"/>
              <a:t>Оценка уровня личной удовлетворенности;</a:t>
            </a:r>
          </a:p>
          <a:p>
            <a:r>
              <a:rPr lang="ru-RU" dirty="0" smtClean="0"/>
              <a:t>Обратная связь </a:t>
            </a:r>
            <a:r>
              <a:rPr lang="ru-RU" dirty="0"/>
              <a:t>на любом этапе </a:t>
            </a:r>
            <a:r>
              <a:rPr lang="ru-RU" dirty="0" smtClean="0"/>
              <a:t>урока/занятия;</a:t>
            </a:r>
          </a:p>
          <a:p>
            <a:pPr marL="0" lvl="0" indent="0">
              <a:buNone/>
            </a:pPr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1115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Значение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Times New Roman"/>
                <a:ea typeface="Times New Roman"/>
              </a:rPr>
              <a:t>Наглядное видение результата, как движение по шкале, позволяет </a:t>
            </a:r>
            <a:r>
              <a:rPr lang="ru-RU" sz="2800" dirty="0" smtClean="0">
                <a:latin typeface="Times New Roman"/>
                <a:ea typeface="Times New Roman"/>
              </a:rPr>
              <a:t>нам </a:t>
            </a:r>
            <a:r>
              <a:rPr lang="ru-RU" sz="2800" dirty="0">
                <a:latin typeface="Times New Roman"/>
                <a:ea typeface="Times New Roman"/>
              </a:rPr>
              <a:t>получить позитивные эмоции, развивать  поставленные цели в достижении </a:t>
            </a:r>
            <a:r>
              <a:rPr lang="ru-RU" sz="2800" dirty="0" smtClean="0">
                <a:latin typeface="Times New Roman"/>
                <a:ea typeface="Times New Roman"/>
              </a:rPr>
              <a:t>результатов</a:t>
            </a:r>
            <a:r>
              <a:rPr lang="ru-RU" sz="2800" dirty="0">
                <a:latin typeface="Times New Roman"/>
                <a:ea typeface="Times New Roman"/>
              </a:rPr>
              <a:t>. Задавая сильные открытые вопросы, мы будим в наших учениках осознанность в стремлении к наилучшим результатам.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Семинар &quot;Личность сквозь призму соционики&quot; ВКонтак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5086350" cy="286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тена ВКонтакт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17032"/>
            <a:ext cx="352839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66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ПРАКТИКУМ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Обсуждаем </a:t>
            </a:r>
            <a:r>
              <a:rPr lang="ru-RU" dirty="0" err="1" smtClean="0"/>
              <a:t>критериальную</a:t>
            </a:r>
            <a:r>
              <a:rPr lang="ru-RU" dirty="0" smtClean="0"/>
              <a:t> систему </a:t>
            </a:r>
            <a:r>
              <a:rPr lang="ru-RU" b="1" dirty="0"/>
              <a:t>оценки уровней осознания своей этнической и национальной принадлежности </a:t>
            </a:r>
          </a:p>
          <a:p>
            <a:pPr marL="0" indent="0">
              <a:buNone/>
            </a:pPr>
            <a:r>
              <a:rPr lang="ru-RU" dirty="0"/>
              <a:t>(</a:t>
            </a:r>
            <a:r>
              <a:rPr lang="ru-RU" dirty="0" smtClean="0"/>
              <a:t>личностный результат </a:t>
            </a:r>
            <a:r>
              <a:rPr lang="ru-RU" dirty="0"/>
              <a:t>обучающихся в реализации ФГОС ООО</a:t>
            </a:r>
            <a:r>
              <a:rPr lang="ru-RU" dirty="0" smtClean="0"/>
              <a:t>)                                          с помощью метода                    </a:t>
            </a:r>
            <a:r>
              <a:rPr lang="ru-RU" b="1" dirty="0" smtClean="0"/>
              <a:t>ШКАЛИРОВАНИЯ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http://rpp.nashaucheba.ru/pars_docs/refs/43/42354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3"/>
            <a:ext cx="4242048" cy="338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7723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850</Words>
  <Application>Microsoft Office PowerPoint</Application>
  <PresentationFormat>Экран (4:3)</PresentationFormat>
  <Paragraphs>106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Метод шкалирования в оценке    личностных результатов обучающихся  в ходе реализации ФГОС ООО  И.А. Дремина- н. сотрудник ИРО ПК  </vt:lpstr>
      <vt:lpstr>Что нам важно учитывать в подборе инструментов оценивания/диагностики личностных результатов ? </vt:lpstr>
      <vt:lpstr>Задачи </vt:lpstr>
      <vt:lpstr> Описание методики</vt:lpstr>
      <vt:lpstr>Вопросы, предлагаемые вначале образовательной деятельности</vt:lpstr>
      <vt:lpstr>Вопросы, предлагаемые в конце         образовательной деятельности</vt:lpstr>
      <vt:lpstr>Возможности использования метода в педагогической деятельности</vt:lpstr>
      <vt:lpstr>Значение </vt:lpstr>
      <vt:lpstr>ПРАКТИКУМ </vt:lpstr>
      <vt:lpstr>Выделяем показатели оценки национальной и этнической принадлежности </vt:lpstr>
      <vt:lpstr>Выделяем компоненты личностного результата (из примерной ООП ООО)</vt:lpstr>
      <vt:lpstr>Выделяем оценивающие критерии </vt:lpstr>
      <vt:lpstr>Как можно исследовать уровень  осознания своей этнической и национальной принадлежности? </vt:lpstr>
      <vt:lpstr>Оценка уровня личной  удовлетворенности и получения обратной связи о качестве и результативности  педагогической деятельности</vt:lpstr>
      <vt:lpstr>Выскажитесь одним предложением, выбирая начало фразы </vt:lpstr>
      <vt:lpstr>Какой фразеологизм лучше всего характеризует вашу работу сегодня? Почему? </vt:lpstr>
      <vt:lpstr>Проведи аналогию своей работы и характеризующей ее пословицы. Постарайся кратко объяснить свой выбор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шкалирования в диагностике развития профессиональных компетенций слушателей КПК «Современные технологии воспитания толерантности школьников» </dc:title>
  <cp:lastModifiedBy>Инга Анатольевна Дремина</cp:lastModifiedBy>
  <cp:revision>36</cp:revision>
  <dcterms:modified xsi:type="dcterms:W3CDTF">2015-09-15T05:39:48Z</dcterms:modified>
</cp:coreProperties>
</file>