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88" r:id="rId2"/>
    <p:sldId id="322" r:id="rId3"/>
    <p:sldId id="259" r:id="rId4"/>
    <p:sldId id="304" r:id="rId5"/>
    <p:sldId id="319" r:id="rId6"/>
    <p:sldId id="306" r:id="rId7"/>
    <p:sldId id="305" r:id="rId8"/>
    <p:sldId id="300" r:id="rId9"/>
    <p:sldId id="323" r:id="rId10"/>
    <p:sldId id="326" r:id="rId11"/>
    <p:sldId id="325" r:id="rId12"/>
    <p:sldId id="328" r:id="rId13"/>
    <p:sldId id="327" r:id="rId14"/>
    <p:sldId id="307" r:id="rId15"/>
    <p:sldId id="313" r:id="rId16"/>
    <p:sldId id="315" r:id="rId17"/>
    <p:sldId id="331" r:id="rId18"/>
    <p:sldId id="332" r:id="rId19"/>
    <p:sldId id="318" r:id="rId20"/>
    <p:sldId id="320" r:id="rId21"/>
    <p:sldId id="333" r:id="rId22"/>
    <p:sldId id="335" r:id="rId23"/>
    <p:sldId id="32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83"/>
    <p:restoredTop sz="92389" autoAdjust="0"/>
  </p:normalViewPr>
  <p:slideViewPr>
    <p:cSldViewPr>
      <p:cViewPr>
        <p:scale>
          <a:sx n="100" d="100"/>
          <a:sy n="100" d="100"/>
        </p:scale>
        <p:origin x="-138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DE835-9484-44B3-AA68-A224AF593849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79BB3-F529-4272-B229-BAEC4325C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248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79BB3-F529-4272-B229-BAEC4325CF4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898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79BB3-F529-4272-B229-BAEC4325CF4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13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0FC6-640B-F746-AFE7-9FED46785964}" type="datetime1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FA7-4709-4FE2-8408-6A783868C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389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3346-CC32-BB4F-991F-5027730E485C}" type="datetime1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FA7-4709-4FE2-8408-6A783868C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314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BC49-0AAD-D64E-A62A-992EB16D6015}" type="datetime1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FA7-4709-4FE2-8408-6A783868C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0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286F-585E-EF45-80AA-7FC33DC5AA6E}" type="datetime1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FA7-4709-4FE2-8408-6A783868C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39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C9F0-BE80-294B-951A-F5E57C01C3FE}" type="datetime1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FA7-4709-4FE2-8408-6A783868C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46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ACD59-3033-2F44-BA02-EAE193677336}" type="datetime1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FA7-4709-4FE2-8408-6A783868C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48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34D1-C9BC-B64E-A596-1062D44420ED}" type="datetime1">
              <a:rPr lang="ru-RU" smtClean="0"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FA7-4709-4FE2-8408-6A783868C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634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7C87-C25F-5C43-9C8B-95EED67E21BD}" type="datetime1">
              <a:rPr lang="ru-RU" smtClean="0"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FA7-4709-4FE2-8408-6A783868C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62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B064-E7E6-4648-B575-83B45B9D1C97}" type="datetime1">
              <a:rPr lang="ru-RU" smtClean="0"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FA7-4709-4FE2-8408-6A783868C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952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CE8B-0D14-944F-869D-6682CA596B2C}" type="datetime1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FA7-4709-4FE2-8408-6A783868C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18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B36C-AC13-2C46-AC84-0D939D18B13C}" type="datetime1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FA7-4709-4FE2-8408-6A783868C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57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D1A7D-153C-594E-8F21-FAB674CD1086}" type="datetime1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72FA7-4709-4FE2-8408-6A783868C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59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teach.niko.institute/" TargetMode="External"/><Relationship Id="rId2" Type="http://schemas.openxmlformats.org/officeDocument/2006/relationships/hyperlink" Target="http://ilearn.niko.institute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7ACA8FFA-4735-4F4D-A572-C8DCDDF8EDC8}"/>
              </a:ext>
            </a:extLst>
          </p:cNvPr>
          <p:cNvSpPr/>
          <p:nvPr/>
        </p:nvSpPr>
        <p:spPr>
          <a:xfrm>
            <a:off x="2483768" y="4835409"/>
            <a:ext cx="4248472" cy="32566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0" y="3136666"/>
            <a:ext cx="9144000" cy="742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ГОСУДАРСТВЕННЫЙ ЭКЗАМЕН</a:t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ГОСУДАРСТВЕННЫЙ ЭКЗАМЕН 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559613" y="5445224"/>
            <a:ext cx="6024773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/>
            <a:r>
              <a:rPr lang="ru-RU" altLang="ru-RU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Цыбулько</a:t>
            </a:r>
            <a: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Ирина Петровна,</a:t>
            </a:r>
            <a:r>
              <a:rPr lang="ru-RU" alt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ru-RU" alt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</a:br>
            <a:r>
              <a:rPr lang="ru-RU" alt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руководитель комиссии по разработке контрольных измерительных материалов, используемых </a:t>
            </a:r>
            <a:r>
              <a:rPr lang="en-US" alt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/>
            </a:r>
            <a:br>
              <a:rPr lang="en-US" alt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ru-RU" alt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при проведении государственной итоговой аттестации по образовательным программам основного общего и среднего общего образования по русскому языку, ведущий научный сотрудник ФИПИ, </a:t>
            </a:r>
            <a:r>
              <a:rPr lang="en-US" alt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/>
            </a:r>
            <a:br>
              <a:rPr lang="en-US" alt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ru-RU" alt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кандидат педагогических наук</a:t>
            </a:r>
          </a:p>
        </p:txBody>
      </p:sp>
      <p:sp>
        <p:nvSpPr>
          <p:cNvPr id="24" name="Прямоугольник 1"/>
          <p:cNvSpPr>
            <a:spLocks noChangeArrowheads="1"/>
          </p:cNvSpPr>
          <p:nvPr/>
        </p:nvSpPr>
        <p:spPr bwMode="auto">
          <a:xfrm>
            <a:off x="1427546" y="4859742"/>
            <a:ext cx="62889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tangChe" panose="02030609000101010101" pitchFamily="49" charset="-127"/>
                <a:ea typeface="BatangChe" panose="02030609000101010101" pitchFamily="49" charset="-127"/>
              </a:rPr>
              <a:t>«СТАНЬ ЛУЧШЕ ПРЕЖНЕГО СЕБЯ!»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160E3A6-9C2C-7B4F-A7F0-0905455F142A}"/>
              </a:ext>
            </a:extLst>
          </p:cNvPr>
          <p:cNvSpPr/>
          <p:nvPr/>
        </p:nvSpPr>
        <p:spPr>
          <a:xfrm>
            <a:off x="1" y="2678290"/>
            <a:ext cx="9144000" cy="594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8654563-D4D5-CF4D-ACAA-CD07BF278033}"/>
              </a:ext>
            </a:extLst>
          </p:cNvPr>
          <p:cNvSpPr/>
          <p:nvPr/>
        </p:nvSpPr>
        <p:spPr>
          <a:xfrm>
            <a:off x="0" y="4052469"/>
            <a:ext cx="9144000" cy="547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ru-RU" sz="1200" spc="300" dirty="0">
                <a:latin typeface="Arial" panose="020B0604020202020204" pitchFamily="34" charset="0"/>
                <a:cs typeface="Arial" panose="020B0604020202020204" pitchFamily="34" charset="0"/>
              </a:rPr>
              <a:t>ПОДХОДЫ К ОТБОРУ СОДЕРЖАНИЯ </a:t>
            </a:r>
            <a:r>
              <a:rPr lang="en-US" sz="1200" spc="3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spc="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spc="300" dirty="0">
                <a:latin typeface="Arial" panose="020B0604020202020204" pitchFamily="34" charset="0"/>
                <a:cs typeface="Arial" panose="020B0604020202020204" pitchFamily="34" charset="0"/>
              </a:rPr>
              <a:t>ДИСТАНЦИОННОЙ 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2864085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835150" y="2005013"/>
            <a:ext cx="1857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1835150" y="4805363"/>
            <a:ext cx="1857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8689" name="Изображение 3" descr="Без-имени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1" t="15134" r="1810" b="1569"/>
          <a:stretch>
            <a:fillRect/>
          </a:stretch>
        </p:blipFill>
        <p:spPr bwMode="auto">
          <a:xfrm>
            <a:off x="439920" y="2027496"/>
            <a:ext cx="2544531" cy="300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E5447A1-2E93-0749-BF03-CB71BB892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FA7-4709-4FE2-8408-6A783868C712}" type="slidenum"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10</a:t>
            </a:fld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AA47A9D-2262-F647-A604-28E20B169E6D}"/>
              </a:ext>
            </a:extLst>
          </p:cNvPr>
          <p:cNvSpPr txBox="1"/>
          <p:nvPr/>
        </p:nvSpPr>
        <p:spPr>
          <a:xfrm>
            <a:off x="251520" y="169476"/>
            <a:ext cx="68349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Работа с заданиями с традиционно низкой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статистикой выполнения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8CA1820-4E79-6A47-90D9-FBB0D5496382}"/>
              </a:ext>
            </a:extLst>
          </p:cNvPr>
          <p:cNvSpPr/>
          <p:nvPr/>
        </p:nvSpPr>
        <p:spPr>
          <a:xfrm>
            <a:off x="251520" y="6448118"/>
            <a:ext cx="4032448" cy="18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ru-RU" sz="500" b="1" spc="300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РУССКИЙ ЯЗЫК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ОГЭ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ЕГЭ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dirty="0">
                <a:latin typeface="Arial Narrow" panose="020B0604020202020204" pitchFamily="34" charset="0"/>
                <a:cs typeface="Arial Narrow" panose="020B0604020202020204" pitchFamily="34" charset="0"/>
              </a:rPr>
              <a:t>ПОДХОДЫ К ОТБОРУ СОДЕРЖАНИЯ ДИСТАНЦИОННОЙ ПОДГОТОВКИ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407" y="1135999"/>
            <a:ext cx="5474682" cy="49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94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835150" y="2005013"/>
            <a:ext cx="1857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835150" y="4805363"/>
            <a:ext cx="1857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4820" name="Rectangle 2"/>
          <p:cNvSpPr>
            <a:spLocks noChangeArrowheads="1"/>
          </p:cNvSpPr>
          <p:nvPr/>
        </p:nvSpPr>
        <p:spPr bwMode="auto">
          <a:xfrm>
            <a:off x="1331913" y="2198688"/>
            <a:ext cx="1841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4822" name="Rectangle 3"/>
          <p:cNvSpPr>
            <a:spLocks noChangeArrowheads="1"/>
          </p:cNvSpPr>
          <p:nvPr/>
        </p:nvSpPr>
        <p:spPr bwMode="auto">
          <a:xfrm>
            <a:off x="1331913" y="4522788"/>
            <a:ext cx="1841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1" name="Овал 8"/>
          <p:cNvSpPr>
            <a:spLocks noChangeArrowheads="1"/>
          </p:cNvSpPr>
          <p:nvPr/>
        </p:nvSpPr>
        <p:spPr bwMode="auto">
          <a:xfrm>
            <a:off x="10116912" y="3860800"/>
            <a:ext cx="215900" cy="28098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000">
              <a:ln>
                <a:solidFill>
                  <a:srgbClr val="FFFFFF"/>
                </a:solidFill>
              </a:ln>
              <a:solidFill>
                <a:schemeClr val="tx2"/>
              </a:solidFill>
            </a:endParaRPr>
          </a:p>
        </p:txBody>
      </p:sp>
      <p:pic>
        <p:nvPicPr>
          <p:cNvPr id="34826" name="Изображение 3" descr="Без-имени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1" t="15134" r="1810" b="1569"/>
          <a:stretch>
            <a:fillRect/>
          </a:stretch>
        </p:blipFill>
        <p:spPr bwMode="auto">
          <a:xfrm>
            <a:off x="166358" y="2243178"/>
            <a:ext cx="2873285" cy="311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E6E1018-E4FC-4C40-B1B9-46997B660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FA7-4709-4FE2-8408-6A783868C712}" type="slidenum"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11</a:t>
            </a:fld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D1F4169-C60D-E643-A60E-B28062A88712}"/>
              </a:ext>
            </a:extLst>
          </p:cNvPr>
          <p:cNvSpPr txBox="1"/>
          <p:nvPr/>
        </p:nvSpPr>
        <p:spPr>
          <a:xfrm>
            <a:off x="251520" y="169476"/>
            <a:ext cx="5696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Работа с заданиями с традиционно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низкой статистикой выполнения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72BC341-3800-AE41-B265-356868863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1881" y="1521466"/>
            <a:ext cx="5473700" cy="43053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2D29841-8538-0B4F-B51D-AFD13A3F1E0C}"/>
              </a:ext>
            </a:extLst>
          </p:cNvPr>
          <p:cNvSpPr/>
          <p:nvPr/>
        </p:nvSpPr>
        <p:spPr>
          <a:xfrm>
            <a:off x="251520" y="6448118"/>
            <a:ext cx="4032448" cy="18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ru-RU" sz="500" b="1" spc="300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РУССКИЙ ЯЗЫК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ОГЭ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ЕГЭ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dirty="0">
                <a:latin typeface="Arial Narrow" panose="020B0604020202020204" pitchFamily="34" charset="0"/>
                <a:cs typeface="Arial Narrow" panose="020B0604020202020204" pitchFamily="34" charset="0"/>
              </a:rPr>
              <a:t>ПОДХОДЫ К ОТБОРУ СОДЕРЖАНИЯ ДИСТАНЦИОННОЙ 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352600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3" descr="Без-имени-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6" t="14922" r="1936" b="1"/>
          <a:stretch/>
        </p:blipFill>
        <p:spPr bwMode="auto">
          <a:xfrm>
            <a:off x="4139951" y="1271051"/>
            <a:ext cx="4381705" cy="453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endParaRPr lang="ru-RU" dirty="0">
              <a:latin typeface="Arial" charset="0"/>
              <a:cs typeface="+mn-cs"/>
            </a:endParaRPr>
          </a:p>
          <a:p>
            <a:pPr>
              <a:defRPr/>
            </a:pPr>
            <a:endParaRPr lang="ru-RU" dirty="0">
              <a:latin typeface="Arial" charset="0"/>
              <a:cs typeface="+mn-cs"/>
            </a:endParaRPr>
          </a:p>
        </p:txBody>
      </p:sp>
      <p:pic>
        <p:nvPicPr>
          <p:cNvPr id="3075" name="Изображение 3" descr="Без-имени-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3" r="51449" b="1"/>
          <a:stretch/>
        </p:blipFill>
        <p:spPr bwMode="auto">
          <a:xfrm>
            <a:off x="910121" y="3174326"/>
            <a:ext cx="2509497" cy="264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59632" y="5602890"/>
            <a:ext cx="7344816" cy="546393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школа                                                         Старшая школа</a:t>
            </a:r>
          </a:p>
        </p:txBody>
      </p:sp>
      <p:pic>
        <p:nvPicPr>
          <p:cNvPr id="6" name="Рисунок 4" descr="&amp;Bcy;&amp;Lcy;&amp;Acy;&amp;Gcy;&amp;Ocy;&amp;Ucy;&amp;Scy;&amp;Tcy;&amp;Rcy;&amp;Ocy;&amp;Jcy;&amp;Scy;&amp;Tcy;&amp;Vcy;&amp;Ocy;, &amp;Ocy;&amp;Zcy;&amp;IEcy;&amp;Lcy;&amp;IEcy;&amp;Ncy;&amp;IEcy;&amp;Ncy;&amp;Icy;&amp;IEcy; &amp;Vcy;&amp;iecy;&amp;rcy;&amp;tcy;&amp;icy;&amp;kcy;&amp;acy;&amp;lcy;&amp;softcy;&amp;ncy;&amp;ocy;&amp;iecy; &amp;ocy;&amp;zcy;&amp;iecy;&amp;lcy;&amp;iecy;&amp;ncy;&amp;iecy;&amp;ncy;&amp;icy;&amp;iecy;-&amp;Lcy;&amp;acy;&amp;ncy;&amp;dcy;&amp;shcy;&amp;acy;&amp;fcy;&amp;tcy; &amp;pcy;&amp;rcy;&amp;ocy;&amp;iecy;&amp;kcy;&amp;t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1511914" cy="1617534"/>
          </a:xfrm>
          <a:prstGeom prst="ellipse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4" descr="&amp;Bcy;&amp;Lcy;&amp;Acy;&amp;Gcy;&amp;Ocy;&amp;Ucy;&amp;Scy;&amp;Tcy;&amp;Rcy;&amp;Ocy;&amp;Jcy;&amp;Scy;&amp;Tcy;&amp;Vcy;&amp;Ocy;, &amp;Ocy;&amp;Zcy;&amp;IEcy;&amp;Lcy;&amp;IEcy;&amp;Ncy;&amp;IEcy;&amp;Ncy;&amp;Icy;&amp;IEcy; &amp;Vcy;&amp;iecy;&amp;rcy;&amp;tcy;&amp;icy;&amp;kcy;&amp;acy;&amp;lcy;&amp;softcy;&amp;ncy;&amp;ocy;&amp;iecy; &amp;ocy;&amp;zcy;&amp;iecy;&amp;lcy;&amp;iecy;&amp;ncy;&amp;iecy;&amp;ncy;&amp;icy;&amp;iecy;-&amp;Lcy;&amp;acy;&amp;ncy;&amp;dcy;&amp;shcy;&amp;acy;&amp;fcy;&amp;tcy; &amp;pcy;&amp;rcy;&amp;ocy;&amp;iecy;&amp;kcy;&amp;t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62284"/>
            <a:ext cx="1511914" cy="1617534"/>
          </a:xfrm>
          <a:prstGeom prst="ellipse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2">
            <a:extLst>
              <a:ext uri="{FF2B5EF4-FFF2-40B4-BE49-F238E27FC236}">
                <a16:creationId xmlns:a16="http://schemas.microsoft.com/office/drawing/2014/main" xmlns="" id="{03EFE700-8860-7D4D-B5AD-28EDE0C8E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6378783"/>
            <a:ext cx="2133600" cy="365125"/>
          </a:xfrm>
        </p:spPr>
        <p:txBody>
          <a:bodyPr/>
          <a:lstStyle/>
          <a:p>
            <a:fld id="{B9A72FA7-4709-4FE2-8408-6A783868C712}" type="slidenum"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12</a:t>
            </a:fld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CA7EC33-AA90-3249-9111-F07AD3655019}"/>
              </a:ext>
            </a:extLst>
          </p:cNvPr>
          <p:cNvSpPr/>
          <p:nvPr/>
        </p:nvSpPr>
        <p:spPr>
          <a:xfrm>
            <a:off x="251520" y="6448118"/>
            <a:ext cx="3744416" cy="18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ru-RU" sz="500" b="1" spc="300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РУССКИЙ ЯЗЫК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ОГЭ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ЕГЭ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dirty="0">
                <a:latin typeface="Arial Narrow" panose="020B0604020202020204" pitchFamily="34" charset="0"/>
                <a:cs typeface="Arial Narrow" panose="020B0604020202020204" pitchFamily="34" charset="0"/>
              </a:rPr>
              <a:t>ПОДХОДЫ К ОТБОРУ СОДЕРЖАНИЯ ДИСТАНЦИОННОЙ ПОДГОТОВКИ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AA47A9D-2262-F647-A604-28E20B169E6D}"/>
              </a:ext>
            </a:extLst>
          </p:cNvPr>
          <p:cNvSpPr txBox="1"/>
          <p:nvPr/>
        </p:nvSpPr>
        <p:spPr>
          <a:xfrm>
            <a:off x="251520" y="169476"/>
            <a:ext cx="6793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Русский язык в основной и старшей школе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954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21849" y="1038460"/>
            <a:ext cx="4040188" cy="957783"/>
          </a:xfrm>
        </p:spPr>
        <p:txBody>
          <a:bodyPr>
            <a:norm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ЕДИНЫЙ ГОСУДАРСТВЕННЫЙ ЭКЗАМЕН (ЕГЭ)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1539" y="1038459"/>
            <a:ext cx="3970784" cy="957783"/>
          </a:xfrm>
        </p:spPr>
        <p:txBody>
          <a:bodyPr>
            <a:norm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ОСНОВНОЙ ГОСУДАРСТВЕННЫЙ ЭКЗАМЕН (ОГЭ)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52993092"/>
              </p:ext>
            </p:extLst>
          </p:nvPr>
        </p:nvGraphicFramePr>
        <p:xfrm>
          <a:off x="467544" y="2132856"/>
          <a:ext cx="3898775" cy="372207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681213">
                  <a:extLst>
                    <a:ext uri="{9D8B030D-6E8A-4147-A177-3AD203B41FA5}">
                      <a16:colId xmlns:a16="http://schemas.microsoft.com/office/drawing/2014/main" xmlns="" val="4281009380"/>
                    </a:ext>
                  </a:extLst>
                </a:gridCol>
                <a:gridCol w="2391717">
                  <a:extLst>
                    <a:ext uri="{9D8B030D-6E8A-4147-A177-3AD203B41FA5}">
                      <a16:colId xmlns:a16="http://schemas.microsoft.com/office/drawing/2014/main" xmlns="" val="2629487576"/>
                    </a:ext>
                  </a:extLst>
                </a:gridCol>
                <a:gridCol w="825845">
                  <a:extLst>
                    <a:ext uri="{9D8B030D-6E8A-4147-A177-3AD203B41FA5}">
                      <a16:colId xmlns:a16="http://schemas.microsoft.com/office/drawing/2014/main" xmlns="" val="118208110"/>
                    </a:ext>
                  </a:extLst>
                </a:gridCol>
              </a:tblGrid>
              <a:tr h="5503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Модуль</a:t>
                      </a:r>
                      <a:endParaRPr lang="ru-RU" sz="900" b="1" i="0" dirty="0">
                        <a:effectLst/>
                        <a:latin typeface="Arial Narrow" panose="020B0604020202020204" pitchFamily="34" charset="0"/>
                        <a:ea typeface="Times New Roman" panose="02020603050405020304" pitchFamily="18" charset="0"/>
                        <a:cs typeface="Arial Narrow" panose="020B0604020202020204" pitchFamily="34" charset="0"/>
                      </a:endParaRPr>
                    </a:p>
                  </a:txBody>
                  <a:tcPr marL="53977" marR="539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Тема</a:t>
                      </a:r>
                      <a:endParaRPr lang="ru-RU" sz="900" b="1" i="0" dirty="0">
                        <a:effectLst/>
                        <a:latin typeface="Arial Narrow" panose="020B0604020202020204" pitchFamily="34" charset="0"/>
                        <a:ea typeface="Times New Roman" panose="02020603050405020304" pitchFamily="18" charset="0"/>
                        <a:cs typeface="Arial Narrow" panose="020B0604020202020204" pitchFamily="34" charset="0"/>
                      </a:endParaRPr>
                    </a:p>
                  </a:txBody>
                  <a:tcPr marL="53977" marR="539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уроков</a:t>
                      </a:r>
                      <a:endParaRPr lang="ru-RU" sz="900" b="1" i="0" dirty="0">
                        <a:effectLst/>
                        <a:latin typeface="Arial Narrow" panose="020B0604020202020204" pitchFamily="34" charset="0"/>
                        <a:ea typeface="Times New Roman" panose="02020603050405020304" pitchFamily="18" charset="0"/>
                        <a:cs typeface="Arial Narrow" panose="020B0604020202020204" pitchFamily="34" charset="0"/>
                      </a:endParaRPr>
                    </a:p>
                  </a:txBody>
                  <a:tcPr marL="53977" marR="53977" marT="0" marB="0" anchor="ctr"/>
                </a:tc>
                <a:extLst>
                  <a:ext uri="{0D108BD9-81ED-4DB2-BD59-A6C34878D82A}">
                    <a16:rowId xmlns:a16="http://schemas.microsoft.com/office/drawing/2014/main" xmlns="" val="3842369663"/>
                  </a:ext>
                </a:extLst>
              </a:tr>
              <a:tr h="5297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I.</a:t>
                      </a:r>
                      <a:endParaRPr lang="ru-RU" sz="900" b="0" i="0" dirty="0">
                        <a:effectLst/>
                        <a:latin typeface="Arial Narrow" panose="020B0604020202020204" pitchFamily="34" charset="0"/>
                        <a:ea typeface="Times New Roman" panose="02020603050405020304" pitchFamily="18" charset="0"/>
                        <a:cs typeface="Arial Narrow" panose="020B0604020202020204" pitchFamily="34" charset="0"/>
                      </a:endParaRPr>
                    </a:p>
                  </a:txBody>
                  <a:tcPr marL="53977" marR="5397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Речь. Слушание. Адек­ватное пони­мание устной речи. Изложение. Пись­мен­ное воспроиз­ведение текста с заданной степе­нью свёр­нутости </a:t>
                      </a:r>
                      <a:endParaRPr lang="ru-RU" sz="900" b="0" i="0" dirty="0">
                        <a:effectLst/>
                        <a:latin typeface="Arial Narrow" panose="020B0604020202020204" pitchFamily="34" charset="0"/>
                        <a:ea typeface="Times New Roman" panose="02020603050405020304" pitchFamily="18" charset="0"/>
                        <a:cs typeface="Arial Narrow" panose="020B0604020202020204" pitchFamily="34" charset="0"/>
                      </a:endParaRPr>
                    </a:p>
                  </a:txBody>
                  <a:tcPr marL="53977" marR="539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</a:t>
                      </a:r>
                      <a:endParaRPr lang="ru-RU" sz="900" b="0" i="0" dirty="0">
                        <a:effectLst/>
                        <a:latin typeface="Arial Narrow" panose="020B0604020202020204" pitchFamily="34" charset="0"/>
                        <a:ea typeface="Times New Roman" panose="02020603050405020304" pitchFamily="18" charset="0"/>
                        <a:cs typeface="Arial Narrow" panose="020B0604020202020204" pitchFamily="34" charset="0"/>
                      </a:endParaRPr>
                    </a:p>
                  </a:txBody>
                  <a:tcPr marL="53977" marR="53977" marT="0" marB="0" anchor="ctr"/>
                </a:tc>
                <a:extLst>
                  <a:ext uri="{0D108BD9-81ED-4DB2-BD59-A6C34878D82A}">
                    <a16:rowId xmlns:a16="http://schemas.microsoft.com/office/drawing/2014/main" xmlns="" val="1030644663"/>
                  </a:ext>
                </a:extLst>
              </a:tr>
              <a:tr h="413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II</a:t>
                      </a:r>
                      <a:r>
                        <a:rPr lang="ru-RU" sz="1100">
                          <a:effectLst/>
                        </a:rPr>
                        <a:t>.</a:t>
                      </a:r>
                      <a:endParaRPr lang="ru-RU" sz="900" b="0" i="0">
                        <a:effectLst/>
                        <a:latin typeface="Arial Narrow" panose="020B0604020202020204" pitchFamily="34" charset="0"/>
                        <a:ea typeface="Times New Roman" panose="02020603050405020304" pitchFamily="18" charset="0"/>
                        <a:cs typeface="Arial Narrow" panose="020B0604020202020204" pitchFamily="34" charset="0"/>
                      </a:endParaRPr>
                    </a:p>
                  </a:txBody>
                  <a:tcPr marL="53977" marR="5397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Синтаксический  анализ </a:t>
                      </a:r>
                      <a:endParaRPr lang="ru-RU" sz="900" b="0" i="0" dirty="0">
                        <a:effectLst/>
                        <a:latin typeface="Arial Narrow" panose="020B0604020202020204" pitchFamily="34" charset="0"/>
                        <a:ea typeface="Times New Roman" panose="02020603050405020304" pitchFamily="18" charset="0"/>
                        <a:cs typeface="Arial Narrow" panose="020B0604020202020204" pitchFamily="34" charset="0"/>
                      </a:endParaRPr>
                    </a:p>
                  </a:txBody>
                  <a:tcPr marL="53977" marR="539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 b="0" i="0">
                        <a:effectLst/>
                        <a:latin typeface="Arial Narrow" panose="020B0604020202020204" pitchFamily="34" charset="0"/>
                        <a:ea typeface="Times New Roman" panose="02020603050405020304" pitchFamily="18" charset="0"/>
                        <a:cs typeface="Arial Narrow" panose="020B0604020202020204" pitchFamily="34" charset="0"/>
                      </a:endParaRPr>
                    </a:p>
                  </a:txBody>
                  <a:tcPr marL="53977" marR="53977" marT="0" marB="0" anchor="ctr"/>
                </a:tc>
                <a:extLst>
                  <a:ext uri="{0D108BD9-81ED-4DB2-BD59-A6C34878D82A}">
                    <a16:rowId xmlns:a16="http://schemas.microsoft.com/office/drawing/2014/main" xmlns="" val="27155782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III</a:t>
                      </a:r>
                      <a:r>
                        <a:rPr lang="ru-RU" sz="1100">
                          <a:effectLst/>
                        </a:rPr>
                        <a:t>.</a:t>
                      </a:r>
                      <a:endParaRPr lang="ru-RU" sz="900" b="0" i="0">
                        <a:effectLst/>
                        <a:latin typeface="Arial Narrow" panose="020B0604020202020204" pitchFamily="34" charset="0"/>
                        <a:ea typeface="Times New Roman" panose="02020603050405020304" pitchFamily="18" charset="0"/>
                        <a:cs typeface="Arial Narrow" panose="020B0604020202020204" pitchFamily="34" charset="0"/>
                      </a:endParaRPr>
                    </a:p>
                  </a:txBody>
                  <a:tcPr marL="53977" marR="5397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Пунктуационный  анализ</a:t>
                      </a:r>
                      <a:endParaRPr lang="ru-RU" sz="900" b="0" i="0" dirty="0">
                        <a:effectLst/>
                        <a:latin typeface="Arial Narrow" panose="020B0604020202020204" pitchFamily="34" charset="0"/>
                        <a:ea typeface="Times New Roman" panose="02020603050405020304" pitchFamily="18" charset="0"/>
                        <a:cs typeface="Arial Narrow" panose="020B0604020202020204" pitchFamily="34" charset="0"/>
                      </a:endParaRPr>
                    </a:p>
                  </a:txBody>
                  <a:tcPr marL="53977" marR="539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</a:t>
                      </a:r>
                      <a:endParaRPr lang="ru-RU" sz="900" b="0" i="0" dirty="0">
                        <a:effectLst/>
                        <a:latin typeface="Arial Narrow" panose="020B0604020202020204" pitchFamily="34" charset="0"/>
                        <a:ea typeface="Times New Roman" panose="02020603050405020304" pitchFamily="18" charset="0"/>
                        <a:cs typeface="Arial Narrow" panose="020B0604020202020204" pitchFamily="34" charset="0"/>
                      </a:endParaRPr>
                    </a:p>
                  </a:txBody>
                  <a:tcPr marL="53977" marR="53977" marT="0" marB="0" anchor="ctr"/>
                </a:tc>
                <a:extLst>
                  <a:ext uri="{0D108BD9-81ED-4DB2-BD59-A6C34878D82A}">
                    <a16:rowId xmlns:a16="http://schemas.microsoft.com/office/drawing/2014/main" xmlns="" val="42559876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IV</a:t>
                      </a:r>
                      <a:r>
                        <a:rPr lang="ru-RU" sz="1100">
                          <a:effectLst/>
                        </a:rPr>
                        <a:t>.</a:t>
                      </a:r>
                      <a:endParaRPr lang="ru-RU" sz="900" b="0" i="0">
                        <a:effectLst/>
                        <a:latin typeface="Arial Narrow" panose="020B0604020202020204" pitchFamily="34" charset="0"/>
                        <a:ea typeface="Times New Roman" panose="02020603050405020304" pitchFamily="18" charset="0"/>
                        <a:cs typeface="Arial Narrow" panose="020B0604020202020204" pitchFamily="34" charset="0"/>
                      </a:endParaRPr>
                    </a:p>
                  </a:txBody>
                  <a:tcPr marL="53977" marR="5397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Орфографический   анализ</a:t>
                      </a:r>
                      <a:endParaRPr lang="ru-RU" sz="900" b="0" i="0" dirty="0">
                        <a:effectLst/>
                        <a:latin typeface="Arial Narrow" panose="020B0604020202020204" pitchFamily="34" charset="0"/>
                        <a:ea typeface="Times New Roman" panose="02020603050405020304" pitchFamily="18" charset="0"/>
                        <a:cs typeface="Arial Narrow" panose="020B0604020202020204" pitchFamily="34" charset="0"/>
                      </a:endParaRPr>
                    </a:p>
                  </a:txBody>
                  <a:tcPr marL="53977" marR="539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6</a:t>
                      </a:r>
                      <a:endParaRPr lang="ru-RU" sz="900" b="0" i="0" dirty="0">
                        <a:effectLst/>
                        <a:latin typeface="Arial Narrow" panose="020B0604020202020204" pitchFamily="34" charset="0"/>
                        <a:ea typeface="Times New Roman" panose="02020603050405020304" pitchFamily="18" charset="0"/>
                        <a:cs typeface="Arial Narrow" panose="020B0604020202020204" pitchFamily="34" charset="0"/>
                      </a:endParaRPr>
                    </a:p>
                  </a:txBody>
                  <a:tcPr marL="53977" marR="53977" marT="0" marB="0" anchor="ctr"/>
                </a:tc>
                <a:extLst>
                  <a:ext uri="{0D108BD9-81ED-4DB2-BD59-A6C34878D82A}">
                    <a16:rowId xmlns:a16="http://schemas.microsoft.com/office/drawing/2014/main" xmlns="" val="3299398275"/>
                  </a:ext>
                </a:extLst>
              </a:tr>
              <a:tr h="3277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</a:t>
                      </a:r>
                      <a:r>
                        <a:rPr lang="ru-RU" sz="1100">
                          <a:effectLst/>
                        </a:rPr>
                        <a:t>.</a:t>
                      </a:r>
                      <a:endParaRPr lang="ru-RU" sz="900" b="0" i="0">
                        <a:effectLst/>
                        <a:latin typeface="Arial Narrow" panose="020B0604020202020204" pitchFamily="34" charset="0"/>
                        <a:ea typeface="Times New Roman" panose="02020603050405020304" pitchFamily="18" charset="0"/>
                        <a:cs typeface="Arial Narrow" panose="020B0604020202020204" pitchFamily="34" charset="0"/>
                      </a:endParaRPr>
                    </a:p>
                  </a:txBody>
                  <a:tcPr marL="53977" marR="5397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Анализ содержания текста. Лексический анализ. Анализ средств выразительности</a:t>
                      </a:r>
                      <a:endParaRPr lang="ru-RU" sz="900" b="0" i="0" dirty="0">
                        <a:effectLst/>
                        <a:latin typeface="Arial Narrow" panose="020B0604020202020204" pitchFamily="34" charset="0"/>
                        <a:ea typeface="Times New Roman" panose="02020603050405020304" pitchFamily="18" charset="0"/>
                        <a:cs typeface="Arial Narrow" panose="020B0604020202020204" pitchFamily="34" charset="0"/>
                      </a:endParaRPr>
                    </a:p>
                  </a:txBody>
                  <a:tcPr marL="53977" marR="539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</a:t>
                      </a:r>
                      <a:endParaRPr lang="ru-RU" sz="900" b="0" i="0" dirty="0">
                        <a:effectLst/>
                        <a:latin typeface="Arial Narrow" panose="020B0604020202020204" pitchFamily="34" charset="0"/>
                        <a:ea typeface="Times New Roman" panose="02020603050405020304" pitchFamily="18" charset="0"/>
                        <a:cs typeface="Arial Narrow" panose="020B0604020202020204" pitchFamily="34" charset="0"/>
                      </a:endParaRPr>
                    </a:p>
                  </a:txBody>
                  <a:tcPr marL="53977" marR="53977" marT="0" marB="0" anchor="ctr"/>
                </a:tc>
                <a:extLst>
                  <a:ext uri="{0D108BD9-81ED-4DB2-BD59-A6C34878D82A}">
                    <a16:rowId xmlns:a16="http://schemas.microsoft.com/office/drawing/2014/main" xmlns="" val="1120486422"/>
                  </a:ext>
                </a:extLst>
              </a:tr>
              <a:tr h="4915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VI</a:t>
                      </a:r>
                      <a:r>
                        <a:rPr lang="ru-RU" sz="1100">
                          <a:effectLst/>
                        </a:rPr>
                        <a:t>.</a:t>
                      </a:r>
                      <a:endParaRPr lang="ru-RU" sz="900" b="0" i="0">
                        <a:effectLst/>
                        <a:latin typeface="Arial Narrow" panose="020B0604020202020204" pitchFamily="34" charset="0"/>
                        <a:ea typeface="Times New Roman" panose="02020603050405020304" pitchFamily="18" charset="0"/>
                        <a:cs typeface="Arial Narrow" panose="020B0604020202020204" pitchFamily="34" charset="0"/>
                      </a:endParaRPr>
                    </a:p>
                  </a:txBody>
                  <a:tcPr marL="53977" marR="5397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Речь. Письмо. Созда­ние текста в соотве­тствии </a:t>
                      </a:r>
                      <a:r>
                        <a:rPr lang="en-US" sz="900" dirty="0">
                          <a:effectLst/>
                        </a:rPr>
                        <a:t/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ru-RU" sz="900" dirty="0">
                          <a:effectLst/>
                        </a:rPr>
                        <a:t>с заданной темой и функ­цио­нально-смысловым типом речи</a:t>
                      </a:r>
                      <a:endParaRPr lang="ru-RU" sz="900" b="0" i="0" dirty="0">
                        <a:effectLst/>
                        <a:latin typeface="Arial Narrow" panose="020B0604020202020204" pitchFamily="34" charset="0"/>
                        <a:ea typeface="Times New Roman" panose="02020603050405020304" pitchFamily="18" charset="0"/>
                        <a:cs typeface="Arial Narrow" panose="020B0604020202020204" pitchFamily="34" charset="0"/>
                      </a:endParaRPr>
                    </a:p>
                  </a:txBody>
                  <a:tcPr marL="53977" marR="539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6</a:t>
                      </a:r>
                      <a:endParaRPr lang="ru-RU" sz="900" b="0" i="0" dirty="0">
                        <a:effectLst/>
                        <a:latin typeface="Arial Narrow" panose="020B0604020202020204" pitchFamily="34" charset="0"/>
                        <a:ea typeface="Times New Roman" panose="02020603050405020304" pitchFamily="18" charset="0"/>
                        <a:cs typeface="Arial Narrow" panose="020B0604020202020204" pitchFamily="34" charset="0"/>
                      </a:endParaRPr>
                    </a:p>
                  </a:txBody>
                  <a:tcPr marL="53977" marR="53977" marT="0" marB="0" anchor="ctr"/>
                </a:tc>
                <a:extLst>
                  <a:ext uri="{0D108BD9-81ED-4DB2-BD59-A6C34878D82A}">
                    <a16:rowId xmlns:a16="http://schemas.microsoft.com/office/drawing/2014/main" xmlns="" val="1204757631"/>
                  </a:ext>
                </a:extLst>
              </a:tr>
              <a:tr h="362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VII</a:t>
                      </a:r>
                      <a:r>
                        <a:rPr lang="ru-RU" sz="1100">
                          <a:effectLst/>
                        </a:rPr>
                        <a:t>.</a:t>
                      </a:r>
                      <a:endParaRPr lang="ru-RU" sz="900" b="0" i="0">
                        <a:effectLst/>
                        <a:latin typeface="Arial Narrow" panose="020B0604020202020204" pitchFamily="34" charset="0"/>
                        <a:ea typeface="Times New Roman" panose="02020603050405020304" pitchFamily="18" charset="0"/>
                        <a:cs typeface="Arial Narrow" panose="020B0604020202020204" pitchFamily="34" charset="0"/>
                      </a:endParaRPr>
                    </a:p>
                  </a:txBody>
                  <a:tcPr marL="53977" marR="5397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Особенности выполнения экзаменационной работы (ОГЭ)</a:t>
                      </a:r>
                      <a:endParaRPr lang="ru-RU" sz="900" b="0" i="0" dirty="0">
                        <a:effectLst/>
                        <a:latin typeface="Arial Narrow" panose="020B0604020202020204" pitchFamily="34" charset="0"/>
                        <a:ea typeface="Times New Roman" panose="02020603050405020304" pitchFamily="18" charset="0"/>
                        <a:cs typeface="Arial Narrow" panose="020B0604020202020204" pitchFamily="34" charset="0"/>
                      </a:endParaRPr>
                    </a:p>
                  </a:txBody>
                  <a:tcPr marL="53977" marR="539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900" b="0" i="0" dirty="0">
                        <a:effectLst/>
                        <a:latin typeface="Arial Narrow" panose="020B0604020202020204" pitchFamily="34" charset="0"/>
                        <a:ea typeface="Times New Roman" panose="02020603050405020304" pitchFamily="18" charset="0"/>
                        <a:cs typeface="Arial Narrow" panose="020B0604020202020204" pitchFamily="34" charset="0"/>
                      </a:endParaRPr>
                    </a:p>
                  </a:txBody>
                  <a:tcPr marL="53977" marR="53977" marT="0" marB="0" anchor="ctr"/>
                </a:tc>
                <a:extLst>
                  <a:ext uri="{0D108BD9-81ED-4DB2-BD59-A6C34878D82A}">
                    <a16:rowId xmlns:a16="http://schemas.microsoft.com/office/drawing/2014/main" xmlns="" val="1091515391"/>
                  </a:ext>
                </a:extLst>
              </a:tr>
              <a:tr h="16385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Итого </a:t>
                      </a:r>
                      <a:endParaRPr lang="ru-RU" sz="900" b="0" i="0">
                        <a:effectLst/>
                        <a:latin typeface="Arial Narrow" panose="020B0604020202020204" pitchFamily="34" charset="0"/>
                        <a:ea typeface="Times New Roman" panose="02020603050405020304" pitchFamily="18" charset="0"/>
                        <a:cs typeface="Arial Narrow" panose="020B0604020202020204" pitchFamily="34" charset="0"/>
                      </a:endParaRPr>
                    </a:p>
                  </a:txBody>
                  <a:tcPr marL="53977" marR="5397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25</a:t>
                      </a:r>
                      <a:endParaRPr lang="ru-RU" sz="900" b="0" i="0" dirty="0">
                        <a:effectLst/>
                        <a:latin typeface="Arial Narrow" panose="020B0604020202020204" pitchFamily="34" charset="0"/>
                        <a:ea typeface="Times New Roman" panose="02020603050405020304" pitchFamily="18" charset="0"/>
                        <a:cs typeface="Arial Narrow" panose="020B0604020202020204" pitchFamily="34" charset="0"/>
                      </a:endParaRPr>
                    </a:p>
                  </a:txBody>
                  <a:tcPr marL="53977" marR="53977" marT="0" marB="0" anchor="ctr"/>
                </a:tc>
                <a:extLst>
                  <a:ext uri="{0D108BD9-81ED-4DB2-BD59-A6C34878D82A}">
                    <a16:rowId xmlns:a16="http://schemas.microsoft.com/office/drawing/2014/main" xmlns="" val="677176862"/>
                  </a:ext>
                </a:extLst>
              </a:tr>
            </a:tbl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09848764"/>
              </p:ext>
            </p:extLst>
          </p:nvPr>
        </p:nvGraphicFramePr>
        <p:xfrm>
          <a:off x="4676954" y="2132856"/>
          <a:ext cx="4040188" cy="328026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719625">
                  <a:extLst>
                    <a:ext uri="{9D8B030D-6E8A-4147-A177-3AD203B41FA5}">
                      <a16:colId xmlns:a16="http://schemas.microsoft.com/office/drawing/2014/main" xmlns="" val="1486197091"/>
                    </a:ext>
                  </a:extLst>
                </a:gridCol>
                <a:gridCol w="2459071">
                  <a:extLst>
                    <a:ext uri="{9D8B030D-6E8A-4147-A177-3AD203B41FA5}">
                      <a16:colId xmlns:a16="http://schemas.microsoft.com/office/drawing/2014/main" xmlns="" val="2027603385"/>
                    </a:ext>
                  </a:extLst>
                </a:gridCol>
                <a:gridCol w="861492">
                  <a:extLst>
                    <a:ext uri="{9D8B030D-6E8A-4147-A177-3AD203B41FA5}">
                      <a16:colId xmlns:a16="http://schemas.microsoft.com/office/drawing/2014/main" xmlns="" val="981442325"/>
                    </a:ext>
                  </a:extLst>
                </a:gridCol>
              </a:tblGrid>
              <a:tr h="5503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Модуль</a:t>
                      </a:r>
                      <a:endParaRPr lang="ru-RU" sz="1000" b="1" i="0" dirty="0">
                        <a:effectLst/>
                        <a:latin typeface="Arial Narrow" panose="020B0604020202020204" pitchFamily="34" charset="0"/>
                        <a:ea typeface="Times New Roman" panose="02020603050405020304" pitchFamily="18" charset="0"/>
                        <a:cs typeface="Arial Narrow" panose="020B0604020202020204" pitchFamily="34" charset="0"/>
                      </a:endParaRPr>
                    </a:p>
                  </a:txBody>
                  <a:tcPr marL="55003" marR="550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Тема</a:t>
                      </a:r>
                      <a:endParaRPr lang="ru-RU" sz="1000" b="1" i="0" dirty="0">
                        <a:effectLst/>
                        <a:latin typeface="Arial Narrow" panose="020B0604020202020204" pitchFamily="34" charset="0"/>
                        <a:ea typeface="Times New Roman" panose="02020603050405020304" pitchFamily="18" charset="0"/>
                        <a:cs typeface="Arial Narrow" panose="020B0604020202020204" pitchFamily="34" charset="0"/>
                      </a:endParaRPr>
                    </a:p>
                  </a:txBody>
                  <a:tcPr marL="55003" marR="550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уроков</a:t>
                      </a:r>
                      <a:endParaRPr lang="ru-RU" sz="1000" b="1" i="0" dirty="0">
                        <a:effectLst/>
                        <a:latin typeface="Arial Narrow" panose="020B0604020202020204" pitchFamily="34" charset="0"/>
                        <a:ea typeface="Times New Roman" panose="02020603050405020304" pitchFamily="18" charset="0"/>
                        <a:cs typeface="Arial Narrow" panose="020B0604020202020204" pitchFamily="34" charset="0"/>
                      </a:endParaRPr>
                    </a:p>
                  </a:txBody>
                  <a:tcPr marL="55003" marR="55003" marT="0" marB="0" anchor="ctr"/>
                </a:tc>
                <a:extLst>
                  <a:ext uri="{0D108BD9-81ED-4DB2-BD59-A6C34878D82A}">
                    <a16:rowId xmlns:a16="http://schemas.microsoft.com/office/drawing/2014/main" xmlns="" val="173007147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I.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Речь. Выразительность русской речи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 anchor="ctr"/>
                </a:tc>
                <a:extLst>
                  <a:ext uri="{0D108BD9-81ED-4DB2-BD59-A6C34878D82A}">
                    <a16:rowId xmlns:a16="http://schemas.microsoft.com/office/drawing/2014/main" xmlns="" val="885670275"/>
                  </a:ext>
                </a:extLst>
              </a:tr>
              <a:tr h="302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II</a:t>
                      </a:r>
                      <a:r>
                        <a:rPr lang="ru-RU" sz="1100">
                          <a:effectLst/>
                        </a:rPr>
                        <a:t>.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Лексика и фразеология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 anchor="ctr"/>
                </a:tc>
                <a:extLst>
                  <a:ext uri="{0D108BD9-81ED-4DB2-BD59-A6C34878D82A}">
                    <a16:rowId xmlns:a16="http://schemas.microsoft.com/office/drawing/2014/main" xmlns="" val="3142281304"/>
                  </a:ext>
                </a:extLst>
              </a:tr>
              <a:tr h="302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III.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Грамматика. Морфология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 anchor="ctr"/>
                </a:tc>
                <a:extLst>
                  <a:ext uri="{0D108BD9-81ED-4DB2-BD59-A6C34878D82A}">
                    <a16:rowId xmlns:a16="http://schemas.microsoft.com/office/drawing/2014/main" xmlns="" val="2973584492"/>
                  </a:ext>
                </a:extLst>
              </a:tr>
              <a:tr h="302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IV.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Синтаксис и пунктуация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 anchor="ctr"/>
                </a:tc>
                <a:extLst>
                  <a:ext uri="{0D108BD9-81ED-4DB2-BD59-A6C34878D82A}">
                    <a16:rowId xmlns:a16="http://schemas.microsoft.com/office/drawing/2014/main" xmlns="" val="3448787938"/>
                  </a:ext>
                </a:extLst>
              </a:tr>
              <a:tr h="302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</a:t>
                      </a:r>
                      <a:r>
                        <a:rPr lang="ru-RU" sz="1100">
                          <a:effectLst/>
                        </a:rPr>
                        <a:t>.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Орфография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 anchor="ctr"/>
                </a:tc>
                <a:extLst>
                  <a:ext uri="{0D108BD9-81ED-4DB2-BD59-A6C34878D82A}">
                    <a16:rowId xmlns:a16="http://schemas.microsoft.com/office/drawing/2014/main" xmlns="" val="2699834628"/>
                  </a:ext>
                </a:extLst>
              </a:tr>
              <a:tr h="686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VI.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Особенности выполнения экзаменационной работы (ЕГЭ)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 anchor="ctr"/>
                </a:tc>
                <a:extLst>
                  <a:ext uri="{0D108BD9-81ED-4DB2-BD59-A6C34878D82A}">
                    <a16:rowId xmlns:a16="http://schemas.microsoft.com/office/drawing/2014/main" xmlns="" val="290510456"/>
                  </a:ext>
                </a:extLst>
              </a:tr>
              <a:tr h="25844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Итого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25</a:t>
                      </a:r>
                      <a:endParaRPr lang="ru-RU" sz="1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003" marR="55003" marT="0" marB="0"/>
                </a:tc>
                <a:extLst>
                  <a:ext uri="{0D108BD9-81ED-4DB2-BD59-A6C34878D82A}">
                    <a16:rowId xmlns:a16="http://schemas.microsoft.com/office/drawing/2014/main" xmlns="" val="3040036528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530AD7E-1F32-644B-982D-B757C7CBC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FA7-4709-4FE2-8408-6A783868C712}" type="slidenum"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13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DA8CED0-3EF3-324A-A9BD-90A4C1B632F9}"/>
              </a:ext>
            </a:extLst>
          </p:cNvPr>
          <p:cNvSpPr txBox="1"/>
          <p:nvPr/>
        </p:nvSpPr>
        <p:spPr>
          <a:xfrm>
            <a:off x="251520" y="169476"/>
            <a:ext cx="419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одержательные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модули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09CB30C-E0DD-A14B-8B95-67E9B3A80183}"/>
              </a:ext>
            </a:extLst>
          </p:cNvPr>
          <p:cNvSpPr/>
          <p:nvPr/>
        </p:nvSpPr>
        <p:spPr>
          <a:xfrm>
            <a:off x="251520" y="6448118"/>
            <a:ext cx="3744416" cy="18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ru-RU" sz="500" b="1" spc="300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РУССКИЙ ЯЗЫК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ОГЭ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ЕГЭ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dirty="0">
                <a:latin typeface="Arial Narrow" panose="020B0604020202020204" pitchFamily="34" charset="0"/>
                <a:cs typeface="Arial Narrow" panose="020B0604020202020204" pitchFamily="34" charset="0"/>
              </a:rPr>
              <a:t>ПОДХОДЫ К ОТБОРУ СОДЕРЖАНИЯ ДИСТАНЦИОННОЙ 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3844257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485555"/>
              </p:ext>
            </p:extLst>
          </p:nvPr>
        </p:nvGraphicFramePr>
        <p:xfrm>
          <a:off x="395536" y="1123843"/>
          <a:ext cx="8291264" cy="461031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933610">
                  <a:extLst>
                    <a:ext uri="{9D8B030D-6E8A-4147-A177-3AD203B41FA5}">
                      <a16:colId xmlns:a16="http://schemas.microsoft.com/office/drawing/2014/main" xmlns="" val="1111662236"/>
                    </a:ext>
                  </a:extLst>
                </a:gridCol>
                <a:gridCol w="1284809">
                  <a:extLst>
                    <a:ext uri="{9D8B030D-6E8A-4147-A177-3AD203B41FA5}">
                      <a16:colId xmlns:a16="http://schemas.microsoft.com/office/drawing/2014/main" xmlns="" val="4207539338"/>
                    </a:ext>
                  </a:extLst>
                </a:gridCol>
                <a:gridCol w="940157">
                  <a:extLst>
                    <a:ext uri="{9D8B030D-6E8A-4147-A177-3AD203B41FA5}">
                      <a16:colId xmlns:a16="http://schemas.microsoft.com/office/drawing/2014/main" xmlns="" val="3607349682"/>
                    </a:ext>
                  </a:extLst>
                </a:gridCol>
                <a:gridCol w="947573">
                  <a:extLst>
                    <a:ext uri="{9D8B030D-6E8A-4147-A177-3AD203B41FA5}">
                      <a16:colId xmlns:a16="http://schemas.microsoft.com/office/drawing/2014/main" xmlns="" val="2279258980"/>
                    </a:ext>
                  </a:extLst>
                </a:gridCol>
                <a:gridCol w="4185115">
                  <a:extLst>
                    <a:ext uri="{9D8B030D-6E8A-4147-A177-3AD203B41FA5}">
                      <a16:colId xmlns:a16="http://schemas.microsoft.com/office/drawing/2014/main" xmlns="" val="834324347"/>
                    </a:ext>
                  </a:extLst>
                </a:gridCol>
              </a:tblGrid>
              <a:tr h="5760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Модуль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1" marR="47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Тема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1" marR="47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Задания ЕГЭ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1" marR="47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Общее количество уроков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1" marR="47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Содержание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1" marR="47581" marT="0" marB="0" anchor="ctr"/>
                </a:tc>
                <a:extLst>
                  <a:ext uri="{0D108BD9-81ED-4DB2-BD59-A6C34878D82A}">
                    <a16:rowId xmlns:a16="http://schemas.microsoft.com/office/drawing/2014/main" xmlns="" val="2583176463"/>
                  </a:ext>
                </a:extLst>
              </a:tr>
              <a:tr h="734262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1" marR="47581" marT="0" marB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Речь.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Выразительность русской речи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1" marR="47581" marT="0" marB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1, 22, 23, 26, 27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1" marR="47581" marT="0" marB="0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1" marR="475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Урок 1. </a:t>
                      </a:r>
                      <a:r>
                        <a:rPr lang="ru-RU" sz="1100" dirty="0">
                          <a:effectLst/>
                        </a:rPr>
                        <a:t>Текст как речевое произведение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Смысловая и композиционная целостность текста. Информационная переработка научных и учебно-научных текстов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1" marR="47581" marT="0" marB="0" anchor="ctr"/>
                </a:tc>
                <a:extLst>
                  <a:ext uri="{0D108BD9-81ED-4DB2-BD59-A6C34878D82A}">
                    <a16:rowId xmlns:a16="http://schemas.microsoft.com/office/drawing/2014/main" xmlns="" val="3852193631"/>
                  </a:ext>
                </a:extLst>
              </a:tr>
              <a:tr h="3436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Урок 2. </a:t>
                      </a:r>
                      <a:r>
                        <a:rPr lang="ru-RU" sz="1100" dirty="0">
                          <a:effectLst/>
                        </a:rPr>
                        <a:t>Стили и функционально-смысловые типы речи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1" marR="47581" marT="0" marB="0" anchor="ctr"/>
                </a:tc>
                <a:extLst>
                  <a:ext uri="{0D108BD9-81ED-4DB2-BD59-A6C34878D82A}">
                    <a16:rowId xmlns:a16="http://schemas.microsoft.com/office/drawing/2014/main" xmlns="" val="4036745911"/>
                  </a:ext>
                </a:extLst>
              </a:tr>
              <a:tr h="8708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effectLst/>
                        </a:rPr>
                        <a:t>Урок 3. </a:t>
                      </a:r>
                      <a:r>
                        <a:rPr lang="ru-RU" sz="1100" dirty="0">
                          <a:effectLst/>
                        </a:rPr>
                        <a:t>Оценивание письменных высказываний/текстов с точки зрения языкового оформления, уместности, эффективности достижения коммуникативных задач. Анализ средств выразительности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1" marR="47581" marT="0" marB="0" anchor="ctr"/>
                </a:tc>
                <a:extLst>
                  <a:ext uri="{0D108BD9-81ED-4DB2-BD59-A6C34878D82A}">
                    <a16:rowId xmlns:a16="http://schemas.microsoft.com/office/drawing/2014/main" xmlns="" val="3155613996"/>
                  </a:ext>
                </a:extLst>
              </a:tr>
              <a:tr h="5194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Урок 4. </a:t>
                      </a:r>
                      <a:r>
                        <a:rPr lang="ru-RU" sz="1100" dirty="0">
                          <a:effectLst/>
                        </a:rPr>
                        <a:t>Создание текстов различных стилей и функционально-смысловых типов речи. Проблема текста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1" marR="47581" marT="0" marB="0" anchor="ctr"/>
                </a:tc>
                <a:extLst>
                  <a:ext uri="{0D108BD9-81ED-4DB2-BD59-A6C34878D82A}">
                    <a16:rowId xmlns:a16="http://schemas.microsoft.com/office/drawing/2014/main" xmlns="" val="3814425233"/>
                  </a:ext>
                </a:extLst>
              </a:tr>
              <a:tr h="5194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Урок 5. </a:t>
                      </a:r>
                      <a:r>
                        <a:rPr lang="ru-RU" sz="1100" dirty="0">
                          <a:effectLst/>
                        </a:rPr>
                        <a:t>Создание текстов различных стилей и функционально-смысловых типов речи. Комментарий проблемы текста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1" marR="47581" marT="0" marB="0" anchor="ctr"/>
                </a:tc>
                <a:extLst>
                  <a:ext uri="{0D108BD9-81ED-4DB2-BD59-A6C34878D82A}">
                    <a16:rowId xmlns:a16="http://schemas.microsoft.com/office/drawing/2014/main" xmlns="" val="4138425096"/>
                  </a:ext>
                </a:extLst>
              </a:tr>
              <a:tr h="10466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Урок 6. </a:t>
                      </a:r>
                      <a:r>
                        <a:rPr lang="ru-RU" sz="1100" dirty="0">
                          <a:effectLst/>
                        </a:rPr>
                        <a:t>Создание текстов различных стилей и функционально-смысловых типов речи. Позиция автора текста. Выражение отношения к позиции автора текста. Логика развёртывания сочинения. Абзац как пунктуационный знак, передающий смысловое членение текста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1" marR="47581" marT="0" marB="0" anchor="ctr"/>
                </a:tc>
                <a:extLst>
                  <a:ext uri="{0D108BD9-81ED-4DB2-BD59-A6C34878D82A}">
                    <a16:rowId xmlns:a16="http://schemas.microsoft.com/office/drawing/2014/main" xmlns="" val="3680799621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8168641-4CCC-AD40-B06A-91E18D2AC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FA7-4709-4FE2-8408-6A783868C712}" type="slidenum"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14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2EC9F37-86D1-DF43-B007-1AC50479B6D0}"/>
              </a:ext>
            </a:extLst>
          </p:cNvPr>
          <p:cNvSpPr txBox="1"/>
          <p:nvPr/>
        </p:nvSpPr>
        <p:spPr>
          <a:xfrm>
            <a:off x="251520" y="169476"/>
            <a:ext cx="4247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Разбивка модуля на уроки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0A1D9C6-CBF8-6145-B666-2A1D380D351B}"/>
              </a:ext>
            </a:extLst>
          </p:cNvPr>
          <p:cNvSpPr/>
          <p:nvPr/>
        </p:nvSpPr>
        <p:spPr>
          <a:xfrm>
            <a:off x="251520" y="6448118"/>
            <a:ext cx="4032448" cy="18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ru-RU" sz="500" b="1" spc="300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РУССКИЙ ЯЗЫК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ОГЭ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ЕГЭ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dirty="0">
                <a:latin typeface="Arial Narrow" panose="020B0604020202020204" pitchFamily="34" charset="0"/>
                <a:cs typeface="Arial Narrow" panose="020B0604020202020204" pitchFamily="34" charset="0"/>
              </a:rPr>
              <a:t>ПОДХОДЫ К ОТБОРУ СОДЕРЖАНИЯ ДИСТАНЦИОННОЙ 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733059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6D947AE-CAB5-9942-B290-0CBAA916CE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9" t="2311" r="6709" b="2793"/>
          <a:stretch/>
        </p:blipFill>
        <p:spPr>
          <a:xfrm>
            <a:off x="0" y="825476"/>
            <a:ext cx="9144000" cy="55308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2520366"/>
            <a:ext cx="763284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ОСНОВНЫЕ ПОНЯТИЯ МОДУЛЯ: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слово; лексическое значение слова; синонимы; антонимы; омонимы; паронимы; фразеологические обороты; группы слов по происхождению и употреблению; лексическое значение слова в тексте; многозначность слова; словарная статья; лексические нормы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tabLst>
                <a:tab pos="571500" algn="l"/>
              </a:tabLst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БАЗОВЫЕ УМЕНИЯ: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4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571500" algn="l"/>
              </a:tabLst>
            </a:pPr>
            <a:r>
              <a:rPr lang="ru-RU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соблюдать в практике речевого общения основные лексические нормы современного русского литературного языка, в частности – употреблять слово в соответствии  с его лексическим значением;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571500" algn="l"/>
              </a:tabLst>
            </a:pPr>
            <a:r>
              <a:rPr lang="ru-RU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соотносить слово, фразеологизм  и их лексическое значение;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571500" algn="l"/>
              </a:tabLst>
            </a:pPr>
            <a:r>
              <a:rPr lang="ru-RU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оценивать свою и чужую речь с точки зрения точного, уместного и выразительного словоупотребления; 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571500" algn="l"/>
              </a:tabLst>
            </a:pPr>
            <a:r>
              <a:rPr lang="ru-RU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находить в тексте  слова разной стилистической окраски, исконно русские и заимствованные слова, устаревшие и неологизмы; определять прямое и переносное значение слова; подбирать </a:t>
            </a:r>
            <a:r>
              <a:rPr lang="en-US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слову синонимы, антонимы;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571500" algn="l"/>
              </a:tabLst>
            </a:pPr>
            <a:r>
              <a:rPr lang="ru-RU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выбирать из синонимического ряда нужное слово с учетом его значения и стилистических свойств;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571500" algn="l"/>
              </a:tabLst>
            </a:pPr>
            <a:r>
              <a:rPr lang="ru-RU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проводить лексический анализ слов;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571500" algn="l"/>
              </a:tabLst>
            </a:pPr>
            <a:r>
              <a:rPr lang="ru-RU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находить в тексте основные выразительные  лексические средства.  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F17E9FD-2187-B041-A82C-9772323F3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FA7-4709-4FE2-8408-6A783868C712}" type="slidenum"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15</a:t>
            </a:fld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7B9EBCB-64B2-B24C-8223-BD752DA699BD}"/>
              </a:ext>
            </a:extLst>
          </p:cNvPr>
          <p:cNvSpPr/>
          <p:nvPr/>
        </p:nvSpPr>
        <p:spPr>
          <a:xfrm>
            <a:off x="755576" y="1161984"/>
            <a:ext cx="73448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spc="3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ЕГЭ</a:t>
            </a:r>
            <a:r>
              <a:rPr lang="en-US" sz="2000" b="1" spc="3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|   </a:t>
            </a:r>
            <a:r>
              <a:rPr lang="ru-RU" b="1" spc="3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МОДУЛЬ 2.</a:t>
            </a:r>
            <a:r>
              <a:rPr lang="en-US" b="1" spc="3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b="1" spc="3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|  </a:t>
            </a:r>
            <a:r>
              <a:rPr lang="ru-RU" b="1" spc="3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ЗАНЯТИЕ 2.</a:t>
            </a:r>
            <a:endParaRPr lang="en-US" b="1" spc="3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ru-RU" sz="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ЛЕКСИКА И ФРАЗЕОЛОГИЯ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9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>
              <a:spcAft>
                <a:spcPts val="0"/>
              </a:spcAft>
            </a:pPr>
            <a:r>
              <a:rPr lang="ru-RU" sz="1600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Девиз урока: « 33 буквы, а слов – тысячи!»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8E565B97-8FD3-0E49-8229-C886B349251D}"/>
              </a:ext>
            </a:extLst>
          </p:cNvPr>
          <p:cNvCxnSpPr>
            <a:cxnSpLocks/>
          </p:cNvCxnSpPr>
          <p:nvPr/>
        </p:nvCxnSpPr>
        <p:spPr>
          <a:xfrm>
            <a:off x="827584" y="2420888"/>
            <a:ext cx="7488832" cy="0"/>
          </a:xfrm>
          <a:prstGeom prst="line">
            <a:avLst/>
          </a:prstGeom>
          <a:ln w="9525"/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A052A21-1727-B743-9CFD-79D1498CE2E7}"/>
              </a:ext>
            </a:extLst>
          </p:cNvPr>
          <p:cNvSpPr/>
          <p:nvPr/>
        </p:nvSpPr>
        <p:spPr>
          <a:xfrm>
            <a:off x="251520" y="6448118"/>
            <a:ext cx="3744416" cy="18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ru-RU" sz="500" b="1" spc="300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РУССКИЙ ЯЗЫК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ОГЭ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ЕГЭ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dirty="0">
                <a:latin typeface="Arial Narrow" panose="020B0604020202020204" pitchFamily="34" charset="0"/>
                <a:cs typeface="Arial Narrow" panose="020B0604020202020204" pitchFamily="34" charset="0"/>
              </a:rPr>
              <a:t>ПОДХОДЫ К ОТБОРУ СОДЕРЖАНИЯ ДИСТАНЦИОННОЙ 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2430551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E1714E5-A336-B044-B748-252CAEBF9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FA7-4709-4FE2-8408-6A783868C712}" type="slidenum"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16</a:t>
            </a:fld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22705AA3-09E0-4A43-8DAD-A9FF93A87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381321"/>
              </p:ext>
            </p:extLst>
          </p:nvPr>
        </p:nvGraphicFramePr>
        <p:xfrm>
          <a:off x="426831" y="728700"/>
          <a:ext cx="8177617" cy="5400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343697">
                  <a:extLst>
                    <a:ext uri="{9D8B030D-6E8A-4147-A177-3AD203B41FA5}">
                      <a16:colId xmlns:a16="http://schemas.microsoft.com/office/drawing/2014/main" xmlns="" val="234073720"/>
                    </a:ext>
                  </a:extLst>
                </a:gridCol>
                <a:gridCol w="2109588">
                  <a:extLst>
                    <a:ext uri="{9D8B030D-6E8A-4147-A177-3AD203B41FA5}">
                      <a16:colId xmlns:a16="http://schemas.microsoft.com/office/drawing/2014/main" xmlns="" val="2286731741"/>
                    </a:ext>
                  </a:extLst>
                </a:gridCol>
                <a:gridCol w="5724332">
                  <a:extLst>
                    <a:ext uri="{9D8B030D-6E8A-4147-A177-3AD203B41FA5}">
                      <a16:colId xmlns:a16="http://schemas.microsoft.com/office/drawing/2014/main" xmlns="" val="1434698804"/>
                    </a:ext>
                  </a:extLst>
                </a:gridCol>
              </a:tblGrid>
              <a:tr h="342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317" marR="32317" marT="7819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Вид работы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317" marR="32317" marT="7819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Средства  и методы обучения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317" marR="32317" marT="7819" marB="0" anchor="ctr"/>
                </a:tc>
                <a:extLst>
                  <a:ext uri="{0D108BD9-81ED-4DB2-BD59-A6C34878D82A}">
                    <a16:rowId xmlns:a16="http://schemas.microsoft.com/office/drawing/2014/main" xmlns="" val="1753622735"/>
                  </a:ext>
                </a:extLst>
              </a:tr>
              <a:tr h="1734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1.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317" marR="32317" marT="781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Письмо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317" marR="32317" marT="7819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Фото, фрирайтинг, различные виды диктантов, контрольное списывание и др.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317" marR="32317" marT="7819" marB="0" anchor="ctr"/>
                </a:tc>
                <a:extLst>
                  <a:ext uri="{0D108BD9-81ED-4DB2-BD59-A6C34878D82A}">
                    <a16:rowId xmlns:a16="http://schemas.microsoft.com/office/drawing/2014/main" xmlns="" val="1581443938"/>
                  </a:ext>
                </a:extLst>
              </a:tr>
              <a:tr h="3375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2.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317" marR="32317" marT="781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Упражнение по орфоэпии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317" marR="32317" marT="7819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Орфоэпический словник (прилагательное) + «Отличный результат», с. 44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317" marR="32317" marT="7819" marB="0" anchor="ctr"/>
                </a:tc>
                <a:extLst>
                  <a:ext uri="{0D108BD9-81ED-4DB2-BD59-A6C34878D82A}">
                    <a16:rowId xmlns:a16="http://schemas.microsoft.com/office/drawing/2014/main" xmlns="" val="1509343881"/>
                  </a:ext>
                </a:extLst>
              </a:tr>
              <a:tr h="1734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3.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317" marR="32317" marT="781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Упражнение по лексике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317" marR="32317" marT="781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ru-RU" sz="900" kern="1200" dirty="0">
                          <a:effectLst/>
                        </a:rPr>
                        <a:t>	Словарь паронимов + «Отличный результат», с. 54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317" marR="32317" marT="7819" marB="0" anchor="ctr"/>
                </a:tc>
                <a:extLst>
                  <a:ext uri="{0D108BD9-81ED-4DB2-BD59-A6C34878D82A}">
                    <a16:rowId xmlns:a16="http://schemas.microsoft.com/office/drawing/2014/main" xmlns="" val="2697745213"/>
                  </a:ext>
                </a:extLst>
              </a:tr>
              <a:tr h="3375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4.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317" marR="32317" marT="7819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Упражнение по орфографии или пунктуации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317" marR="32317" marT="7819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«72 часа с экспертом», с. 163, задание 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317" marR="32317" marT="7819" marB="0" anchor="ctr"/>
                </a:tc>
                <a:extLst>
                  <a:ext uri="{0D108BD9-81ED-4DB2-BD59-A6C34878D82A}">
                    <a16:rowId xmlns:a16="http://schemas.microsoft.com/office/drawing/2014/main" xmlns="" val="2122004149"/>
                  </a:ext>
                </a:extLst>
              </a:tr>
              <a:tr h="3375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5.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317" marR="32317" marT="7819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Актуализация теоретического материала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317" marR="32317" marT="7819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«72 часа с экспертом», с. 282</a:t>
                      </a:r>
                      <a:r>
                        <a:rPr lang="en-US" sz="900" kern="1200" dirty="0">
                          <a:effectLst/>
                        </a:rPr>
                        <a:t>⎯</a:t>
                      </a:r>
                      <a:r>
                        <a:rPr lang="ru-RU" sz="900" kern="1200" dirty="0">
                          <a:effectLst/>
                        </a:rPr>
                        <a:t>284, «Отличный результат», с. 300 (алгоритм выполнения задания)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317" marR="32317" marT="7819" marB="0" anchor="ctr"/>
                </a:tc>
                <a:extLst>
                  <a:ext uri="{0D108BD9-81ED-4DB2-BD59-A6C34878D82A}">
                    <a16:rowId xmlns:a16="http://schemas.microsoft.com/office/drawing/2014/main" xmlns="" val="3592956887"/>
                  </a:ext>
                </a:extLst>
              </a:tr>
              <a:tr h="2107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6.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317" marR="32317" marT="7819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Практикум (диагностика)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317" marR="32317" marT="7819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«72 часа с экспертом», с.</a:t>
                      </a:r>
                      <a:r>
                        <a:rPr lang="en-US" sz="900" kern="1200" dirty="0">
                          <a:effectLst/>
                        </a:rPr>
                        <a:t> </a:t>
                      </a:r>
                      <a:r>
                        <a:rPr lang="ru-RU" sz="900" kern="1200" dirty="0">
                          <a:effectLst/>
                        </a:rPr>
                        <a:t>284 (задание 4) или с. 286 (задание 7)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317" marR="32317" marT="7819" marB="0" anchor="ctr"/>
                </a:tc>
                <a:extLst>
                  <a:ext uri="{0D108BD9-81ED-4DB2-BD59-A6C34878D82A}">
                    <a16:rowId xmlns:a16="http://schemas.microsoft.com/office/drawing/2014/main" xmlns="" val="1495573133"/>
                  </a:ext>
                </a:extLst>
              </a:tr>
              <a:tr h="562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7.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317" marR="32317" marT="7819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Анализ текста.</a:t>
                      </a:r>
                      <a:endParaRPr lang="ru-RU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Задания ЕГЭ 22 – 24. </a:t>
                      </a:r>
                      <a:br>
                        <a:rPr lang="ru-RU" sz="900" kern="1200" dirty="0">
                          <a:effectLst/>
                        </a:rPr>
                      </a:br>
                      <a:r>
                        <a:rPr lang="ru-RU" sz="900" kern="1200" dirty="0">
                          <a:effectLst/>
                        </a:rPr>
                        <a:t>Самостоятельная работа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317" marR="32317" marT="7819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«Русский язык. ЕГЭ. Типовые экзаменационные варианты. 2020»,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Вариант 15, с. 136–139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317" marR="32317" marT="7819" marB="0" anchor="ctr"/>
                </a:tc>
                <a:extLst>
                  <a:ext uri="{0D108BD9-81ED-4DB2-BD59-A6C34878D82A}">
                    <a16:rowId xmlns:a16="http://schemas.microsoft.com/office/drawing/2014/main" xmlns="" val="1717905948"/>
                  </a:ext>
                </a:extLst>
              </a:tr>
              <a:tr h="2396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8.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317" marR="32317" marT="7819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Анализ текста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317" marR="32317" marT="7819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«Русский язык. ЕГЭ. Типовые экзаменационные варианты. 2020»,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Вариант 15, с. 136 + фото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Что общего между тем, что передает фотография, и тем, о чем говорится в тексте? Какую лексику можно использовать для передачи содержания и фото, и текста?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– Придумывание заголовка текста;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– нахождение (и выписывание) основных мыслей;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– членение текста на смысловые отрезки; ответы на вопросы,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позволяющие выделить основную информацию и др.;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– постановка вопросов к содержанию текста и ответ на них;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– ответы на вопросы к тексту, позволяющие выделить детали;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– составление развернутого плана текста;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– подбор уточняющих предложений из текста к пунктам плана;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– работа по присвоению необходимой для порождения высказывания информации,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лексики и грамматических структур;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– поиск информации и фиксация ее в виде таблицы и др., а также поиск ключевых слов/словосочетаний/ предложений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317" marR="32317" marT="7819" marB="0" anchor="ctr"/>
                </a:tc>
                <a:extLst>
                  <a:ext uri="{0D108BD9-81ED-4DB2-BD59-A6C34878D82A}">
                    <a16:rowId xmlns:a16="http://schemas.microsoft.com/office/drawing/2014/main" xmlns="" val="2626364605"/>
                  </a:ext>
                </a:extLst>
              </a:tr>
              <a:tr h="3375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9.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317" marR="32317" marT="7819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Письмо. Анализ текста.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Задание 27 ЕГЭ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317" marR="32317" marT="7819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</a:rPr>
                        <a:t> </a:t>
                      </a:r>
                      <a:r>
                        <a:rPr lang="ru-RU" sz="900" kern="1200" dirty="0">
                          <a:effectLst/>
                        </a:rPr>
                        <a:t> </a:t>
                      </a:r>
                      <a:r>
                        <a:rPr lang="ru-RU" sz="800" kern="1200" dirty="0">
                          <a:effectLst/>
                        </a:rPr>
                        <a:t>«Русский язык. ЕГЭ. Типовые экзаменационные варианты. 2020». Вариант 15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317" marR="32317" marT="7819" marB="0" anchor="ctr"/>
                </a:tc>
                <a:extLst>
                  <a:ext uri="{0D108BD9-81ED-4DB2-BD59-A6C34878D82A}">
                    <a16:rowId xmlns:a16="http://schemas.microsoft.com/office/drawing/2014/main" xmlns="" val="1335832022"/>
                  </a:ext>
                </a:extLst>
              </a:tr>
              <a:tr h="1910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10.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317" marR="32317" marT="7819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Анализ работ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317" marR="32317" marT="7819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317" marR="32317" marT="7819" marB="0" anchor="ctr"/>
                </a:tc>
                <a:extLst>
                  <a:ext uri="{0D108BD9-81ED-4DB2-BD59-A6C34878D82A}">
                    <a16:rowId xmlns:a16="http://schemas.microsoft.com/office/drawing/2014/main" xmlns="" val="2935822280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014E34E-D431-FC44-9465-7B8AFFEA3522}"/>
              </a:ext>
            </a:extLst>
          </p:cNvPr>
          <p:cNvSpPr/>
          <p:nvPr/>
        </p:nvSpPr>
        <p:spPr>
          <a:xfrm>
            <a:off x="251520" y="6448118"/>
            <a:ext cx="3744416" cy="18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ru-RU" sz="500" b="1" spc="300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РУССКИЙ ЯЗЫК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ОГЭ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ЕГЭ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dirty="0">
                <a:latin typeface="Arial Narrow" panose="020B0604020202020204" pitchFamily="34" charset="0"/>
                <a:cs typeface="Arial Narrow" panose="020B0604020202020204" pitchFamily="34" charset="0"/>
              </a:rPr>
              <a:t>ПОДХОДЫ К ОТБОРУ СОДЕРЖАНИЯ ДИСТАНЦИОННОЙ 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2163973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Группа 48"/>
          <p:cNvGrpSpPr/>
          <p:nvPr/>
        </p:nvGrpSpPr>
        <p:grpSpPr>
          <a:xfrm>
            <a:off x="3575754" y="1055554"/>
            <a:ext cx="3882069" cy="5266609"/>
            <a:chOff x="3575920" y="1196094"/>
            <a:chExt cx="3882069" cy="5266609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3779912" y="6153227"/>
              <a:ext cx="3678077" cy="3094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Прямоугольник 44"/>
            <p:cNvSpPr/>
            <p:nvPr/>
          </p:nvSpPr>
          <p:spPr>
            <a:xfrm rot="5400000">
              <a:off x="4818646" y="3525961"/>
              <a:ext cx="4969210" cy="3094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3779912" y="1196752"/>
              <a:ext cx="3389548" cy="3094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Стрелка вниз 46"/>
            <p:cNvSpPr/>
            <p:nvPr/>
          </p:nvSpPr>
          <p:spPr>
            <a:xfrm>
              <a:off x="3635896" y="1196095"/>
              <a:ext cx="576064" cy="863670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8" name="Стрелка вниз 47"/>
            <p:cNvSpPr/>
            <p:nvPr/>
          </p:nvSpPr>
          <p:spPr>
            <a:xfrm rot="10800000">
              <a:off x="3575920" y="5629725"/>
              <a:ext cx="576064" cy="832977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3F764FB-A3DB-4A42-ACA6-4390B799F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FA7-4709-4FE2-8408-6A783868C712}" type="slidenum"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17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E9DF191-E157-CB47-9B97-B88325E93591}"/>
              </a:ext>
            </a:extLst>
          </p:cNvPr>
          <p:cNvSpPr txBox="1"/>
          <p:nvPr/>
        </p:nvSpPr>
        <p:spPr>
          <a:xfrm>
            <a:off x="251520" y="169476"/>
            <a:ext cx="3900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урока (блоки)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FFEE046-3F94-C042-B17E-A07D91D17DEB}"/>
              </a:ext>
            </a:extLst>
          </p:cNvPr>
          <p:cNvCxnSpPr>
            <a:cxnSpLocks/>
          </p:cNvCxnSpPr>
          <p:nvPr/>
        </p:nvCxnSpPr>
        <p:spPr>
          <a:xfrm>
            <a:off x="2626380" y="2202508"/>
            <a:ext cx="0" cy="296333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0958BBB9-1745-F94A-B3B6-7C260F674785}"/>
              </a:ext>
            </a:extLst>
          </p:cNvPr>
          <p:cNvCxnSpPr>
            <a:endCxn id="16" idx="2"/>
          </p:cNvCxnSpPr>
          <p:nvPr/>
        </p:nvCxnSpPr>
        <p:spPr>
          <a:xfrm>
            <a:off x="2616155" y="2202508"/>
            <a:ext cx="239797" cy="3763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9ED0DEF7-E367-FF4D-BAD3-E4F8330BB57D}"/>
              </a:ext>
            </a:extLst>
          </p:cNvPr>
          <p:cNvCxnSpPr/>
          <p:nvPr/>
        </p:nvCxnSpPr>
        <p:spPr>
          <a:xfrm>
            <a:off x="2616155" y="2939108"/>
            <a:ext cx="239797" cy="3763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2858165D-7496-0347-865B-7EDD16D3C930}"/>
              </a:ext>
            </a:extLst>
          </p:cNvPr>
          <p:cNvCxnSpPr>
            <a:cxnSpLocks/>
          </p:cNvCxnSpPr>
          <p:nvPr/>
        </p:nvCxnSpPr>
        <p:spPr>
          <a:xfrm>
            <a:off x="2376192" y="3654071"/>
            <a:ext cx="47976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19BE610D-4192-494F-8263-0404D1141F3E}"/>
              </a:ext>
            </a:extLst>
          </p:cNvPr>
          <p:cNvCxnSpPr/>
          <p:nvPr/>
        </p:nvCxnSpPr>
        <p:spPr>
          <a:xfrm>
            <a:off x="2616155" y="4446175"/>
            <a:ext cx="239797" cy="3763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FB374AF1-A5F7-4E4E-808A-87D953D90F03}"/>
              </a:ext>
            </a:extLst>
          </p:cNvPr>
          <p:cNvCxnSpPr/>
          <p:nvPr/>
        </p:nvCxnSpPr>
        <p:spPr>
          <a:xfrm>
            <a:off x="2616155" y="5165842"/>
            <a:ext cx="239797" cy="3763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293D948D-06EE-0B48-8C10-F034ECA2C4A3}"/>
              </a:ext>
            </a:extLst>
          </p:cNvPr>
          <p:cNvSpPr/>
          <p:nvPr/>
        </p:nvSpPr>
        <p:spPr>
          <a:xfrm>
            <a:off x="1881716" y="1146188"/>
            <a:ext cx="504056" cy="49976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93AC951-4A2B-E84A-9607-CBAEA4D4E05B}"/>
              </a:ext>
            </a:extLst>
          </p:cNvPr>
          <p:cNvSpPr/>
          <p:nvPr/>
        </p:nvSpPr>
        <p:spPr>
          <a:xfrm rot="16200000">
            <a:off x="-357734" y="3475747"/>
            <a:ext cx="49976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spc="300" dirty="0">
                <a:latin typeface="Arial" panose="020B0604020202020204" pitchFamily="34" charset="0"/>
                <a:cs typeface="Arial" panose="020B0604020202020204" pitchFamily="34" charset="0"/>
              </a:rPr>
              <a:t>ИЗУЧАЕМАЯ ТЕМА 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6E80B2C1-6F76-5745-84BB-532AD5CF4D24}"/>
              </a:ext>
            </a:extLst>
          </p:cNvPr>
          <p:cNvSpPr/>
          <p:nvPr/>
        </p:nvSpPr>
        <p:spPr>
          <a:xfrm rot="5400000">
            <a:off x="4166656" y="643539"/>
            <a:ext cx="504056" cy="3125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808419B2-E59A-3844-819D-9780A305FBA1}"/>
              </a:ext>
            </a:extLst>
          </p:cNvPr>
          <p:cNvSpPr/>
          <p:nvPr/>
        </p:nvSpPr>
        <p:spPr>
          <a:xfrm rot="5400000">
            <a:off x="4166656" y="1346273"/>
            <a:ext cx="504056" cy="3125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xmlns="" id="{AD177C3B-1E4B-3741-9EE2-C1FD09BAC5CB}"/>
              </a:ext>
            </a:extLst>
          </p:cNvPr>
          <p:cNvSpPr/>
          <p:nvPr/>
        </p:nvSpPr>
        <p:spPr>
          <a:xfrm rot="5400000">
            <a:off x="4166656" y="2074406"/>
            <a:ext cx="504056" cy="3125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xmlns="" id="{A0B2F628-7462-3545-84ED-F3F621FE5176}"/>
              </a:ext>
            </a:extLst>
          </p:cNvPr>
          <p:cNvSpPr/>
          <p:nvPr/>
        </p:nvSpPr>
        <p:spPr>
          <a:xfrm rot="5400000">
            <a:off x="4166822" y="2863654"/>
            <a:ext cx="504056" cy="3125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DEB1A1A8-B918-E74D-85E8-B5D6A0D33D5C}"/>
              </a:ext>
            </a:extLst>
          </p:cNvPr>
          <p:cNvSpPr/>
          <p:nvPr/>
        </p:nvSpPr>
        <p:spPr>
          <a:xfrm rot="5400000">
            <a:off x="4166656" y="3591787"/>
            <a:ext cx="504056" cy="3125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001DC8E-30E8-6F43-BE3E-31E9310FB5F4}"/>
              </a:ext>
            </a:extLst>
          </p:cNvPr>
          <p:cNvSpPr/>
          <p:nvPr/>
        </p:nvSpPr>
        <p:spPr>
          <a:xfrm>
            <a:off x="2855952" y="2033231"/>
            <a:ext cx="3125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блок «входа» – письмо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23F10DF2-AB0B-7043-AE89-939DAD0ED94C}"/>
              </a:ext>
            </a:extLst>
          </p:cNvPr>
          <p:cNvSpPr/>
          <p:nvPr/>
        </p:nvSpPr>
        <p:spPr>
          <a:xfrm>
            <a:off x="2855952" y="2735964"/>
            <a:ext cx="3125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блок тренинга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D4D30DBA-2BCD-2F47-A80B-3490C9CA405B}"/>
              </a:ext>
            </a:extLst>
          </p:cNvPr>
          <p:cNvSpPr/>
          <p:nvPr/>
        </p:nvSpPr>
        <p:spPr>
          <a:xfrm>
            <a:off x="2855952" y="3455147"/>
            <a:ext cx="3125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теоретический блок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F452959F-88EE-2A40-97D9-7F0039BA880A}"/>
              </a:ext>
            </a:extLst>
          </p:cNvPr>
          <p:cNvSpPr/>
          <p:nvPr/>
        </p:nvSpPr>
        <p:spPr>
          <a:xfrm>
            <a:off x="2855952" y="4259481"/>
            <a:ext cx="3125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блок генерализации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5B56A495-A550-8745-859A-85A3ADB25550}"/>
              </a:ext>
            </a:extLst>
          </p:cNvPr>
          <p:cNvSpPr/>
          <p:nvPr/>
        </p:nvSpPr>
        <p:spPr>
          <a:xfrm>
            <a:off x="2855952" y="4987614"/>
            <a:ext cx="3125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блок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выхода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— 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письмо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8AD6A232-8999-6A41-B4BB-465F3DC3FEEA}"/>
              </a:ext>
            </a:extLst>
          </p:cNvPr>
          <p:cNvSpPr/>
          <p:nvPr/>
        </p:nvSpPr>
        <p:spPr>
          <a:xfrm>
            <a:off x="251520" y="6448118"/>
            <a:ext cx="3744416" cy="18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ru-RU" sz="500" b="1" spc="300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РУССКИЙ ЯЗЫК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ОГЭ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ЕГЭ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dirty="0">
                <a:latin typeface="Arial Narrow" panose="020B0604020202020204" pitchFamily="34" charset="0"/>
                <a:cs typeface="Arial Narrow" panose="020B0604020202020204" pitchFamily="34" charset="0"/>
              </a:rPr>
              <a:t>ПОДХОДЫ К ОТБОРУ СОДЕРЖАНИЯ ДИСТАНЦИОННОЙ 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3328856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052736"/>
            <a:ext cx="3896723" cy="27886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9" y="3933057"/>
            <a:ext cx="3240360" cy="1166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Известный советский скрипач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Петр Павлович Ильченко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выступает перед нашими солдатами. В феврале 1942 года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составе агитбригады он был на передовых позициях Керченского полуострова, а после – в воинских частях и госпиталях Москвы.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92021" y="980728"/>
            <a:ext cx="4032448" cy="509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(1)Почти невозможно было представить себе, что лишь неделю назад он защищал диссертацию на тему «Древнейшие сказания европейских народов». (2)А теперь?..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(3)Мёртвое, взрытое снарядами поле лежало перед ним, земля, на которой был посеян и взошёл хлеб, а потом сгорел и был развеян по ветру вместе с пороховым дымом, земля, на которой было сделано всё, чтобы человек не мог на ней существовать. (4)По одну сторону этого куска земли лежали, спрятавшись за глинистыми буграми, гитлеровцы, пришедшие в чужую, далёкую страну по приказу своего фюрера, уничтожающие, сжигающие всё на своем пути. (5)Неподалеку от них, по эту сторону мёртвого ржаного поля, лежал только один – кандидат филологических наук младший лейтенант Лев Никольский.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&lt;…&gt;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(37)За стихи, которые Петя читал между пулемётными очередями! (38)За дымящиеся развалины сожжённой деревни! (39)За ограбленных женщин и детей, бродящих по лесам без крова и пищи. (40)За горе каждой семьи, за разлуку с близкими, за Аню с маленьким сыном, которых он, может быть, больше никогда не увидит…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 В.А. Каверину)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sz="11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Вениами́н</a:t>
            </a:r>
            <a:r>
              <a:rPr lang="ru-RU" sz="11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Алекса́ндрович</a:t>
            </a:r>
            <a:r>
              <a:rPr lang="ru-RU" sz="11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Каве́рин</a:t>
            </a:r>
            <a:r>
              <a:rPr lang="ru-RU" sz="11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(1902–1989) — русский советский писатель, драматург и сценарист, наиболее известное произведение – приключенческий роман «Два капитана».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29047243-231D-AF49-B79B-76C078C56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FA7-4709-4FE2-8408-6A783868C712}" type="slidenum"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18</a:t>
            </a:fld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42648BF-9F7C-1E43-84F4-64EC447C1ECA}"/>
              </a:ext>
            </a:extLst>
          </p:cNvPr>
          <p:cNvSpPr/>
          <p:nvPr/>
        </p:nvSpPr>
        <p:spPr>
          <a:xfrm>
            <a:off x="251519" y="6448118"/>
            <a:ext cx="4040739" cy="18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ru-RU" sz="500" b="1" spc="300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РУССКИЙ ЯЗЫК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ОГЭ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ЕГЭ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dirty="0">
                <a:latin typeface="Arial Narrow" panose="020B0604020202020204" pitchFamily="34" charset="0"/>
                <a:cs typeface="Arial Narrow" panose="020B0604020202020204" pitchFamily="34" charset="0"/>
              </a:rPr>
              <a:t>ПОДХОДЫ К ОТБОРУ СОДЕРЖАНИЯ ДИСТАНЦИОННОЙ 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2272382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539552" y="204829"/>
            <a:ext cx="8229600" cy="638944"/>
          </a:xfrm>
          <a:noFill/>
        </p:spPr>
        <p:txBody>
          <a:bodyPr>
            <a:normAutofit/>
          </a:bodyPr>
          <a:lstStyle/>
          <a:p>
            <a:r>
              <a:rPr lang="ru-RU" alt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«Швейцарского сыра»  (Джеймс </a:t>
            </a:r>
            <a:r>
              <a:rPr lang="ru-RU" altLang="ru-R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Ризон</a:t>
            </a:r>
            <a:r>
              <a:rPr lang="ru-RU" alt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34E9ED7-6FD9-B54E-865F-8C1D543479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7" t="-3012" r="-2628" b="3012"/>
          <a:stretch/>
        </p:blipFill>
        <p:spPr>
          <a:xfrm>
            <a:off x="539551" y="692696"/>
            <a:ext cx="8160155" cy="44779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A0D2726-468D-874D-AA08-5D086D6670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78419"/>
            <a:ext cx="1375276" cy="1730951"/>
          </a:xfrm>
          <a:prstGeom prst="rect">
            <a:avLst/>
          </a:prstGeom>
        </p:spPr>
      </p:pic>
      <p:sp>
        <p:nvSpPr>
          <p:cNvPr id="12" name="Номер слайда 1">
            <a:extLst>
              <a:ext uri="{FF2B5EF4-FFF2-40B4-BE49-F238E27FC236}">
                <a16:creationId xmlns:a16="http://schemas.microsoft.com/office/drawing/2014/main" xmlns="" id="{420E398F-24FE-2241-96A0-C53A017DA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A72FA7-4709-4FE2-8408-6A783868C712}" type="slidenum"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19</a:t>
            </a:fld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290767E-D425-894B-A900-AA0D8B54D509}"/>
              </a:ext>
            </a:extLst>
          </p:cNvPr>
          <p:cNvSpPr/>
          <p:nvPr/>
        </p:nvSpPr>
        <p:spPr>
          <a:xfrm>
            <a:off x="251520" y="6448117"/>
            <a:ext cx="4176464" cy="18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ru-RU" sz="500" b="1" spc="300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РУССКИЙ ЯЗЫК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ОГЭ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ЕГЭ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dirty="0">
                <a:latin typeface="Arial Narrow" panose="020B0604020202020204" pitchFamily="34" charset="0"/>
                <a:cs typeface="Arial Narrow" panose="020B0604020202020204" pitchFamily="34" charset="0"/>
              </a:rPr>
              <a:t>ПОДХОДЫ К ОТБОРУ СОДЕРЖАНИЯ ДИСТАНЦИОННОЙ 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2675641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23528" y="11337"/>
            <a:ext cx="8301360" cy="825376"/>
          </a:xfrm>
        </p:spPr>
        <p:txBody>
          <a:bodyPr/>
          <a:lstStyle/>
          <a:p>
            <a:pPr algn="l" eaLnBrk="1" hangingPunct="1"/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задачи учителя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539552" y="1485106"/>
            <a:ext cx="8085336" cy="3887787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1.  Получить 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объективную картину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состояния </a:t>
            </a:r>
            <a:r>
              <a:rPr lang="ru-RU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обученности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  русскому языку каждого учащегося.</a:t>
            </a:r>
            <a:b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2.  Предложить ученику 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оптимальные  формы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освоения основных содержательных линий предмета «Русский язык» </a:t>
            </a:r>
            <a:b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(линий ОГЭ и ЕГЭ) с учётом типичных ошибок каждого отдельного ученика и выполнения экзаменационной работы испытуемыми прошлых лет. </a:t>
            </a:r>
            <a:b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3.  Перевести содержание единого государственного экзамена </a:t>
            </a:r>
            <a:b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положительный личностный опыт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каждого учащегося.</a:t>
            </a:r>
          </a:p>
          <a:p>
            <a:pPr eaLnBrk="1" hangingPunct="1"/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2120B122-C509-DC43-9C97-B06C242D2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FA7-4709-4FE2-8408-6A783868C712}" type="slidenum"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2</a:t>
            </a:fld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6CC4748-9371-A546-9A67-8D1B984308DE}"/>
              </a:ext>
            </a:extLst>
          </p:cNvPr>
          <p:cNvSpPr/>
          <p:nvPr/>
        </p:nvSpPr>
        <p:spPr>
          <a:xfrm>
            <a:off x="251520" y="6448118"/>
            <a:ext cx="4104456" cy="18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ru-RU" sz="500" b="1" spc="300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РУССКИЙ ЯЗЫК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ОГЭ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ЕГЭ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dirty="0">
                <a:latin typeface="Arial Narrow" panose="020B0604020202020204" pitchFamily="34" charset="0"/>
                <a:cs typeface="Arial Narrow" panose="020B0604020202020204" pitchFamily="34" charset="0"/>
              </a:rPr>
              <a:t>ПОДХОДЫ К ОТБОРУ СОДЕРЖАНИЯ ДИСТАНЦИОННОЙ 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4148500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1131887"/>
            <a:ext cx="8291513" cy="5184775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Особенность –  ориентация на 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потребности отдельного ученика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Потенциальный участник экзамена постоянно находится  в зоне своего ближайшего развития.</a:t>
            </a:r>
            <a:r>
              <a:rPr lang="en-US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Осуществляется 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самоуправление и </a:t>
            </a:r>
            <a:r>
              <a:rPr lang="ru-RU" alt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взаимоуправление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учебно-познавательной деятельностью.</a:t>
            </a:r>
            <a:r>
              <a:rPr lang="en-US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Учащийся работает в своем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темпе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но учится распределять свое время.</a:t>
            </a:r>
            <a:r>
              <a:rPr lang="en-US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Учащийся осуществляет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рефлексию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  ходе обучения. </a:t>
            </a:r>
            <a:r>
              <a:rPr lang="en-US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к итоговой аттестации не сводится  исключительно к выполнению того или иного задания ОГЭ или ЕГЭ</a:t>
            </a:r>
            <a:r>
              <a:rPr lang="en-US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alt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Требует от учителя осмысления не только своих целей, но и целей ученика,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предвидения его затруднений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Способствует профессиональному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росту учителя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даёт возможность </a:t>
            </a:r>
            <a:r>
              <a:rPr lang="en-US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самореализации. Учитель осуществляет мотивированное управление учеником – меняется парадигма деятельности учителя: он управленец, консультант, координатор, помощник, исследователь.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6F86EB74-B49A-0D44-BEF4-997807073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FA7-4709-4FE2-8408-6A783868C712}" type="slidenum"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20</a:t>
            </a:fld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5084B5F-A484-BE45-86F2-4B38CF810821}"/>
              </a:ext>
            </a:extLst>
          </p:cNvPr>
          <p:cNvSpPr/>
          <p:nvPr/>
        </p:nvSpPr>
        <p:spPr>
          <a:xfrm>
            <a:off x="0" y="201979"/>
            <a:ext cx="8388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Преимущества подхода 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321622A-77CC-FA44-98FE-314C5BFE6345}"/>
              </a:ext>
            </a:extLst>
          </p:cNvPr>
          <p:cNvSpPr/>
          <p:nvPr/>
        </p:nvSpPr>
        <p:spPr>
          <a:xfrm>
            <a:off x="251520" y="6448117"/>
            <a:ext cx="3960440" cy="18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ru-RU" sz="500" b="1" spc="300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РУССКИЙ ЯЗЫК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ОГЭ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ЕГЭ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dirty="0">
                <a:latin typeface="Arial Narrow" panose="020B0604020202020204" pitchFamily="34" charset="0"/>
                <a:cs typeface="Arial Narrow" panose="020B0604020202020204" pitchFamily="34" charset="0"/>
              </a:rPr>
              <a:t>ПОДХОДЫ К ОТБОРУ СОДЕРЖАНИЯ ДИСТАНЦИОННОЙ 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1933506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34E9C5E-B672-4EDF-94AE-126A28D28D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522" y="1275577"/>
            <a:ext cx="1810441" cy="2412412"/>
          </a:xfrm>
          <a:prstGeom prst="rect">
            <a:avLst/>
          </a:prstGeom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D2503EE-C42D-4A8A-9E19-583BA2ECA2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4306" y="1275578"/>
            <a:ext cx="1810439" cy="2412411"/>
          </a:xfrm>
          <a:prstGeom prst="rect">
            <a:avLst/>
          </a:prstGeom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D83F350-058E-6B41-A8BE-0256D78F2E4B}"/>
              </a:ext>
            </a:extLst>
          </p:cNvPr>
          <p:cNvSpPr/>
          <p:nvPr/>
        </p:nvSpPr>
        <p:spPr>
          <a:xfrm>
            <a:off x="323194" y="1176164"/>
            <a:ext cx="4487335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В пособиях по каждому типовому заданию экзаменационной работы:</a:t>
            </a:r>
            <a:endParaRPr lang="en-US" b="1" dirty="0">
              <a:solidFill>
                <a:srgbClr val="0070C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ru-RU" b="1" dirty="0">
              <a:solidFill>
                <a:srgbClr val="0070C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ru-RU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 необходимая теоретическая информация, </a:t>
            </a: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/>
            </a:r>
            <a:b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   </a:t>
            </a:r>
            <a:r>
              <a:rPr lang="ru-RU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систематизированная в таблицах;</a:t>
            </a: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/>
            </a:r>
            <a:b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endParaRPr lang="ru-RU" sz="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ru-RU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 пошаговое описание логики выполнения задания;</a:t>
            </a: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/>
            </a:r>
            <a:b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endParaRPr lang="ru-RU" sz="7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ru-RU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 анализ типичных ошибок и рекомендации</a:t>
            </a: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/>
            </a:r>
            <a:b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  </a:t>
            </a:r>
            <a:r>
              <a:rPr lang="ru-RU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 по выполнению задания;</a:t>
            </a: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/>
            </a:r>
            <a:b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endParaRPr lang="ru-RU" sz="7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ru-RU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 примеры выполнения заданий с комментариями</a:t>
            </a: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/>
            </a:r>
            <a:b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  </a:t>
            </a:r>
            <a:r>
              <a:rPr lang="ru-RU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 и ответами;</a:t>
            </a: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/>
            </a:r>
            <a:b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endParaRPr lang="ru-RU" sz="7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ru-RU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 тренировочные и типовые задания </a:t>
            </a: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/>
            </a:r>
            <a:b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   </a:t>
            </a:r>
            <a:r>
              <a:rPr lang="ru-RU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для индивидуальной работы с ответами;</a:t>
            </a: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/>
            </a:r>
            <a:b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endParaRPr lang="ru-RU" sz="7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 формуляры для записи ответов с целью отработки</a:t>
            </a: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/>
            </a:r>
            <a:b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  </a:t>
            </a:r>
            <a:r>
              <a:rPr lang="ru-RU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 навыков заполнения бланков</a:t>
            </a: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ru-RU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ответов.</a:t>
            </a:r>
            <a:endParaRPr lang="en-US" sz="1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sz="1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F5AF7033-7EF2-2549-A502-802A720F6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FA7-4709-4FE2-8408-6A783868C712}" type="slidenum"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21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75F2826-4B55-C244-B039-8C7285F2ADE6}"/>
              </a:ext>
            </a:extLst>
          </p:cNvPr>
          <p:cNvSpPr/>
          <p:nvPr/>
        </p:nvSpPr>
        <p:spPr>
          <a:xfrm>
            <a:off x="0" y="201979"/>
            <a:ext cx="8388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Учебные материалы для занятий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519A176-2761-2440-93C8-A46940976C88}"/>
              </a:ext>
            </a:extLst>
          </p:cNvPr>
          <p:cNvSpPr/>
          <p:nvPr/>
        </p:nvSpPr>
        <p:spPr>
          <a:xfrm>
            <a:off x="4944306" y="4970360"/>
            <a:ext cx="37546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Издания адресованы </a:t>
            </a: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/>
            </a:r>
            <a:b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ru-RU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учителям, обучающимся и выпускникам </a:t>
            </a: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/>
            </a:r>
            <a:b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ru-RU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образовательных организаций </a:t>
            </a:r>
            <a: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/>
            </a:r>
            <a:br>
              <a:rPr lang="en-US" sz="160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ru-RU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среднего общего образования.</a:t>
            </a:r>
          </a:p>
        </p:txBody>
      </p:sp>
      <p:sp>
        <p:nvSpPr>
          <p:cNvPr id="15" name="Двойная скобка 14">
            <a:extLst>
              <a:ext uri="{FF2B5EF4-FFF2-40B4-BE49-F238E27FC236}">
                <a16:creationId xmlns:a16="http://schemas.microsoft.com/office/drawing/2014/main" xmlns="" id="{343D42B9-D047-C44C-AE63-F471BFF08C3A}"/>
              </a:ext>
            </a:extLst>
          </p:cNvPr>
          <p:cNvSpPr/>
          <p:nvPr/>
        </p:nvSpPr>
        <p:spPr>
          <a:xfrm>
            <a:off x="4944305" y="4869160"/>
            <a:ext cx="3754657" cy="1296144"/>
          </a:xfrm>
          <a:prstGeom prst="bracketPair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86B1E6E-6FA2-8D4A-A525-D218C5B00C72}"/>
              </a:ext>
            </a:extLst>
          </p:cNvPr>
          <p:cNvSpPr/>
          <p:nvPr/>
        </p:nvSpPr>
        <p:spPr>
          <a:xfrm>
            <a:off x="251520" y="6448118"/>
            <a:ext cx="3744416" cy="18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ru-RU" sz="500" b="1" spc="300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РУССКИЙ ЯЗЫК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ОГЭ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ЕГЭ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dirty="0">
                <a:latin typeface="Arial Narrow" panose="020B0604020202020204" pitchFamily="34" charset="0"/>
                <a:cs typeface="Arial Narrow" panose="020B0604020202020204" pitchFamily="34" charset="0"/>
              </a:rPr>
              <a:t>ПОДХОДЫ К ОТБОРУ СОДЕРЖАНИЯ ДИСТАНЦИОННОЙ 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767535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6EBA052-CC10-3E42-887F-62B49206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FA7-4709-4FE2-8408-6A783868C712}" type="slidenum">
              <a:rPr lang="ru-RU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22</a:t>
            </a:fld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48EA77-0639-A344-BB14-F55375EE75B5}"/>
              </a:ext>
            </a:extLst>
          </p:cNvPr>
          <p:cNvSpPr txBox="1"/>
          <p:nvPr/>
        </p:nvSpPr>
        <p:spPr>
          <a:xfrm>
            <a:off x="2915816" y="3869257"/>
            <a:ext cx="30401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//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iLearn.niko.institute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//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iTeach.niko.institute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476"/>
            <a:ext cx="9144000" cy="23883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195286"/>
            <a:ext cx="85907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 ДПО «Национальный институт качества образования»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FFBC169-1F61-B641-91EF-7910B7C64121}"/>
              </a:ext>
            </a:extLst>
          </p:cNvPr>
          <p:cNvSpPr/>
          <p:nvPr/>
        </p:nvSpPr>
        <p:spPr>
          <a:xfrm>
            <a:off x="251520" y="6448118"/>
            <a:ext cx="3960440" cy="18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ru-RU" sz="500" b="1" spc="300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РУССКИЙ ЯЗЫК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ОГЭ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ЕГЭ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dirty="0">
                <a:latin typeface="Arial Narrow" panose="020B0604020202020204" pitchFamily="34" charset="0"/>
                <a:cs typeface="Arial Narrow" panose="020B0604020202020204" pitchFamily="34" charset="0"/>
              </a:rPr>
              <a:t>ПОДХОДЫ К ОТБОРУ СОДЕРЖАНИЯ ДИСТАНЦИОННОЙ 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3789033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363272" cy="288032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1205">
            <a:off x="2475876" y="1910621"/>
            <a:ext cx="1715706" cy="2458362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55776" y="4365104"/>
            <a:ext cx="5040560" cy="112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r>
              <a:rPr lang="ru-RU" altLang="ru-RU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Цыбулько</a:t>
            </a:r>
            <a:r>
              <a:rPr lang="ru-RU" alt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Ирина Петровна,</a:t>
            </a:r>
            <a:r>
              <a:rPr lang="ru-RU" altLang="ru-RU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altLang="ru-RU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alt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руководитель комиссии по разработке контрольных измерительных материалов, используемых при проведении государственной итоговой аттестации по образовательным программам основного общего </a:t>
            </a:r>
            <a:r>
              <a:rPr lang="en-US" alt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alt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alt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среднего общего образования по русскому языку, ведущий научный сотрудник ФИПИ, кандидат педагогических наук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354" y="1028672"/>
            <a:ext cx="8454433" cy="698282"/>
          </a:xfrm>
        </p:spPr>
        <p:txBody>
          <a:bodyPr/>
          <a:lstStyle/>
          <a:p>
            <a:pPr indent="0" algn="ctr">
              <a:buNone/>
            </a:pPr>
            <a:r>
              <a:rPr lang="ru-RU" altLang="ru-RU" b="1" spc="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Удачи на экзаменах!</a:t>
            </a:r>
            <a:endParaRPr lang="ru-RU" b="1" spc="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D2A5ACD-DCE2-C245-ADDA-5523807BB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FA7-4709-4FE2-8408-6A783868C712}" type="slidenum">
              <a:rPr lang="ru-RU" smtClean="0"/>
              <a:t>23</a:t>
            </a:fld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D56DD13A-4390-0949-9116-73361614F6F2}"/>
              </a:ext>
            </a:extLst>
          </p:cNvPr>
          <p:cNvCxnSpPr>
            <a:cxnSpLocks/>
          </p:cNvCxnSpPr>
          <p:nvPr/>
        </p:nvCxnSpPr>
        <p:spPr>
          <a:xfrm>
            <a:off x="0" y="836712"/>
            <a:ext cx="0" cy="0"/>
          </a:xfrm>
          <a:prstGeom prst="line">
            <a:avLst/>
          </a:prstGeom>
          <a:ln w="9525"/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3A66A73D-EBF6-464B-A63D-4331780FD76D}"/>
              </a:ext>
            </a:extLst>
          </p:cNvPr>
          <p:cNvCxnSpPr>
            <a:cxnSpLocks/>
          </p:cNvCxnSpPr>
          <p:nvPr/>
        </p:nvCxnSpPr>
        <p:spPr>
          <a:xfrm flipV="1">
            <a:off x="2411760" y="4403868"/>
            <a:ext cx="0" cy="1048039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5333D95-0CFE-3C40-A2B3-7D54E4E641A2}"/>
              </a:ext>
            </a:extLst>
          </p:cNvPr>
          <p:cNvSpPr/>
          <p:nvPr/>
        </p:nvSpPr>
        <p:spPr>
          <a:xfrm>
            <a:off x="251519" y="6448117"/>
            <a:ext cx="4032435" cy="18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ru-RU" sz="500" b="1" spc="300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РУССКИЙ ЯЗЫК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ОГЭ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ЕГЭ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dirty="0">
                <a:latin typeface="Arial Narrow" panose="020B0604020202020204" pitchFamily="34" charset="0"/>
                <a:cs typeface="Arial Narrow" panose="020B0604020202020204" pitchFamily="34" charset="0"/>
              </a:rPr>
              <a:t>ПОДХОДЫ К ОТБОРУ СОДЕРЖАНИЯ ДИСТАНЦИОННОЙ 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1069420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F2ABDE05-CD64-374B-B25C-4BA23167E4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24587" r="3694" b="-274"/>
          <a:stretch/>
        </p:blipFill>
        <p:spPr>
          <a:xfrm>
            <a:off x="0" y="1061401"/>
            <a:ext cx="9144000" cy="5175909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55776" y="0"/>
            <a:ext cx="6588224" cy="7350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38CE5163-2000-5040-9B24-618D30FA3874}"/>
              </a:ext>
            </a:extLst>
          </p:cNvPr>
          <p:cNvSpPr/>
          <p:nvPr/>
        </p:nvSpPr>
        <p:spPr>
          <a:xfrm>
            <a:off x="334526" y="120045"/>
            <a:ext cx="8557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принципы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дистанционной подготовки в рамках курса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AA94DFD-5208-7E41-9440-F2A63EDC73A4}"/>
              </a:ext>
            </a:extLst>
          </p:cNvPr>
          <p:cNvSpPr/>
          <p:nvPr/>
        </p:nvSpPr>
        <p:spPr>
          <a:xfrm>
            <a:off x="2087216" y="1850076"/>
            <a:ext cx="583588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педагогической целесообразности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(педагогическая оценка эффективности каждого шага проектирования; первичность содержательного наполнения курса; контроль качества обучения)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FC4A25A-B738-F445-BB5A-9B9447D34EB8}"/>
              </a:ext>
            </a:extLst>
          </p:cNvPr>
          <p:cNvSpPr/>
          <p:nvPr/>
        </p:nvSpPr>
        <p:spPr>
          <a:xfrm>
            <a:off x="2065925" y="3141349"/>
            <a:ext cx="6483954" cy="111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модульности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(модуль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это целевой функциональный центр,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котором объединены учебное содержание и технология овладения им;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 каждого  модуля  выделяются основные понятия и умения;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основа формирования модулей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перечень понятий и умений, востребованных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едином государственном экзамене)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C20D004-22B6-FD4C-815F-E37A2DC92C41}"/>
              </a:ext>
            </a:extLst>
          </p:cNvPr>
          <p:cNvSpPr/>
          <p:nvPr/>
        </p:nvSpPr>
        <p:spPr>
          <a:xfrm>
            <a:off x="2031401" y="4580013"/>
            <a:ext cx="6264696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гибкости и динамичности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(соответствие индивидуальным или групповым образовательным потребностям учеников; оптимальное сочетание общих, групповых и индивидуальных форм организации учебного процесса; дифференцированный подход) </a:t>
            </a:r>
          </a:p>
        </p:txBody>
      </p:sp>
      <p:sp>
        <p:nvSpPr>
          <p:cNvPr id="20" name="Нашивка 19">
            <a:extLst>
              <a:ext uri="{FF2B5EF4-FFF2-40B4-BE49-F238E27FC236}">
                <a16:creationId xmlns:a16="http://schemas.microsoft.com/office/drawing/2014/main" xmlns="" id="{C10371AE-8651-9049-85DF-85B045FACD31}"/>
              </a:ext>
            </a:extLst>
          </p:cNvPr>
          <p:cNvSpPr/>
          <p:nvPr/>
        </p:nvSpPr>
        <p:spPr>
          <a:xfrm rot="5400000">
            <a:off x="1310499" y="2144590"/>
            <a:ext cx="216024" cy="278905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Нашивка 20">
            <a:extLst>
              <a:ext uri="{FF2B5EF4-FFF2-40B4-BE49-F238E27FC236}">
                <a16:creationId xmlns:a16="http://schemas.microsoft.com/office/drawing/2014/main" xmlns="" id="{69802DAD-8973-DA42-BFB1-694707795B04}"/>
              </a:ext>
            </a:extLst>
          </p:cNvPr>
          <p:cNvSpPr/>
          <p:nvPr/>
        </p:nvSpPr>
        <p:spPr>
          <a:xfrm rot="5400000">
            <a:off x="1310499" y="1958324"/>
            <a:ext cx="216024" cy="278905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Нашивка 21">
            <a:extLst>
              <a:ext uri="{FF2B5EF4-FFF2-40B4-BE49-F238E27FC236}">
                <a16:creationId xmlns:a16="http://schemas.microsoft.com/office/drawing/2014/main" xmlns="" id="{94AA9A89-FA14-984E-84E5-F4A4AC3B2A31}"/>
              </a:ext>
            </a:extLst>
          </p:cNvPr>
          <p:cNvSpPr/>
          <p:nvPr/>
        </p:nvSpPr>
        <p:spPr>
          <a:xfrm rot="5400000">
            <a:off x="1310499" y="3490791"/>
            <a:ext cx="216024" cy="278905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>
            <a:extLst>
              <a:ext uri="{FF2B5EF4-FFF2-40B4-BE49-F238E27FC236}">
                <a16:creationId xmlns:a16="http://schemas.microsoft.com/office/drawing/2014/main" xmlns="" id="{C277385F-2554-044E-9D41-E47DAFD79F3C}"/>
              </a:ext>
            </a:extLst>
          </p:cNvPr>
          <p:cNvSpPr/>
          <p:nvPr/>
        </p:nvSpPr>
        <p:spPr>
          <a:xfrm rot="5400000">
            <a:off x="1310499" y="3304525"/>
            <a:ext cx="216024" cy="278905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Нашивка 23">
            <a:extLst>
              <a:ext uri="{FF2B5EF4-FFF2-40B4-BE49-F238E27FC236}">
                <a16:creationId xmlns:a16="http://schemas.microsoft.com/office/drawing/2014/main" xmlns="" id="{42164780-ED5B-B342-BD26-818328C0CD78}"/>
              </a:ext>
            </a:extLst>
          </p:cNvPr>
          <p:cNvSpPr/>
          <p:nvPr/>
        </p:nvSpPr>
        <p:spPr>
          <a:xfrm rot="5400000">
            <a:off x="1310499" y="4803125"/>
            <a:ext cx="216024" cy="278905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Нашивка 24">
            <a:extLst>
              <a:ext uri="{FF2B5EF4-FFF2-40B4-BE49-F238E27FC236}">
                <a16:creationId xmlns:a16="http://schemas.microsoft.com/office/drawing/2014/main" xmlns="" id="{27F3EB9B-1841-2543-AFC4-0FA1B5989416}"/>
              </a:ext>
            </a:extLst>
          </p:cNvPr>
          <p:cNvSpPr/>
          <p:nvPr/>
        </p:nvSpPr>
        <p:spPr>
          <a:xfrm rot="5400000">
            <a:off x="1310499" y="4616859"/>
            <a:ext cx="216024" cy="278905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Номер слайда 25">
            <a:extLst>
              <a:ext uri="{FF2B5EF4-FFF2-40B4-BE49-F238E27FC236}">
                <a16:creationId xmlns:a16="http://schemas.microsoft.com/office/drawing/2014/main" xmlns="" id="{85FE7F54-1CD6-A247-A6F7-5B5E7FC89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FA7-4709-4FE2-8408-6A783868C712}" type="slidenum"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3</a:t>
            </a:fld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D4E3F2B-3E7B-7B4E-8073-1CD550B74891}"/>
              </a:ext>
            </a:extLst>
          </p:cNvPr>
          <p:cNvSpPr/>
          <p:nvPr/>
        </p:nvSpPr>
        <p:spPr>
          <a:xfrm>
            <a:off x="251520" y="6448118"/>
            <a:ext cx="3744416" cy="18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ru-RU" sz="500" b="1" spc="300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РУССКИЙ ЯЗЫК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ОГЭ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ЕГЭ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dirty="0">
                <a:latin typeface="Arial Narrow" panose="020B0604020202020204" pitchFamily="34" charset="0"/>
                <a:cs typeface="Arial Narrow" panose="020B0604020202020204" pitchFamily="34" charset="0"/>
              </a:rPr>
              <a:t>ПОДХОДЫ К ОТБОРУ СОДЕРЖАНИЯ ДИСТАНЦИОННОЙ 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152223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1496392"/>
            <a:ext cx="532859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b="1" dirty="0">
                <a:solidFill>
                  <a:srgbClr val="002060"/>
                </a:solidFill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1.  </a:t>
            </a:r>
            <a:r>
              <a:rPr lang="ru-RU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Внешнее описание </a:t>
            </a:r>
            <a:r>
              <a:rPr lang="ru-RU" dirty="0" smtClean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языкового явления</a:t>
            </a:r>
            <a:r>
              <a:rPr lang="ru-RU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, процесса </a:t>
            </a:r>
            <a:r>
              <a:rPr lang="en-US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/>
            </a:r>
            <a:br>
              <a:rPr lang="en-US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</a:br>
            <a:r>
              <a:rPr lang="en-US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     </a:t>
            </a:r>
            <a:r>
              <a:rPr lang="ru-RU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(</a:t>
            </a:r>
            <a:r>
              <a:rPr lang="en-US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«</a:t>
            </a:r>
            <a:r>
              <a:rPr lang="ru-RU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внешнее описание</a:t>
            </a:r>
            <a:r>
              <a:rPr lang="en-US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»</a:t>
            </a:r>
            <a:r>
              <a:rPr lang="ru-RU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).</a:t>
            </a:r>
            <a:endParaRPr lang="ru-RU" sz="1600" dirty="0">
              <a:latin typeface="Arial Narrow" panose="020B0604020202020204" pitchFamily="34" charset="0"/>
              <a:ea typeface="Times New Roman" panose="02020603050405020304" pitchFamily="18" charset="0"/>
              <a:cs typeface="Arial Narrow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b="1" dirty="0">
                <a:solidFill>
                  <a:srgbClr val="002060"/>
                </a:solidFill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2.  </a:t>
            </a:r>
            <a:r>
              <a:rPr lang="ru-RU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Взаимодействие рассматриваемого явления с речевой </a:t>
            </a:r>
            <a:r>
              <a:rPr lang="en-US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/>
            </a:r>
            <a:br>
              <a:rPr lang="en-US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</a:br>
            <a:r>
              <a:rPr lang="en-US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     </a:t>
            </a:r>
            <a:r>
              <a:rPr lang="ru-RU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действительностью, речевой задачей, структурными</a:t>
            </a:r>
            <a:r>
              <a:rPr lang="en-US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/>
            </a:r>
            <a:br>
              <a:rPr lang="en-US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</a:br>
            <a:r>
              <a:rPr lang="en-US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    </a:t>
            </a:r>
            <a:r>
              <a:rPr lang="ru-RU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 компонентами экзамена (</a:t>
            </a:r>
            <a:r>
              <a:rPr lang="en-US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«</a:t>
            </a:r>
            <a:r>
              <a:rPr lang="ru-RU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взаимодействие </a:t>
            </a:r>
            <a:r>
              <a:rPr lang="en-US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/>
            </a:r>
            <a:br>
              <a:rPr lang="en-US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</a:br>
            <a:r>
              <a:rPr lang="en-US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     </a:t>
            </a:r>
            <a:r>
              <a:rPr lang="ru-RU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с окружающим</a:t>
            </a:r>
            <a:r>
              <a:rPr lang="en-US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»</a:t>
            </a:r>
            <a:r>
              <a:rPr lang="ru-RU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).</a:t>
            </a:r>
            <a:endParaRPr lang="ru-RU" sz="1600" dirty="0">
              <a:latin typeface="Arial Narrow" panose="020B0604020202020204" pitchFamily="34" charset="0"/>
              <a:ea typeface="Times New Roman" panose="02020603050405020304" pitchFamily="18" charset="0"/>
              <a:cs typeface="Arial Narrow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b="1" dirty="0">
                <a:solidFill>
                  <a:srgbClr val="002060"/>
                </a:solidFill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3. </a:t>
            </a:r>
            <a:r>
              <a:rPr lang="ru-RU" b="1" dirty="0">
                <a:solidFill>
                  <a:srgbClr val="002060"/>
                </a:solidFill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 </a:t>
            </a:r>
            <a:r>
              <a:rPr lang="ru-RU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Механизмы решения задачи (</a:t>
            </a:r>
            <a:r>
              <a:rPr lang="en-US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«</a:t>
            </a:r>
            <a:r>
              <a:rPr lang="ru-RU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внут­ренние процессы</a:t>
            </a:r>
            <a:r>
              <a:rPr lang="en-US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»</a:t>
            </a:r>
            <a:r>
              <a:rPr lang="ru-RU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).</a:t>
            </a:r>
            <a:endParaRPr lang="ru-RU" sz="1600" dirty="0">
              <a:latin typeface="Arial Narrow" panose="020B0604020202020204" pitchFamily="34" charset="0"/>
              <a:ea typeface="Times New Roman" panose="02020603050405020304" pitchFamily="18" charset="0"/>
              <a:cs typeface="Arial Narrow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b="1" dirty="0">
                <a:solidFill>
                  <a:srgbClr val="002060"/>
                </a:solidFill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4. </a:t>
            </a:r>
            <a:r>
              <a:rPr lang="ru-RU" b="1" dirty="0">
                <a:solidFill>
                  <a:srgbClr val="002060"/>
                </a:solidFill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 </a:t>
            </a:r>
            <a:r>
              <a:rPr lang="ru-RU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Использование данного явления,  процесса в речевой  </a:t>
            </a:r>
            <a:r>
              <a:rPr lang="en-US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/>
            </a:r>
            <a:br>
              <a:rPr lang="en-US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</a:br>
            <a:r>
              <a:rPr lang="en-US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    </a:t>
            </a:r>
            <a:r>
              <a:rPr lang="ru-RU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 практи­ке (</a:t>
            </a:r>
            <a:r>
              <a:rPr lang="en-US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«</a:t>
            </a:r>
            <a:r>
              <a:rPr lang="ru-RU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применение в практике</a:t>
            </a:r>
            <a:r>
              <a:rPr lang="en-US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»</a:t>
            </a:r>
            <a:r>
              <a:rPr lang="ru-RU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).</a:t>
            </a:r>
            <a:endParaRPr lang="ru-RU" sz="1600" dirty="0">
              <a:latin typeface="Arial Narrow" panose="020B0604020202020204" pitchFamily="34" charset="0"/>
              <a:ea typeface="Times New Roman" panose="02020603050405020304" pitchFamily="18" charset="0"/>
              <a:cs typeface="Arial Narrow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b="1" dirty="0">
                <a:solidFill>
                  <a:srgbClr val="002060"/>
                </a:solidFill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5. </a:t>
            </a:r>
            <a:r>
              <a:rPr lang="ru-RU" b="1" dirty="0">
                <a:solidFill>
                  <a:srgbClr val="002060"/>
                </a:solidFill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 </a:t>
            </a:r>
            <a:r>
              <a:rPr lang="ru-RU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Осознание степени изученности</a:t>
            </a:r>
            <a:r>
              <a:rPr lang="en-US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 </a:t>
            </a:r>
            <a:r>
              <a:rPr lang="ru-RU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явления,</a:t>
            </a:r>
            <a:r>
              <a:rPr lang="en-US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 </a:t>
            </a:r>
            <a:r>
              <a:rPr lang="ru-RU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/>
            </a:r>
            <a:br>
              <a:rPr lang="ru-RU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</a:br>
            <a:r>
              <a:rPr lang="ru-RU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     процесса и осмысление вытекаю­щих в</a:t>
            </a:r>
            <a:r>
              <a:rPr lang="en-US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 </a:t>
            </a:r>
            <a:r>
              <a:rPr lang="ru-RU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связи </a:t>
            </a:r>
            <a:br>
              <a:rPr lang="ru-RU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</a:br>
            <a:r>
              <a:rPr lang="ru-RU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     с этим нерешенных</a:t>
            </a:r>
            <a:r>
              <a:rPr lang="en-US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 </a:t>
            </a:r>
            <a:r>
              <a:rPr lang="ru-RU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проблем и задач речевого</a:t>
            </a:r>
            <a:r>
              <a:rPr lang="en-US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/>
            </a:r>
            <a:br>
              <a:rPr lang="en-US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</a:br>
            <a:r>
              <a:rPr lang="en-US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   </a:t>
            </a:r>
            <a:r>
              <a:rPr lang="ru-RU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  самосовершенствования.</a:t>
            </a:r>
            <a:endParaRPr lang="ru-RU" sz="1600" dirty="0">
              <a:latin typeface="Arial Narrow" panose="020B0604020202020204" pitchFamily="34" charset="0"/>
              <a:ea typeface="Times New Roman" panose="02020603050405020304" pitchFamily="18" charset="0"/>
              <a:cs typeface="Arial Narrow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0887"/>
            <a:ext cx="8388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Уровни  глубины усвоения учебного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материала</a:t>
            </a:r>
            <a:b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по русскому языку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866" y="2103803"/>
            <a:ext cx="2016224" cy="1797906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>
            <a:off x="1547664" y="1922636"/>
            <a:ext cx="128627" cy="158417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D5E22A14-4F36-1F4C-A225-B9A86C6F1089}"/>
              </a:ext>
            </a:extLst>
          </p:cNvPr>
          <p:cNvCxnSpPr>
            <a:cxnSpLocks/>
          </p:cNvCxnSpPr>
          <p:nvPr/>
        </p:nvCxnSpPr>
        <p:spPr>
          <a:xfrm flipH="1">
            <a:off x="2339752" y="1778622"/>
            <a:ext cx="792088" cy="8989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81BABBE0-FDDF-3C49-9DC5-8507F933E7DD}"/>
              </a:ext>
            </a:extLst>
          </p:cNvPr>
          <p:cNvCxnSpPr>
            <a:cxnSpLocks/>
          </p:cNvCxnSpPr>
          <p:nvPr/>
        </p:nvCxnSpPr>
        <p:spPr>
          <a:xfrm flipH="1">
            <a:off x="2483769" y="2419743"/>
            <a:ext cx="576062" cy="4041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E55CFA88-A7DC-0540-AAB7-3A52CF445360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2228850" y="2996954"/>
            <a:ext cx="830982" cy="65387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B0B2B061-E8CA-6F41-B00E-E3785928C7BB}"/>
              </a:ext>
            </a:extLst>
          </p:cNvPr>
          <p:cNvCxnSpPr>
            <a:cxnSpLocks/>
          </p:cNvCxnSpPr>
          <p:nvPr/>
        </p:nvCxnSpPr>
        <p:spPr>
          <a:xfrm flipH="1" flipV="1">
            <a:off x="1979713" y="3362714"/>
            <a:ext cx="1080118" cy="71897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B91FFF37-5F09-2145-9A4F-08779C88E29C}"/>
              </a:ext>
            </a:extLst>
          </p:cNvPr>
          <p:cNvCxnSpPr>
            <a:cxnSpLocks/>
          </p:cNvCxnSpPr>
          <p:nvPr/>
        </p:nvCxnSpPr>
        <p:spPr>
          <a:xfrm flipH="1" flipV="1">
            <a:off x="1784605" y="3621650"/>
            <a:ext cx="1275226" cy="117321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омер слайда 19">
            <a:extLst>
              <a:ext uri="{FF2B5EF4-FFF2-40B4-BE49-F238E27FC236}">
                <a16:creationId xmlns:a16="http://schemas.microsoft.com/office/drawing/2014/main" xmlns="" id="{4E3819D0-9E6C-3749-B25E-9B57869E6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FA7-4709-4FE2-8408-6A783868C712}" type="slidenum"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4</a:t>
            </a:fld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F13B84A-C72D-7D4E-84DA-5CB975BDC5D5}"/>
              </a:ext>
            </a:extLst>
          </p:cNvPr>
          <p:cNvSpPr/>
          <p:nvPr/>
        </p:nvSpPr>
        <p:spPr>
          <a:xfrm>
            <a:off x="251520" y="6448118"/>
            <a:ext cx="3744416" cy="18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ru-RU" sz="500" b="1" spc="300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РУССКИЙ ЯЗЫК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ОГЭ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ЕГЭ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dirty="0">
                <a:latin typeface="Arial Narrow" panose="020B0604020202020204" pitchFamily="34" charset="0"/>
                <a:cs typeface="Arial Narrow" panose="020B0604020202020204" pitchFamily="34" charset="0"/>
              </a:rPr>
              <a:t>ПОДХОДЫ К ОТБОРУ СОДЕРЖАНИЯ ДИСТАНЦИОННОЙ 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822659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Содержимое 3" descr="NOSMOKING.RU - &amp;Ncy;&amp;IEcy; &amp;Kcy;&amp;Ucy;&amp;Rcy;&amp;Icy;&amp;Mcy;! * &amp;Pcy;&amp;rcy;&amp;ocy;&amp;scy;&amp;mcy;&amp;ocy;&amp;tcy;&amp;rcy; &amp;tcy;&amp;iecy;&amp;mcy;&amp;ycy; - &amp;Icy;&amp;gcy;&amp;rcy;&amp;acy; &quot;&amp;Pcy;&amp;rcy;&amp;ocy;&amp;dcy;&amp;ocy;&amp;lcy;&amp;zhcy;&amp;icy; &amp;scy;&amp;lcy;&amp;ocy;&amp;vcy;&amp;ocy;&quot;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112683"/>
            <a:ext cx="3240087" cy="4248150"/>
          </a:xfrm>
        </p:spPr>
      </p:pic>
      <p:pic>
        <p:nvPicPr>
          <p:cNvPr id="15363" name="Рисунок 4" descr="&amp;Bcy;&amp;Lcy;&amp;Acy;&amp;Gcy;&amp;Ocy;&amp;Ucy;&amp;Scy;&amp;Tcy;&amp;Rcy;&amp;Ocy;&amp;Jcy;&amp;Scy;&amp;Tcy;&amp;Vcy;&amp;Ocy;, &amp;Ocy;&amp;Zcy;&amp;IEcy;&amp;Lcy;&amp;IEcy;&amp;Ncy;&amp;IEcy;&amp;Ncy;&amp;Icy;&amp;IEcy; &amp;Vcy;&amp;iecy;&amp;rcy;&amp;tcy;&amp;icy;&amp;kcy;&amp;acy;&amp;lcy;&amp;softcy;&amp;ncy;&amp;ocy;&amp;iecy; &amp;ocy;&amp;zcy;&amp;iecy;&amp;lcy;&amp;iecy;&amp;ncy;&amp;iecy;&amp;ncy;&amp;icy;&amp;iecy;-&amp;Lcy;&amp;acy;&amp;ncy;&amp;dcy;&amp;shcy;&amp;acy;&amp;fcy;&amp;tcy; &amp;pcy;&amp;rcy;&amp;ocy;&amp;iecy;&amp;kcy;&amp;t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56675"/>
            <a:ext cx="3455988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Прямоугольник 5"/>
          <p:cNvSpPr>
            <a:spLocks noChangeArrowheads="1"/>
          </p:cNvSpPr>
          <p:nvPr/>
        </p:nvSpPr>
        <p:spPr bwMode="auto">
          <a:xfrm>
            <a:off x="3929981" y="548680"/>
            <a:ext cx="136237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rgbClr val="601F1A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4400" b="1">
                <a:solidFill>
                  <a:srgbClr val="601F1A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4400" b="1">
                <a:solidFill>
                  <a:srgbClr val="601F1A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4400" b="1">
                <a:solidFill>
                  <a:srgbClr val="601F1A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4400" b="1">
                <a:solidFill>
                  <a:srgbClr val="601F1A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01F1A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01F1A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01F1A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01F1A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ru-RU" altLang="ru-RU" sz="138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5167778-9FDE-3340-A83A-218D713A3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FA7-4709-4FE2-8408-6A783868C712}" type="slidenum"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5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DF666F3-D240-FF43-9B7D-8DB2489F3D33}"/>
              </a:ext>
            </a:extLst>
          </p:cNvPr>
          <p:cNvSpPr/>
          <p:nvPr/>
        </p:nvSpPr>
        <p:spPr>
          <a:xfrm>
            <a:off x="251520" y="6448118"/>
            <a:ext cx="3744416" cy="18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ru-RU" sz="500" b="1" spc="300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РУССКИЙ ЯЗЫК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ОГЭ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ЕГЭ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dirty="0">
                <a:latin typeface="Arial Narrow" panose="020B0604020202020204" pitchFamily="34" charset="0"/>
                <a:cs typeface="Arial Narrow" panose="020B0604020202020204" pitchFamily="34" charset="0"/>
              </a:rPr>
              <a:t>ПОДХОДЫ К ОТБОРУ СОДЕРЖАНИЯ ДИСТАНЦИОННОЙ 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1359873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FEEA6FB5-B03D-8648-BD41-5DD01D820C86}"/>
              </a:ext>
            </a:extLst>
          </p:cNvPr>
          <p:cNvCxnSpPr/>
          <p:nvPr/>
        </p:nvCxnSpPr>
        <p:spPr>
          <a:xfrm>
            <a:off x="539552" y="5445224"/>
            <a:ext cx="815489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67544" y="1602405"/>
            <a:ext cx="388843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Слабость функций программирования и контроля: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r="22646"/>
          <a:stretch/>
        </p:blipFill>
        <p:spPr>
          <a:xfrm>
            <a:off x="4932040" y="1620633"/>
            <a:ext cx="3762402" cy="35589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3998" y="3968055"/>
            <a:ext cx="2189511" cy="2250595"/>
          </a:xfrm>
          <a:prstGeom prst="rect">
            <a:avLst/>
          </a:prstGeom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E4FF145-11FF-3B4E-A6E0-91A7BDE8FB45}"/>
              </a:ext>
            </a:extLst>
          </p:cNvPr>
          <p:cNvSpPr/>
          <p:nvPr/>
        </p:nvSpPr>
        <p:spPr>
          <a:xfrm>
            <a:off x="395536" y="83603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комфортных условий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работы на дистанционном обучении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A6BEAB7-F7B9-6644-834A-41DA5261A88F}"/>
              </a:ext>
            </a:extLst>
          </p:cNvPr>
          <p:cNvSpPr/>
          <p:nvPr/>
        </p:nvSpPr>
        <p:spPr>
          <a:xfrm>
            <a:off x="496037" y="2420888"/>
            <a:ext cx="42199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трудности </a:t>
            </a:r>
            <a:r>
              <a:rPr lang="ru-RU" altLang="ru-RU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вхождения</a:t>
            </a:r>
            <a:r>
              <a:rPr lang="ru-RU" alt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в работу,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трудности </a:t>
            </a:r>
            <a:r>
              <a:rPr lang="ru-RU" altLang="ru-RU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ориентировки</a:t>
            </a:r>
            <a:r>
              <a:rPr lang="ru-RU" alt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в условиях задачи;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трудности </a:t>
            </a:r>
            <a:r>
              <a:rPr lang="ru-RU" altLang="ru-RU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построения программы;</a:t>
            </a:r>
            <a:endParaRPr lang="ru-RU" altLang="ru-RU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упрощение программы;</a:t>
            </a:r>
            <a:endParaRPr lang="ru-RU" altLang="ru-RU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инертность;</a:t>
            </a:r>
            <a:endParaRPr lang="ru-RU" altLang="ru-RU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импульсивность;</a:t>
            </a:r>
            <a:endParaRPr lang="ru-RU" altLang="ru-RU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трудности </a:t>
            </a:r>
            <a:r>
              <a:rPr lang="ru-RU" altLang="ru-RU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контроля;</a:t>
            </a:r>
            <a:endParaRPr lang="en-US" altLang="ru-RU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трудности </a:t>
            </a:r>
            <a:r>
              <a:rPr lang="ru-RU" altLang="ru-RU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переключения</a:t>
            </a:r>
            <a:r>
              <a:rPr lang="ru-RU" alt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alt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на другое задание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7B0343B9-E307-504D-B7BA-69BAA5D12B85}"/>
              </a:ext>
            </a:extLst>
          </p:cNvPr>
          <p:cNvSpPr/>
          <p:nvPr/>
        </p:nvSpPr>
        <p:spPr>
          <a:xfrm>
            <a:off x="3743998" y="4005497"/>
            <a:ext cx="2189511" cy="2160241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9D53645B-35E4-F94A-A341-B1B41BE77896}"/>
              </a:ext>
            </a:extLst>
          </p:cNvPr>
          <p:cNvCxnSpPr/>
          <p:nvPr/>
        </p:nvCxnSpPr>
        <p:spPr>
          <a:xfrm>
            <a:off x="539552" y="1457424"/>
            <a:ext cx="815489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xmlns="" id="{3A5EB6AE-8D1D-0240-B7AF-D689B2639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FA7-4709-4FE2-8408-6A783868C712}" type="slidenum"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6</a:t>
            </a:fld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C127740-F0B8-CA4B-8C77-38F4A90CCB3C}"/>
              </a:ext>
            </a:extLst>
          </p:cNvPr>
          <p:cNvSpPr/>
          <p:nvPr/>
        </p:nvSpPr>
        <p:spPr>
          <a:xfrm>
            <a:off x="251520" y="6448118"/>
            <a:ext cx="3744416" cy="18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ru-RU" sz="500" b="1" spc="300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РУССКИЙ ЯЗЫК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ОГЭ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ЕГЭ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dirty="0">
                <a:latin typeface="Arial Narrow" panose="020B0604020202020204" pitchFamily="34" charset="0"/>
                <a:cs typeface="Arial Narrow" panose="020B0604020202020204" pitchFamily="34" charset="0"/>
              </a:rPr>
              <a:t>ПОДХОДЫ К ОТБОРУ СОДЕРЖАНИЯ ДИСТАНЦИОННОЙ 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1227598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B5E7313-9362-CD47-9EF1-AE4B37279A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9" t="2311" r="6709" b="2793"/>
          <a:stretch/>
        </p:blipFill>
        <p:spPr>
          <a:xfrm>
            <a:off x="0" y="1052736"/>
            <a:ext cx="9144000" cy="54006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55776" y="0"/>
            <a:ext cx="6588224" cy="7350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23528" y="185248"/>
            <a:ext cx="8406356" cy="683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ГОСУДАРСТВЕННЫЙ ЭКЗАМЕН ПО РУССКОМУ ЯЗЫКУ:</a:t>
            </a:r>
          </a:p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ru-RU" sz="12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ПОСТРОЕНИЯ МОДУЛЬНОЙ ПРОГРАММЫ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413337"/>
            <a:ext cx="84593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606425" algn="l"/>
              </a:tabLst>
            </a:pPr>
            <a:r>
              <a:rPr lang="ru-RU" sz="14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Проектируются все виды деятельности учеников и определяются формы и методы обучения;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606425" algn="l"/>
              </a:tabLst>
            </a:pPr>
            <a:r>
              <a:rPr lang="ru-RU" sz="14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весь курс разбивается на несколько модулей;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606425" algn="l"/>
              </a:tabLst>
            </a:pPr>
            <a:r>
              <a:rPr lang="ru-RU" sz="14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 каждого  модуля  выделяются  основные  понятия, необходимые знания и умения;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606425" algn="l"/>
              </a:tabLst>
            </a:pPr>
            <a:r>
              <a:rPr lang="ru-RU" sz="14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создается методическое обеспечение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4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банк задач, контрольных</a:t>
            </a:r>
            <a:br>
              <a:rPr lang="ru-RU" sz="14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вопросов, программированных и</a:t>
            </a:r>
            <a:r>
              <a:rPr lang="en-US" sz="14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творческих заданий, рассчитанных </a:t>
            </a:r>
            <a:r>
              <a:rPr lang="en-US" sz="14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14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</a:t>
            </a:r>
            <a:r>
              <a:rPr lang="en-US" sz="14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разный уровень усвоения материала;           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606425" algn="l"/>
              </a:tabLst>
            </a:pPr>
            <a:r>
              <a:rPr lang="ru-RU" sz="14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создаются условия для самостоятельной систематической работы;  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606425" algn="l"/>
              </a:tabLst>
            </a:pPr>
            <a:r>
              <a:rPr lang="ru-RU" sz="14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определяются виды самостоятельной работы и критерии оценки всех видов учебной деятельности.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4EA8DF4-7942-BA48-931B-457355D1B000}"/>
              </a:ext>
            </a:extLst>
          </p:cNvPr>
          <p:cNvSpPr/>
          <p:nvPr/>
        </p:nvSpPr>
        <p:spPr>
          <a:xfrm>
            <a:off x="736824" y="1363600"/>
            <a:ext cx="80992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модульности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(модуль 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это  целевой функциональный центр, в котором объединены учебное содержание и технология овладения им;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 каждого  модуля  выделяются  основные  понятия   и  умения;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 формирования модулей </a:t>
            </a:r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b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понятий и умений, востребованных на едином государственном экзамене)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1C495E13-D6C4-0643-8E7C-394B1522A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FA7-4709-4FE2-8408-6A783868C712}" type="slidenum"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7</a:t>
            </a:fld>
            <a:endParaRPr lang="ru-RU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AAFF2125-A98C-3946-AF64-1B8AA965CAFE}"/>
              </a:ext>
            </a:extLst>
          </p:cNvPr>
          <p:cNvCxnSpPr>
            <a:cxnSpLocks/>
          </p:cNvCxnSpPr>
          <p:nvPr/>
        </p:nvCxnSpPr>
        <p:spPr>
          <a:xfrm>
            <a:off x="827584" y="2348880"/>
            <a:ext cx="7776864" cy="0"/>
          </a:xfrm>
          <a:prstGeom prst="line">
            <a:avLst/>
          </a:prstGeom>
          <a:ln w="9525"/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30D88E8-578C-9D4B-88AE-8B3CCA379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22" y="4667051"/>
            <a:ext cx="7086600" cy="14224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6BB286E-B7D0-9E4C-9C93-D9BC02E07E14}"/>
              </a:ext>
            </a:extLst>
          </p:cNvPr>
          <p:cNvSpPr/>
          <p:nvPr/>
        </p:nvSpPr>
        <p:spPr>
          <a:xfrm>
            <a:off x="251520" y="6448118"/>
            <a:ext cx="3744416" cy="18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ru-RU" sz="500" b="1" spc="300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РУССКИЙ ЯЗЫК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ОГЭ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ЕГЭ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dirty="0">
                <a:latin typeface="Arial Narrow" panose="020B0604020202020204" pitchFamily="34" charset="0"/>
                <a:cs typeface="Arial Narrow" panose="020B0604020202020204" pitchFamily="34" charset="0"/>
              </a:rPr>
              <a:t>ПОДХОДЫ К ОТБОРУ СОДЕРЖАНИЯ ДИСТАНЦИОННОЙ 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315465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64EA09B-2CBA-C846-AF93-AAE84775E7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9" t="2311" r="6709" b="2793"/>
          <a:stretch/>
        </p:blipFill>
        <p:spPr>
          <a:xfrm>
            <a:off x="0" y="1052736"/>
            <a:ext cx="9144000" cy="54006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55776" y="0"/>
            <a:ext cx="6588224" cy="7350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0760" y="2726310"/>
            <a:ext cx="5602477" cy="20606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02819" y="4884548"/>
            <a:ext cx="75736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b="1" spc="300" dirty="0">
                <a:solidFill>
                  <a:srgbClr val="C00000"/>
                </a:solidFill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УЧИТЕЛЬ!</a:t>
            </a:r>
          </a:p>
          <a:p>
            <a:pPr algn="just">
              <a:spcAft>
                <a:spcPts val="0"/>
              </a:spcAft>
            </a:pPr>
            <a:r>
              <a:rPr lang="ru-RU" sz="1100" spc="5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К каждому модулю дана система упражнений, в которых учащимся предлагается самостоятельно выбрать для выполнения одно задание из ряда предлагаемых                  получает дополнительную информацию о том, как ученик оценивает свои индивидуальные возможности; учитель корректирует подготовку ученика.</a:t>
            </a:r>
            <a:endParaRPr lang="ru-RU" sz="1100" dirty="0">
              <a:effectLst/>
              <a:latin typeface="Arial Narrow" panose="020B0604020202020204" pitchFamily="34" charset="0"/>
              <a:ea typeface="Times New Roman" panose="02020603050405020304" pitchFamily="18" charset="0"/>
              <a:cs typeface="Arial Narrow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5" y="2334184"/>
            <a:ext cx="66967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ВОСПРИЯТИЕ      ПОНИМАНИЕ     ОСМЫСЛЕНИЕ     ЗА­КРЕПЛЕНИЕ      ПРИМЕНЕНИЕ</a:t>
            </a:r>
            <a:endParaRPr lang="ru-RU" sz="1400" b="1" dirty="0">
              <a:solidFill>
                <a:srgbClr val="00206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02819" y="5739940"/>
            <a:ext cx="70695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1200" b="1" spc="300" dirty="0">
                <a:solidFill>
                  <a:srgbClr val="C00000"/>
                </a:solidFill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УЧЕНИК!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осознание степени изученности   явления                    </a:t>
            </a:r>
            <a:r>
              <a:rPr lang="en-US" sz="1200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 </a:t>
            </a:r>
            <a:r>
              <a:rPr lang="ru-RU" sz="1200" dirty="0"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осмысление нерешенных проблем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733166" y="6093296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987824" y="5373216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 rot="16200000">
            <a:off x="154068" y="5515489"/>
            <a:ext cx="1260427" cy="2769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spc="300" dirty="0">
                <a:solidFill>
                  <a:schemeClr val="bg1"/>
                </a:solidFill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НАПРИМЕР</a:t>
            </a:r>
            <a:endParaRPr lang="ru-RU" sz="1200" b="1" spc="3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7AD1DDA-96C7-B747-A67F-30A913B1B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FA7-4709-4FE2-8408-6A783868C712}" type="slidenum"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8</a:t>
            </a:fld>
            <a:endParaRPr lang="ru-RU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EB5A2D82-2BE5-B245-8969-562317CA860B}"/>
              </a:ext>
            </a:extLst>
          </p:cNvPr>
          <p:cNvSpPr txBox="1">
            <a:spLocks/>
          </p:cNvSpPr>
          <p:nvPr/>
        </p:nvSpPr>
        <p:spPr>
          <a:xfrm>
            <a:off x="323528" y="185248"/>
            <a:ext cx="8406356" cy="683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ГОСУДАРСТВЕННЫЙ ЭКЗАМЕН ПО РУССКОМУ ЯЗЫКУ:</a:t>
            </a:r>
          </a:p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ПОДХОДЫ К ОТБОРУ СОДЕРЖАНИЯ И ПРОВЕДЕНИЮ ДИСТАНЦИОННОЙ ПОДГОТОВКИ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2891DD2-E53A-D744-B541-B68057C3B81F}"/>
              </a:ext>
            </a:extLst>
          </p:cNvPr>
          <p:cNvSpPr/>
          <p:nvPr/>
        </p:nvSpPr>
        <p:spPr>
          <a:xfrm>
            <a:off x="467544" y="1384225"/>
            <a:ext cx="8208910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гибкости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динамичности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(соответствие индивидуальным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групповым образовательным потребностям учеников; оптимальное сочетание общих, групповых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индивидуальных форм организации учебного процесса; дифференцированный подход) 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4943BD70-15AA-474E-B465-B69303226192}"/>
              </a:ext>
            </a:extLst>
          </p:cNvPr>
          <p:cNvCxnSpPr>
            <a:cxnSpLocks/>
          </p:cNvCxnSpPr>
          <p:nvPr/>
        </p:nvCxnSpPr>
        <p:spPr>
          <a:xfrm>
            <a:off x="539552" y="2165610"/>
            <a:ext cx="8064896" cy="0"/>
          </a:xfrm>
          <a:prstGeom prst="line">
            <a:avLst/>
          </a:prstGeom>
          <a:ln w="9525"/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трелка вправо 14">
            <a:extLst>
              <a:ext uri="{FF2B5EF4-FFF2-40B4-BE49-F238E27FC236}">
                <a16:creationId xmlns:a16="http://schemas.microsoft.com/office/drawing/2014/main" xmlns="" id="{4033E881-9F6D-184C-A10B-9C4DE4778168}"/>
              </a:ext>
            </a:extLst>
          </p:cNvPr>
          <p:cNvSpPr/>
          <p:nvPr/>
        </p:nvSpPr>
        <p:spPr>
          <a:xfrm>
            <a:off x="2627784" y="2459436"/>
            <a:ext cx="144016" cy="7200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>
            <a:extLst>
              <a:ext uri="{FF2B5EF4-FFF2-40B4-BE49-F238E27FC236}">
                <a16:creationId xmlns:a16="http://schemas.microsoft.com/office/drawing/2014/main" xmlns="" id="{A5A1B2C2-01B6-C548-A93F-C10C925BAB2A}"/>
              </a:ext>
            </a:extLst>
          </p:cNvPr>
          <p:cNvSpPr/>
          <p:nvPr/>
        </p:nvSpPr>
        <p:spPr>
          <a:xfrm>
            <a:off x="3838517" y="2459436"/>
            <a:ext cx="144016" cy="7200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>
            <a:extLst>
              <a:ext uri="{FF2B5EF4-FFF2-40B4-BE49-F238E27FC236}">
                <a16:creationId xmlns:a16="http://schemas.microsoft.com/office/drawing/2014/main" xmlns="" id="{A1FBACD1-FB69-804F-A6E3-A33FF07412D6}"/>
              </a:ext>
            </a:extLst>
          </p:cNvPr>
          <p:cNvSpPr/>
          <p:nvPr/>
        </p:nvSpPr>
        <p:spPr>
          <a:xfrm>
            <a:off x="5133917" y="2459436"/>
            <a:ext cx="144016" cy="7200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>
            <a:extLst>
              <a:ext uri="{FF2B5EF4-FFF2-40B4-BE49-F238E27FC236}">
                <a16:creationId xmlns:a16="http://schemas.microsoft.com/office/drawing/2014/main" xmlns="" id="{4C9FF991-4817-0640-9666-F3730D2618BD}"/>
              </a:ext>
            </a:extLst>
          </p:cNvPr>
          <p:cNvSpPr/>
          <p:nvPr/>
        </p:nvSpPr>
        <p:spPr>
          <a:xfrm>
            <a:off x="6463183" y="2459436"/>
            <a:ext cx="144016" cy="7200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6DEB70A1-BD82-BE43-B93B-E67AF4D3CFBD}"/>
              </a:ext>
            </a:extLst>
          </p:cNvPr>
          <p:cNvSpPr/>
          <p:nvPr/>
        </p:nvSpPr>
        <p:spPr>
          <a:xfrm>
            <a:off x="251520" y="6448117"/>
            <a:ext cx="4057710" cy="18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ru-RU" sz="500" b="1" spc="300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РУССКИЙ ЯЗЫК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ОГЭ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ЕГЭ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dirty="0">
                <a:latin typeface="Arial Narrow" panose="020B0604020202020204" pitchFamily="34" charset="0"/>
                <a:cs typeface="Arial Narrow" panose="020B0604020202020204" pitchFamily="34" charset="0"/>
              </a:rPr>
              <a:t>ПОДХОДЫ К ОТБОРУ СОДЕРЖАНИЯ ДИСТАНЦИОННОЙ 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1125973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51512"/>
            <a:ext cx="8640960" cy="4354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каждом уроке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проводится работа, направленная:</a:t>
            </a:r>
            <a:endPara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00075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на выполнение задания с развёрнутым ответом (27);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0075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на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отработку орфоэпических и лексических норм (задания 1 и 5);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0075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 на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отработку значимых для экзаменуемых орфографических и пунктуационных тем;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0075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4) на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работу с заданиями  с традиционно низкой статистикой выполнения.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каждом уроке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предполагается несколько форм диагностики в зависимости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повторяемого языкового материала.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7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Максимально используется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языковой теоретический и практический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материал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учебных пособий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издательства 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«Национальное образование»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7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Электронная версия модульного курса подкреплена тематической навигацией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самоподготовки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к каждой теме, освоение которой необходимо для эффективной подготовки к ОГЭ и  ЕГЭ, дан перечень пособий издательства с точным указанием параграфов и страниц, на которых размещены как теоретические материалы,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так и система тренировочных и контрольных заданий к каждой теме.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7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случае недостаточного усвоения материала обучающий­ся отсылается для повторения 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усвоенных конкретных учебных элементов.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69476"/>
            <a:ext cx="3513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урока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3F08617-0E0A-A246-BCB4-83EA8F10C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2FA7-4709-4FE2-8408-6A783868C712}" type="slidenum"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9</a:t>
            </a:fld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0B364BD-7A3C-9343-90BE-5803590878C5}"/>
              </a:ext>
            </a:extLst>
          </p:cNvPr>
          <p:cNvSpPr/>
          <p:nvPr/>
        </p:nvSpPr>
        <p:spPr>
          <a:xfrm>
            <a:off x="251520" y="6448118"/>
            <a:ext cx="3744416" cy="18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ru-RU" sz="500" b="1" spc="300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РУССКИЙ ЯЗЫК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ОГЭ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ЕГЭ </a:t>
            </a:r>
            <a:r>
              <a:rPr lang="en-US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| </a:t>
            </a:r>
            <a:r>
              <a:rPr lang="ru-RU" sz="500" dirty="0">
                <a:latin typeface="Arial Narrow" panose="020B0604020202020204" pitchFamily="34" charset="0"/>
                <a:cs typeface="Arial Narrow" panose="020B0604020202020204" pitchFamily="34" charset="0"/>
              </a:rPr>
              <a:t>ПОДХОДЫ К ОТБОРУ СОДЕРЖАНИЯ ДИСТАНЦИОННОЙ 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26157196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2973</TotalTime>
  <Words>1567</Words>
  <Application>Microsoft Office PowerPoint</Application>
  <PresentationFormat>Экран (4:3)</PresentationFormat>
  <Paragraphs>289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Основные задачи учителя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Основная школа                                                         Старшая школа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Модель «Швейцарского сыра»  (Джеймс Ризон) </vt:lpstr>
      <vt:lpstr>Презентация PowerPoint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Loly</dc:creator>
  <cp:lastModifiedBy>liu</cp:lastModifiedBy>
  <cp:revision>187</cp:revision>
  <dcterms:created xsi:type="dcterms:W3CDTF">2014-11-12T12:33:07Z</dcterms:created>
  <dcterms:modified xsi:type="dcterms:W3CDTF">2020-04-17T16:04:09Z</dcterms:modified>
</cp:coreProperties>
</file>