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74" r:id="rId3"/>
    <p:sldId id="272" r:id="rId4"/>
    <p:sldId id="257" r:id="rId5"/>
    <p:sldId id="263" r:id="rId6"/>
    <p:sldId id="271" r:id="rId7"/>
    <p:sldId id="268" r:id="rId8"/>
    <p:sldId id="259" r:id="rId9"/>
    <p:sldId id="275" r:id="rId10"/>
    <p:sldId id="260" r:id="rId11"/>
    <p:sldId id="262" r:id="rId12"/>
    <p:sldId id="265" r:id="rId13"/>
    <p:sldId id="270" r:id="rId14"/>
    <p:sldId id="261" r:id="rId15"/>
    <p:sldId id="264" r:id="rId16"/>
    <p:sldId id="273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42" autoAdjust="0"/>
    <p:restoredTop sz="99655" autoAdjust="0"/>
  </p:normalViewPr>
  <p:slideViewPr>
    <p:cSldViewPr>
      <p:cViewPr>
        <p:scale>
          <a:sx n="100" d="100"/>
          <a:sy n="100" d="100"/>
        </p:scale>
        <p:origin x="-2028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EE5F5-5BB4-499A-9C45-74A1D42F6F8C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ADDE-69F6-4AE0-99AF-C6F1C84A9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1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19.08.2020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280" y="692696"/>
            <a:ext cx="8402191" cy="5184576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Е. Н. Потехина, </a:t>
            </a:r>
            <a:br>
              <a:rPr lang="ru-RU" sz="1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1300" spc="3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начальник отдела  развития воспитания и дополнительного  </a:t>
            </a:r>
            <a:r>
              <a:rPr lang="ru-RU" sz="1300" spc="30" dirty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образования </a:t>
            </a:r>
            <a:br>
              <a:rPr lang="ru-RU" sz="1300" spc="30" dirty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1300" spc="30" dirty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управления образования администрации Соликамского городского округа </a:t>
            </a:r>
            <a:r>
              <a:rPr lang="ru-RU" sz="1300" spc="3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/>
            </a:r>
            <a:br>
              <a:rPr lang="ru-RU" sz="1300" spc="3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1300" spc="3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Impact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2272232"/>
              </p:ext>
            </p:extLst>
          </p:nvPr>
        </p:nvGraphicFramePr>
        <p:xfrm>
          <a:off x="179512" y="1772817"/>
          <a:ext cx="8784976" cy="2902585"/>
        </p:xfrm>
        <a:graphic>
          <a:graphicData uri="http://schemas.openxmlformats.org/drawingml/2006/table">
            <a:tbl>
              <a:tblPr/>
              <a:tblGrid>
                <a:gridCol w="8784976">
                  <a:extLst>
                    <a:ext uri="{9D8B030D-6E8A-4147-A177-3AD203B41FA5}">
                      <a16:colId xmlns:a16="http://schemas.microsoft.com/office/drawing/2014/main" xmlns="" val="3155268534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500" dirty="0" smtClean="0">
                          <a:solidFill>
                            <a:srgbClr val="FFC00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500" dirty="0" smtClean="0">
                          <a:solidFill>
                            <a:srgbClr val="FFC00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500" dirty="0">
                          <a:solidFill>
                            <a:srgbClr val="FFC00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время детства </a:t>
                      </a:r>
                      <a:endParaRPr lang="ru-RU" sz="4500" dirty="0" smtClean="0">
                        <a:solidFill>
                          <a:srgbClr val="FFC000"/>
                        </a:solidFill>
                        <a:effectLst/>
                        <a:latin typeface="Impact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B0F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solidFill>
                            <a:srgbClr val="00B0F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деятельности учреждений </a:t>
                      </a:r>
                      <a:endParaRPr lang="ru-RU" sz="2000" dirty="0" smtClean="0">
                        <a:solidFill>
                          <a:srgbClr val="00B0F0"/>
                        </a:solidFill>
                        <a:effectLst/>
                        <a:latin typeface="Impact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B0F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</a:t>
                      </a:r>
                      <a:r>
                        <a:rPr lang="ru-RU" sz="2000" dirty="0">
                          <a:solidFill>
                            <a:srgbClr val="00B0F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в соответствии с требованиями государственной образовательной политики </a:t>
                      </a:r>
                      <a:endParaRPr lang="ru-RU" sz="2000" dirty="0" smtClean="0">
                        <a:solidFill>
                          <a:srgbClr val="00B0F0"/>
                        </a:solidFill>
                        <a:effectLst/>
                        <a:latin typeface="Impact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B0F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000" dirty="0">
                          <a:solidFill>
                            <a:srgbClr val="00B0F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потребностями муниципальной системы </a:t>
                      </a:r>
                      <a:r>
                        <a:rPr lang="ru-RU" sz="2000" dirty="0" smtClean="0">
                          <a:solidFill>
                            <a:srgbClr val="00B0F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2400" dirty="0" smtClean="0">
                          <a:solidFill>
                            <a:srgbClr val="00B0F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400" i="1" dirty="0" smtClean="0">
                          <a:solidFill>
                            <a:srgbClr val="00B0F0"/>
                          </a:solidFill>
                          <a:effectLst/>
                          <a:latin typeface="Impact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00B0F0"/>
                        </a:solidFill>
                        <a:effectLst/>
                        <a:latin typeface="Impact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268542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79911" y="6329065"/>
            <a:ext cx="1685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  <a:latin typeface="Impact" pitchFamily="34" charset="0"/>
              </a:rPr>
              <a:t>20 августа 2020 </a:t>
            </a:r>
            <a:r>
              <a:rPr lang="ru-RU" sz="1400" dirty="0" smtClean="0">
                <a:solidFill>
                  <a:srgbClr val="FFC000"/>
                </a:solidFill>
                <a:latin typeface="Impact" pitchFamily="34" charset="0"/>
              </a:rPr>
              <a:t>год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2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19872" y="1088740"/>
            <a:ext cx="4824536" cy="93610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3000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/>
            </a:r>
            <a:br>
              <a:rPr lang="ru-RU" sz="3000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</a:br>
            <a:r>
              <a:rPr lang="ru-RU" sz="3000" cap="all" dirty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/>
            </a:r>
            <a:br>
              <a:rPr lang="ru-RU" sz="3000" cap="all" dirty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</a:br>
            <a:r>
              <a:rPr lang="ru-RU" sz="3000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Родительские  педсоветы </a:t>
            </a:r>
            <a:br>
              <a:rPr lang="ru-RU" sz="3000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</a:br>
            <a:r>
              <a:rPr lang="ru-RU" sz="3000" cap="all" dirty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/>
            </a:r>
            <a:br>
              <a:rPr lang="ru-RU" sz="3000" cap="all" dirty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</a:br>
            <a:r>
              <a:rPr lang="ru-RU" sz="3000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endParaRPr lang="uk-UA" sz="3000" cap="all" dirty="0">
              <a:ln w="0"/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2751" y="1858291"/>
            <a:ext cx="5832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Impact" pitchFamily="34" charset="0"/>
              </a:rPr>
              <a:t>«Рецепты воспитания в современном мире: </a:t>
            </a:r>
            <a:endParaRPr lang="ru-RU" dirty="0" smtClean="0">
              <a:solidFill>
                <a:srgbClr val="00B0F0"/>
              </a:solidFill>
              <a:latin typeface="Impact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Impact" pitchFamily="34" charset="0"/>
              </a:rPr>
              <a:t>от </a:t>
            </a:r>
            <a:r>
              <a:rPr lang="ru-RU" dirty="0">
                <a:solidFill>
                  <a:srgbClr val="00B0F0"/>
                </a:solidFill>
                <a:latin typeface="Impact" pitchFamily="34" charset="0"/>
              </a:rPr>
              <a:t>количества к качеству»</a:t>
            </a:r>
          </a:p>
          <a:p>
            <a:pPr algn="ctr"/>
            <a:r>
              <a:rPr lang="ru-RU" dirty="0">
                <a:solidFill>
                  <a:srgbClr val="00B0F0"/>
                </a:solidFill>
                <a:latin typeface="Impact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Impact" pitchFamily="34" charset="0"/>
              </a:rPr>
              <a:t>«Рецепты </a:t>
            </a:r>
            <a:r>
              <a:rPr lang="ru-RU" dirty="0">
                <a:solidFill>
                  <a:srgbClr val="7030A0"/>
                </a:solidFill>
                <a:latin typeface="Impact" pitchFamily="34" charset="0"/>
              </a:rPr>
              <a:t>воспитания детей в семье как ответ на современные вызовы: </a:t>
            </a:r>
            <a:r>
              <a:rPr lang="ru-RU" dirty="0" err="1">
                <a:solidFill>
                  <a:srgbClr val="7030A0"/>
                </a:solidFill>
                <a:latin typeface="Impact" pitchFamily="34" charset="0"/>
              </a:rPr>
              <a:t>соцсети</a:t>
            </a:r>
            <a:r>
              <a:rPr lang="ru-RU" dirty="0">
                <a:solidFill>
                  <a:srgbClr val="7030A0"/>
                </a:solidFill>
                <a:latin typeface="Impact" pitchFamily="34" charset="0"/>
              </a:rPr>
              <a:t>, наркомания, </a:t>
            </a:r>
            <a:r>
              <a:rPr lang="ru-RU" dirty="0" smtClean="0">
                <a:solidFill>
                  <a:srgbClr val="7030A0"/>
                </a:solidFill>
                <a:latin typeface="Impact" pitchFamily="34" charset="0"/>
              </a:rPr>
              <a:t>алкоголизм»</a:t>
            </a:r>
            <a:endParaRPr lang="ru-RU" dirty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07" y="3964918"/>
            <a:ext cx="4107365" cy="2738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7" y="4145447"/>
            <a:ext cx="3836624" cy="255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5" y="1556792"/>
            <a:ext cx="2949163" cy="218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85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1196752"/>
            <a:ext cx="4817929" cy="93610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000" b="1" cap="all" dirty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фестиваль  </a:t>
            </a:r>
            <a:r>
              <a:rPr lang="ru-RU" sz="2000" b="1" cap="all" dirty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искусств </a:t>
            </a: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400" b="1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«</a:t>
            </a:r>
            <a:r>
              <a:rPr lang="ru-RU" sz="2400" b="1" cap="all" dirty="0" err="1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Артийские</a:t>
            </a:r>
            <a:r>
              <a:rPr lang="ru-RU" sz="2400" b="1" cap="all" dirty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 Победы – Дню Победы» </a:t>
            </a: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в </a:t>
            </a:r>
            <a:r>
              <a:rPr lang="ru-RU" sz="2000" b="1" cap="all" dirty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Соликамском городском </a:t>
            </a: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округе</a:t>
            </a:r>
            <a:r>
              <a:rPr lang="ru-RU" sz="2000" b="1" cap="all" dirty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000" b="1" cap="all" dirty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 </a:t>
            </a:r>
            <a:endParaRPr lang="uk-UA" sz="2000" b="1" cap="all" dirty="0">
              <a:ln w="0"/>
              <a:solidFill>
                <a:srgbClr val="0070C0"/>
              </a:solidFill>
              <a:effectLst/>
              <a:latin typeface="Impact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118" y="2183791"/>
            <a:ext cx="606670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Участники - </a:t>
            </a:r>
            <a:r>
              <a:rPr lang="ru-RU" sz="2000" dirty="0" smtClean="0">
                <a:solidFill>
                  <a:srgbClr val="FFC000"/>
                </a:solidFill>
                <a:latin typeface="Impact" pitchFamily="34" charset="0"/>
              </a:rPr>
              <a:t>562 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обучающихся в возрасте от 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</a:rPr>
              <a:t>5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до 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</a:rPr>
              <a:t>20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Impact" pitchFamily="34" charset="0"/>
              </a:rPr>
              <a:t>лет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 (</a:t>
            </a:r>
            <a:r>
              <a:rPr lang="ru-RU" sz="2100" dirty="0" smtClean="0">
                <a:solidFill>
                  <a:srgbClr val="FFC000"/>
                </a:solidFill>
                <a:latin typeface="Impact" pitchFamily="34" charset="0"/>
              </a:rPr>
              <a:t>26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 человек – дети группы риска и СОП) в </a:t>
            </a:r>
            <a:r>
              <a:rPr lang="ru-RU" sz="2100" dirty="0" smtClean="0">
                <a:solidFill>
                  <a:srgbClr val="FFC000"/>
                </a:solidFill>
                <a:latin typeface="Impact" pitchFamily="34" charset="0"/>
              </a:rPr>
              <a:t>10 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номинациях. </a:t>
            </a:r>
          </a:p>
          <a:p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Результат - </a:t>
            </a:r>
            <a:r>
              <a:rPr lang="ru-RU" sz="2100" dirty="0" smtClean="0">
                <a:solidFill>
                  <a:srgbClr val="FFC000"/>
                </a:solidFill>
                <a:latin typeface="Impact" pitchFamily="34" charset="0"/>
              </a:rPr>
              <a:t>398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творческих работ (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рисунков, открыток, </a:t>
            </a:r>
            <a:r>
              <a:rPr lang="ru-RU" dirty="0" err="1" smtClean="0">
                <a:solidFill>
                  <a:srgbClr val="0070C0"/>
                </a:solidFill>
                <a:latin typeface="Impact" pitchFamily="34" charset="0"/>
              </a:rPr>
              <a:t>фотоколлажей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, макетов, музыкальных номеров, стихов, роликов и  др.). </a:t>
            </a:r>
          </a:p>
          <a:p>
            <a:r>
              <a:rPr lang="ru-RU" sz="2100" dirty="0" smtClean="0">
                <a:solidFill>
                  <a:srgbClr val="FFC000"/>
                </a:solidFill>
                <a:latin typeface="Impact" pitchFamily="34" charset="0"/>
              </a:rPr>
              <a:t>170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 руководителей (педагогов и родителей) удостоены дипломов в номинации «Подвижничество». </a:t>
            </a:r>
            <a:endParaRPr lang="ru-RU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2" y="1196752"/>
            <a:ext cx="13414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8" y="2417436"/>
            <a:ext cx="2510297" cy="35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23639"/>
            <a:ext cx="224313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93" y="4408731"/>
            <a:ext cx="3393007" cy="24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54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3"/>
            <a:ext cx="9144000" cy="1503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43174" y="946947"/>
            <a:ext cx="5328592" cy="93610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3000" b="1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Патриотические мероприятия  </a:t>
            </a:r>
            <a:endParaRPr lang="uk-UA" sz="3000" b="1" cap="all" dirty="0">
              <a:ln w="0"/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409869"/>
            <a:ext cx="43917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300" dirty="0" smtClean="0">
                <a:solidFill>
                  <a:srgbClr val="FFC000"/>
                </a:solidFill>
                <a:latin typeface="Impact" pitchFamily="34" charset="0"/>
              </a:rPr>
              <a:t>291 </a:t>
            </a: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событие:</a:t>
            </a:r>
            <a:endParaRPr lang="ru-RU" sz="1400" dirty="0">
              <a:solidFill>
                <a:srgbClr val="00B0F0"/>
              </a:solidFill>
              <a:latin typeface="Impac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Акция «Свеча памяти»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Акция «Поэма о войне»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Акция «Мы за мир»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Вахта Памяти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Всероссийская акция «Вечный огонь»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Социальный проект «Поклонимся великим тем годам»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Вахта памяти в рамках реализации проекта  </a:t>
            </a:r>
            <a:r>
              <a:rPr lang="ru-RU" sz="1400" dirty="0">
                <a:solidFill>
                  <a:srgbClr val="00B0F0"/>
                </a:solidFill>
                <a:latin typeface="Impact" pitchFamily="34" charset="0"/>
              </a:rPr>
              <a:t>Проект "БТР – </a:t>
            </a: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2020. </a:t>
            </a:r>
            <a:r>
              <a:rPr lang="ru-RU" sz="1400" dirty="0">
                <a:solidFill>
                  <a:srgbClr val="00B0F0"/>
                </a:solidFill>
                <a:latin typeface="Impact" pitchFamily="34" charset="0"/>
              </a:rPr>
              <a:t>Боевые традиции и ритуалы Российской </a:t>
            </a: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Армии».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Проект «Патруль памяти».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FFC000"/>
                </a:solidFill>
                <a:latin typeface="Impact" pitchFamily="34" charset="0"/>
              </a:rPr>
              <a:t>«Один день из жизни солдата»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Пост №1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Impact" pitchFamily="34" charset="0"/>
              </a:rPr>
              <a:t>Патриотические мероприятия на уровне образовательных учреждений</a:t>
            </a:r>
            <a:endParaRPr lang="ru-RU" sz="1400" dirty="0">
              <a:solidFill>
                <a:srgbClr val="00B0F0"/>
              </a:solidFill>
              <a:latin typeface="Impact" pitchFamily="34" charset="0"/>
            </a:endParaRPr>
          </a:p>
          <a:p>
            <a:pPr algn="ctr"/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023575"/>
            <a:ext cx="2042136" cy="1773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71685"/>
            <a:ext cx="1674437" cy="187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92" y="5316904"/>
            <a:ext cx="2187796" cy="129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12" y="5316904"/>
            <a:ext cx="2808837" cy="129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epotehina\Desktop\Мероприятия по профилактике наркомании\Один день из жизни солдата\6M1obSF6RS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946823"/>
            <a:ext cx="2042136" cy="1669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epotehina\Desktop\Мероприятия по профилактике наркомании\Один день из жизни солдата\JMfzUtpYQV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1311316"/>
            <a:ext cx="204213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498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9061" y="1241227"/>
            <a:ext cx="4464496" cy="99412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C000"/>
                </a:solidFill>
                <a:latin typeface="Impact" pitchFamily="34" charset="0"/>
                <a:cs typeface="Times New Roman" pitchFamily="18" charset="0"/>
              </a:rPr>
              <a:t>Проектная школа</a:t>
            </a:r>
            <a:endParaRPr lang="ru-RU" dirty="0">
              <a:solidFill>
                <a:srgbClr val="FFC0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857364"/>
            <a:ext cx="1606976" cy="1141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645"/>
          <a:stretch>
            <a:fillRect/>
          </a:stretch>
        </p:blipFill>
        <p:spPr>
          <a:xfrm>
            <a:off x="107504" y="4714884"/>
            <a:ext cx="3168352" cy="1978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707904" y="2235349"/>
            <a:ext cx="48577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Конкурс  детских социальных проектов "Юбилейные виражи" на грант Главы </a:t>
            </a:r>
            <a:r>
              <a:rPr lang="ru-RU" sz="1600" dirty="0" err="1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Соликамского</a:t>
            </a:r>
            <a:r>
              <a:rPr lang="ru-RU" sz="160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 городского округа:</a:t>
            </a:r>
          </a:p>
          <a:p>
            <a:pPr algn="just"/>
            <a:r>
              <a:rPr lang="ru-RU" sz="160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 - </a:t>
            </a:r>
            <a:r>
              <a:rPr lang="ru-RU" sz="1600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9 проектов поддержаны на общую сумму 200000 рублей по двум номинациям: «Тропа, из глубины сердец идущая» (проекты к 75-летию Победы в Великой Отечественной войне) и «Мой Соликамск - серебряные звоны» (проекты, посвящённые 590-летнему юбилею Соликамска). </a:t>
            </a:r>
          </a:p>
          <a:p>
            <a:pPr algn="just"/>
            <a:r>
              <a:rPr lang="ru-RU" sz="160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 - </a:t>
            </a:r>
            <a:r>
              <a:rPr lang="ru-RU" sz="1600" dirty="0" smtClean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80 ребят (18 проектных групп) защитили свои инициативы в режиме </a:t>
            </a:r>
            <a:r>
              <a:rPr lang="ru-RU" sz="1600" dirty="0" err="1" smtClean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 -  </a:t>
            </a:r>
            <a:r>
              <a:rPr lang="ru-RU" sz="1600" dirty="0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3 проекта  учреждений дополнительного образования: «В память о вечном" (МБОУ ДО "ДЭБЦ"), "Землянка Победы" (МАОУ ДО "ДООЦ "Лесная сказка"), "Алая линия. Ожившие истории "высоких" отношений" (МАОУ ДО "</a:t>
            </a:r>
            <a:r>
              <a:rPr lang="ru-RU" sz="1600" dirty="0" err="1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ЦРТДиЮ</a:t>
            </a:r>
            <a:r>
              <a:rPr lang="ru-RU" sz="1600" dirty="0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 "Звездный").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219"/>
          <a:stretch/>
        </p:blipFill>
        <p:spPr>
          <a:xfrm>
            <a:off x="142844" y="3214686"/>
            <a:ext cx="2101912" cy="1352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AAs-2SYA5N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928670"/>
            <a:ext cx="235745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082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655" y="1138895"/>
            <a:ext cx="7820793" cy="93610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/>
            </a:r>
            <a:b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</a:br>
            <a:r>
              <a:rPr lang="ru-RU" sz="2000" cap="all" dirty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/>
            </a:r>
            <a:br>
              <a:rPr lang="ru-RU" sz="2000" cap="all" dirty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</a:br>
            <a:r>
              <a:rPr lang="ru-RU" sz="2000" cap="all" dirty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>Летняя онлайн-школа </a:t>
            </a:r>
            <a: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/>
            </a:r>
            <a:b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</a:br>
            <a: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>стратегического </a:t>
            </a:r>
            <a:r>
              <a:rPr lang="ru-RU" sz="2000" cap="all" dirty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>кадрового резерва и ресурса </a:t>
            </a:r>
            <a: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/>
            </a:r>
            <a:b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</a:br>
            <a:r>
              <a:rPr lang="ru-RU" sz="2700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«</a:t>
            </a:r>
            <a:r>
              <a:rPr lang="ru-RU" sz="2700" cap="all" dirty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Будь первым!»</a:t>
            </a:r>
            <a:r>
              <a:rPr lang="ru-RU" sz="2000" cap="all" dirty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> в </a:t>
            </a:r>
            <a: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>Соликамске!</a:t>
            </a:r>
            <a:b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</a:br>
            <a:r>
              <a:rPr lang="ru-RU" sz="2000" cap="all" dirty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/>
            </a:r>
            <a:br>
              <a:rPr lang="ru-RU" sz="2000" cap="all" dirty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</a:br>
            <a:r>
              <a:rPr lang="ru-RU" sz="2000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> </a:t>
            </a:r>
            <a:endParaRPr lang="uk-UA" sz="2000" cap="all" dirty="0">
              <a:ln w="0"/>
              <a:solidFill>
                <a:srgbClr val="00B0F0"/>
              </a:solidFill>
              <a:effectLst/>
              <a:latin typeface="Impact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7198" y="2178788"/>
            <a:ext cx="576064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FF0000"/>
                </a:solidFill>
                <a:latin typeface="Impact" pitchFamily="34" charset="0"/>
                <a:cs typeface="Arabic Typesetting" pitchFamily="66" charset="-78"/>
              </a:rPr>
              <a:t>Если </a:t>
            </a:r>
            <a:r>
              <a:rPr lang="ru-RU" sz="1400" dirty="0">
                <a:solidFill>
                  <a:srgbClr val="FF0000"/>
                </a:solidFill>
                <a:latin typeface="Impact" pitchFamily="34" charset="0"/>
                <a:cs typeface="Arabic Typesetting" pitchFamily="66" charset="-78"/>
              </a:rPr>
              <a:t>вы есть – будьте первыми,</a:t>
            </a:r>
          </a:p>
          <a:p>
            <a:pPr algn="r"/>
            <a:r>
              <a:rPr lang="ru-RU" sz="1400" dirty="0">
                <a:solidFill>
                  <a:srgbClr val="FF0000"/>
                </a:solidFill>
                <a:latin typeface="Impact" pitchFamily="34" charset="0"/>
                <a:cs typeface="Arabic Typesetting" pitchFamily="66" charset="-78"/>
              </a:rPr>
              <a:t>Первыми, кем бы вы ни были.</a:t>
            </a:r>
          </a:p>
          <a:p>
            <a:pPr algn="r"/>
            <a:r>
              <a:rPr lang="ru-RU" sz="1400" dirty="0">
                <a:solidFill>
                  <a:srgbClr val="FF0000"/>
                </a:solidFill>
                <a:latin typeface="Impact" pitchFamily="34" charset="0"/>
                <a:cs typeface="Arabic Typesetting" pitchFamily="66" charset="-78"/>
              </a:rPr>
              <a:t>Из песен – лучшими песнями,</a:t>
            </a:r>
          </a:p>
          <a:p>
            <a:pPr algn="r"/>
            <a:r>
              <a:rPr lang="ru-RU" sz="1400" dirty="0">
                <a:solidFill>
                  <a:srgbClr val="FF0000"/>
                </a:solidFill>
                <a:latin typeface="Impact" pitchFamily="34" charset="0"/>
                <a:cs typeface="Arabic Typesetting" pitchFamily="66" charset="-78"/>
              </a:rPr>
              <a:t>Из книг – настоящими книгами…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Р. Рождественский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 </a:t>
            </a:r>
            <a:endParaRPr lang="ru-RU" sz="1400" dirty="0" smtClean="0">
              <a:solidFill>
                <a:srgbClr val="0070C0"/>
              </a:solidFill>
              <a:latin typeface="Impact" pitchFamily="34" charset="0"/>
              <a:cs typeface="Arabic Typesetting" pitchFamily="66" charset="-78"/>
            </a:endParaRPr>
          </a:p>
          <a:p>
            <a:pPr algn="ctr"/>
            <a:r>
              <a:rPr lang="ru-RU" sz="1400" dirty="0" smtClean="0">
                <a:solidFill>
                  <a:srgbClr val="FFC000"/>
                </a:solidFill>
                <a:latin typeface="Impact" pitchFamily="34" charset="0"/>
                <a:cs typeface="Arabic Typesetting" pitchFamily="66" charset="-78"/>
              </a:rPr>
              <a:t>Участники -  </a:t>
            </a:r>
            <a:r>
              <a:rPr lang="ru-RU" sz="1400" dirty="0">
                <a:solidFill>
                  <a:srgbClr val="FFC000"/>
                </a:solidFill>
                <a:latin typeface="Impact" pitchFamily="34" charset="0"/>
                <a:cs typeface="Arabic Typesetting" pitchFamily="66" charset="-78"/>
              </a:rPr>
              <a:t>более 1000 ребят и </a:t>
            </a:r>
            <a:r>
              <a:rPr lang="ru-RU" sz="1400" dirty="0" smtClean="0">
                <a:solidFill>
                  <a:srgbClr val="FFC000"/>
                </a:solidFill>
                <a:latin typeface="Impact" pitchFamily="34" charset="0"/>
                <a:cs typeface="Arabic Typesetting" pitchFamily="66" charset="-78"/>
              </a:rPr>
              <a:t>взрослых.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Циклограмма </a:t>
            </a:r>
            <a:r>
              <a:rPr lang="ru-RU" sz="1400" dirty="0" err="1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онлайн-школы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:</a:t>
            </a:r>
            <a:endParaRPr lang="ru-RU" sz="1400" dirty="0">
              <a:solidFill>
                <a:srgbClr val="0070C0"/>
              </a:solidFill>
              <a:latin typeface="Impact" pitchFamily="34" charset="0"/>
              <a:cs typeface="Arabic Typesetting" pitchFamily="66" charset="-78"/>
            </a:endParaRP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-</a:t>
            </a:r>
            <a:r>
              <a:rPr lang="ru-RU" sz="1400" dirty="0" smtClean="0">
                <a:solidFill>
                  <a:srgbClr val="FFC000"/>
                </a:solidFill>
                <a:latin typeface="Impact" pitchFamily="34" charset="0"/>
                <a:cs typeface="Arabic Typesetting" pitchFamily="66" charset="-78"/>
              </a:rPr>
              <a:t>Понедельник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 - 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спортивные программы– 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занятия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с шестикратным чемпионам мира и Европы Владом </a:t>
            </a:r>
            <a:r>
              <a:rPr lang="ru-RU" sz="1400" dirty="0" err="1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Кричфалушим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Impact" pitchFamily="34" charset="0"/>
                <a:cs typeface="Arabic Typesetting" pitchFamily="66" charset="-78"/>
              </a:rPr>
              <a:t>Вторник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 - школа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отечественной 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классики – </a:t>
            </a:r>
            <a:r>
              <a:rPr lang="ru-RU" sz="1400" dirty="0" err="1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онлайн-встречи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с известными в нашей стране и за рубежом представителями творческой 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интеллигенции: учителями, учёными, художниками, литераторами, журналистами.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  <a:latin typeface="Impact" pitchFamily="34" charset="0"/>
                <a:cs typeface="Arabic Typesetting" pitchFamily="66" charset="-78"/>
              </a:rPr>
              <a:t>Среда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 - встречи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в онлайн-кинозале и 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обсуждение художественных фильмов, видеороликов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«Истории любви – в истории Победы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».</a:t>
            </a:r>
            <a:endParaRPr lang="ru-RU" sz="1400" dirty="0">
              <a:solidFill>
                <a:srgbClr val="0070C0"/>
              </a:solidFill>
              <a:latin typeface="Impact" pitchFamily="34" charset="0"/>
              <a:cs typeface="Arabic Typesetting" pitchFamily="66" charset="-78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abic Typesetting" pitchFamily="66" charset="-78"/>
              </a:rPr>
              <a:t>Четверг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abic Typesetting" pitchFamily="66" charset="-78"/>
              </a:rPr>
              <a:t>и пятница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– 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 школа </a:t>
            </a:r>
            <a:r>
              <a:rPr lang="ru-RU" sz="1400" dirty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резерва будущих </a:t>
            </a:r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  <a:cs typeface="Arabic Typesetting" pitchFamily="66" charset="-78"/>
              </a:rPr>
              <a:t>президентов (онлайн-встречи с представителями власти и бизнеса, общественными деятелями  из Москвы, Читы, Перми, Соликамска.</a:t>
            </a:r>
            <a:endParaRPr lang="ru-RU" sz="1400" dirty="0">
              <a:solidFill>
                <a:srgbClr val="0070C0"/>
              </a:solidFill>
              <a:latin typeface="Impact" pitchFamily="34" charset="0"/>
              <a:cs typeface="Arabic Typesetting" pitchFamily="66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653136"/>
            <a:ext cx="2952329" cy="199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4" y="2143293"/>
            <a:ext cx="2884556" cy="2039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693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-3108" y="2866"/>
            <a:ext cx="9144000" cy="1503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5610"/>
            <a:ext cx="864096" cy="10364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7583" y="5805264"/>
            <a:ext cx="4503364" cy="93610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200" b="1" cap="all" dirty="0" err="1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Вербатим</a:t>
            </a:r>
            <a:r>
              <a:rPr lang="ru-RU" sz="22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-эстафета </a:t>
            </a:r>
            <a:r>
              <a:rPr lang="en-US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en-US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«</a:t>
            </a:r>
            <a:r>
              <a:rPr lang="ru-RU" sz="2000" b="1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Истории любви </a:t>
            </a: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– </a:t>
            </a: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в  </a:t>
            </a:r>
            <a:r>
              <a:rPr lang="ru-RU" sz="2000" b="1" cap="all" dirty="0" smtClean="0">
                <a:ln w="0"/>
                <a:solidFill>
                  <a:srgbClr val="FFC000"/>
                </a:solidFill>
                <a:effectLst/>
                <a:latin typeface="Impact" pitchFamily="34" charset="0"/>
              </a:rPr>
              <a:t>истории Победы</a:t>
            </a: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»</a:t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/>
                <a:latin typeface="Impact" pitchFamily="34" charset="0"/>
              </a:rPr>
              <a:t> </a:t>
            </a:r>
            <a:endParaRPr lang="uk-UA" sz="2000" b="1" cap="all" dirty="0">
              <a:ln w="0"/>
              <a:solidFill>
                <a:srgbClr val="0070C0"/>
              </a:solidFill>
              <a:effectLst/>
              <a:latin typeface="Impact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322" y="1159254"/>
            <a:ext cx="442188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Мы пришли в этот мир, чтобы множить любовь, 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чтобы найти своё счастье в счастье ближних.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Миром правит любовь, даже в войну. 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Войны, к сожалению, случаются.</a:t>
            </a:r>
            <a:endParaRPr lang="en-US" sz="1100" dirty="0" smtClean="0">
              <a:solidFill>
                <a:srgbClr val="0070C0"/>
              </a:solidFill>
              <a:latin typeface="Impact" pitchFamily="34" charset="0"/>
            </a:endParaRP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Война - это страшное испытание, 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потому что оканчивается часто жертвами, иногда безымянными. 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Это боль и ужас. Слёзы и стоны. 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В войну человека спасает любовь. 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К Всевышнему, к родным, близким, соседям по окопам. 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Человечеству всегда интересны идеи, </a:t>
            </a:r>
          </a:p>
          <a:p>
            <a:r>
              <a:rPr lang="ru-RU" sz="1100" dirty="0" smtClean="0">
                <a:solidFill>
                  <a:srgbClr val="0070C0"/>
                </a:solidFill>
                <a:latin typeface="Impact" pitchFamily="34" charset="0"/>
              </a:rPr>
              <a:t>объединяющие три линии времени: прошлое, настоящее, будущее.</a:t>
            </a:r>
          </a:p>
          <a:p>
            <a:r>
              <a:rPr lang="ru-RU" sz="1200" dirty="0" smtClean="0">
                <a:solidFill>
                  <a:srgbClr val="FFC000"/>
                </a:solidFill>
                <a:latin typeface="Impact" pitchFamily="34" charset="0"/>
              </a:rPr>
              <a:t>С.В. </a:t>
            </a:r>
            <a:r>
              <a:rPr lang="ru-RU" sz="1200" dirty="0" err="1" smtClean="0">
                <a:solidFill>
                  <a:srgbClr val="FFC000"/>
                </a:solidFill>
                <a:latin typeface="Impact" pitchFamily="34" charset="0"/>
              </a:rPr>
              <a:t>Тетерский</a:t>
            </a:r>
            <a:r>
              <a:rPr lang="ru-RU" sz="1200" dirty="0" smtClean="0">
                <a:solidFill>
                  <a:srgbClr val="FFC000"/>
                </a:solidFill>
                <a:latin typeface="Impact" pitchFamily="34" charset="0"/>
              </a:rPr>
              <a:t>,  доктор педагогических наук </a:t>
            </a:r>
            <a:endParaRPr lang="ru-RU" sz="1400" dirty="0" smtClean="0">
              <a:solidFill>
                <a:srgbClr val="FFC000"/>
              </a:solidFill>
              <a:latin typeface="Impac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92" y="1254242"/>
            <a:ext cx="3334103" cy="2334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2" y="3429000"/>
            <a:ext cx="3187159" cy="217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18342" y="3861048"/>
            <a:ext cx="547260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  <a:latin typeface="Impact" pitchFamily="34" charset="0"/>
              </a:rPr>
              <a:t>Созданы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и показаны  панорамы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вербатимов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(документальных спектаклей) из историй любви фронтовиков в годы Великой Отечественной войны.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	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</a:rPr>
              <a:t>Приняло 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в мероприятиях участие более </a:t>
            </a:r>
            <a:r>
              <a:rPr lang="ru-RU" sz="2100" dirty="0">
                <a:solidFill>
                  <a:srgbClr val="FFC000"/>
                </a:solidFill>
                <a:latin typeface="Impact" pitchFamily="34" charset="0"/>
              </a:rPr>
              <a:t>1000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человек.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	 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</a:rPr>
              <a:t>Охвачены 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территории Пермского края: </a:t>
            </a:r>
            <a:r>
              <a:rPr lang="ru-RU" dirty="0">
                <a:solidFill>
                  <a:srgbClr val="00B050"/>
                </a:solidFill>
                <a:latin typeface="Impact" pitchFamily="34" charset="0"/>
              </a:rPr>
              <a:t>Пермь,  Соликамск, Березники, Оса, Красновишерск, ЗАТО «Звездный»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.   </a:t>
            </a:r>
          </a:p>
        </p:txBody>
      </p:sp>
    </p:spTree>
    <p:extLst>
      <p:ext uri="{BB962C8B-B14F-4D97-AF65-F5344CB8AC3E}">
        <p14:creationId xmlns="" xmlns:p14="http://schemas.microsoft.com/office/powerpoint/2010/main" val="3534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856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cap="all" dirty="0" err="1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>вербатим</a:t>
            </a:r>
            <a:r>
              <a:rPr lang="ru-RU" sz="2800" b="1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  <a:t>-диалог </a:t>
            </a:r>
            <a:br>
              <a:rPr lang="ru-RU" sz="2800" b="1" cap="all" dirty="0" smtClean="0">
                <a:ln w="0"/>
                <a:solidFill>
                  <a:srgbClr val="00B0F0"/>
                </a:solidFill>
                <a:effectLst/>
                <a:latin typeface="Impact" pitchFamily="34" charset="0"/>
              </a:rPr>
            </a:br>
            <a:r>
              <a:rPr lang="ru-RU" sz="2800" b="1" cap="all" dirty="0" smtClean="0">
                <a:ln w="0"/>
                <a:solidFill>
                  <a:srgbClr val="FF0000"/>
                </a:solidFill>
                <a:effectLst/>
                <a:latin typeface="Impact" pitchFamily="34" charset="0"/>
              </a:rPr>
              <a:t>«Истории любви – в истории войны и мира»</a:t>
            </a:r>
            <a:endParaRPr lang="ru-RU" sz="2800" dirty="0">
              <a:solidFill>
                <a:srgbClr val="FF0000"/>
              </a:solidFill>
              <a:effectLst/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60" y="2132856"/>
            <a:ext cx="8229600" cy="3273227"/>
          </a:xfrm>
        </p:spPr>
        <p:txBody>
          <a:bodyPr>
            <a:noAutofit/>
          </a:bodyPr>
          <a:lstStyle/>
          <a:p>
            <a:pPr lvl="0"/>
            <a:r>
              <a:rPr lang="ru-RU" sz="1200" dirty="0" smtClean="0">
                <a:solidFill>
                  <a:srgbClr val="0070C0"/>
                </a:solidFill>
                <a:latin typeface="Impact" pitchFamily="34" charset="0"/>
              </a:rPr>
              <a:t>Любовь – соль жизни</a:t>
            </a:r>
          </a:p>
          <a:p>
            <a:pPr marL="0" lvl="0" indent="0">
              <a:buNone/>
            </a:pPr>
            <a:r>
              <a:rPr lang="ru-RU" sz="1200" dirty="0" smtClean="0">
                <a:solidFill>
                  <a:srgbClr val="FFC000"/>
                </a:solidFill>
                <a:latin typeface="Impact" pitchFamily="34" charset="0"/>
              </a:rPr>
              <a:t>ЦЕЛЬ И ЗАДАЧИ КОНКУРСА</a:t>
            </a:r>
          </a:p>
          <a:p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2.1</a:t>
            </a:r>
            <a:r>
              <a:rPr lang="ru-RU" sz="1300" dirty="0" smtClean="0">
                <a:solidFill>
                  <a:srgbClr val="00B050"/>
                </a:solidFill>
                <a:latin typeface="Impact" pitchFamily="34" charset="0"/>
              </a:rPr>
              <a:t>. Цель</a:t>
            </a:r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: создание сборника на немецком и английском языках историй любви фронтовиков в годы Великой Отечественной войны, собранных у ветеранов и их детей, для постановки </a:t>
            </a:r>
            <a:r>
              <a:rPr lang="ru-RU" sz="1300" dirty="0" err="1" smtClean="0">
                <a:solidFill>
                  <a:srgbClr val="0070C0"/>
                </a:solidFill>
                <a:latin typeface="Impact" pitchFamily="34" charset="0"/>
              </a:rPr>
              <a:t>вербатимов</a:t>
            </a:r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 (документальных спектаклей). </a:t>
            </a:r>
          </a:p>
          <a:p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2.2. </a:t>
            </a:r>
            <a:r>
              <a:rPr lang="ru-RU" sz="1300" dirty="0" smtClean="0">
                <a:solidFill>
                  <a:srgbClr val="00B050"/>
                </a:solidFill>
                <a:latin typeface="Impact" pitchFamily="34" charset="0"/>
              </a:rPr>
              <a:t>Задачи</a:t>
            </a:r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:</a:t>
            </a:r>
          </a:p>
          <a:p>
            <a:pPr lvl="0"/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способствовать формированию интереса к изучению истории своей семьи и страны в годы Великой Отечественной войны;</a:t>
            </a:r>
          </a:p>
          <a:p>
            <a:pPr lvl="0"/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сохранить истории любви великих предков и транслировать их среди жителей разных стран, переживших </a:t>
            </a:r>
            <a:r>
              <a:rPr lang="en-US" sz="1300" dirty="0" smtClean="0">
                <a:solidFill>
                  <a:srgbClr val="0070C0"/>
                </a:solidFill>
                <a:latin typeface="Impact" pitchFamily="34" charset="0"/>
              </a:rPr>
              <a:t>II </a:t>
            </a:r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Мировую войну;</a:t>
            </a:r>
          </a:p>
          <a:p>
            <a:pPr lvl="0"/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формировать навыки художественного перевода;</a:t>
            </a:r>
          </a:p>
          <a:p>
            <a:pPr lvl="0"/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</a:rPr>
              <a:t>содействовать творческому и интеллектуальному развитию детей.</a:t>
            </a:r>
          </a:p>
          <a:p>
            <a:pPr lvl="0" algn="ctr">
              <a:buNone/>
            </a:pPr>
            <a:r>
              <a:rPr lang="ru-RU" sz="13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         Наш конкурс интересен и уникален. Он решает задачу объединения прошлого с тем, что важно для молодёжи сегодня: семьёй, любовью, родиной, человечностью, толерантностью…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Приглашаем к сотрудничеству!</a:t>
            </a:r>
            <a:endParaRPr lang="ru-RU" sz="24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D:\All-Doks\Downloads\Verbatim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45224"/>
            <a:ext cx="4752528" cy="1302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164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115996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solidFill>
                  <a:srgbClr val="FFC000"/>
                </a:solidFill>
                <a:latin typeface="Impact" pitchFamily="34" charset="0"/>
                <a:cs typeface="Times New Roman" pitchFamily="18" charset="0"/>
              </a:rPr>
              <a:t>Приоритеты государственной политики в области воспитания и социализации детей заданы</a:t>
            </a:r>
            <a:endParaRPr lang="ru-RU" dirty="0">
              <a:solidFill>
                <a:srgbClr val="FFC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43924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Стратегией развития воспитания в Российской Федерации на период до 2025 года;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Постановлением Правительства Российской Федерации от 30.12.2015 № 1493 «О государственной программе «Патриотическое воспитание граждан Российской Федерации на 2016 – 2020 годы»;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Указом Президента Российской Федерации от 09 мая 2018 года №211 "О подготовке и проведении празднования 75-й годовщины Победы в Великой Отечественной войне 1941-1945 годов«;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поправками 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Законе «Об образовании в РФ» по вопросам воспитания 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обучающихся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и воспитанников;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B0F0"/>
                </a:solidFill>
                <a:latin typeface="Impact" pitchFamily="34" charset="0"/>
                <a:cs typeface="Times New Roman" pitchFamily="18" charset="0"/>
              </a:rPr>
              <a:t>примерной программой воспитания института стратегии развития образования РФ;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32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8900" dirty="0" smtClean="0">
                <a:solidFill>
                  <a:srgbClr val="FFC000"/>
                </a:solidFill>
                <a:latin typeface="Impact" pitchFamily="34" charset="0"/>
              </a:rPr>
              <a:t>5</a:t>
            </a:r>
            <a:r>
              <a:rPr lang="ru-RU" dirty="0" smtClean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</a:rPr>
              <a:t>компонентов </a:t>
            </a:r>
            <a:r>
              <a:rPr lang="ru-RU" dirty="0">
                <a:solidFill>
                  <a:srgbClr val="00B0F0"/>
                </a:solidFill>
                <a:latin typeface="Impact" pitchFamily="34" charset="0"/>
              </a:rPr>
              <a:t>содержания понятия «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</a:rPr>
              <a:t>гражданственность</a:t>
            </a:r>
            <a:r>
              <a:rPr lang="ru-RU" dirty="0">
                <a:solidFill>
                  <a:srgbClr val="00B0F0"/>
                </a:solidFill>
                <a:latin typeface="Impact" pitchFamily="34" charset="0"/>
              </a:rPr>
              <a:t>»: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380" y="2708920"/>
            <a:ext cx="82860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5184775" algn="l"/>
                <a:tab pos="5940425" algn="r"/>
              </a:tabLst>
            </a:pPr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5184775" algn="l"/>
                <a:tab pos="5940425" algn="r"/>
              </a:tabLst>
            </a:pPr>
            <a:r>
              <a:rPr lang="ru-RU" sz="2800" dirty="0" smtClean="0">
                <a:solidFill>
                  <a:srgbClr val="FF0000"/>
                </a:solidFill>
                <a:latin typeface="Impac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законопослушность</a:t>
            </a:r>
            <a:endParaRPr lang="ru-RU" sz="2800" dirty="0">
              <a:solidFill>
                <a:srgbClr val="FF0000"/>
              </a:solidFill>
              <a:latin typeface="Impact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5184775" algn="l"/>
                <a:tab pos="5940425" algn="r"/>
              </a:tabLst>
            </a:pPr>
            <a:r>
              <a:rPr lang="ru-RU" sz="2800" dirty="0" smtClean="0">
                <a:solidFill>
                  <a:srgbClr val="00B050"/>
                </a:solidFill>
                <a:latin typeface="Impac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общественно-полезная деятельность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5184775" algn="l"/>
                <a:tab pos="5940425" algn="r"/>
              </a:tabLst>
            </a:pPr>
            <a:r>
              <a:rPr lang="ru-RU" sz="2800" dirty="0" smtClean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корпоративность (командное взаимодействие)</a:t>
            </a:r>
            <a:endParaRPr lang="ru-RU" sz="2800" dirty="0">
              <a:solidFill>
                <a:srgbClr val="00B0F0"/>
              </a:solidFill>
              <a:latin typeface="Impact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5184775" algn="l"/>
                <a:tab pos="5940425" algn="r"/>
              </a:tabLst>
            </a:pPr>
            <a:r>
              <a:rPr lang="ru-RU" sz="2800" dirty="0" err="1" smtClean="0">
                <a:solidFill>
                  <a:srgbClr val="7030A0"/>
                </a:solidFill>
                <a:latin typeface="Impac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самостояние</a:t>
            </a:r>
            <a:r>
              <a:rPr lang="ru-RU" sz="2800" dirty="0" smtClean="0">
                <a:solidFill>
                  <a:srgbClr val="7030A0"/>
                </a:solidFill>
                <a:latin typeface="Impac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7030A0"/>
              </a:solidFill>
              <a:effectLst/>
              <a:latin typeface="Impact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3" y="0"/>
            <a:ext cx="7848871" cy="57606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«</a:t>
            </a:r>
            <a:r>
              <a:rPr lang="ru-RU" sz="2000" b="1" cap="all" dirty="0" err="1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Самостоянье</a:t>
            </a:r>
            <a:r>
              <a:rPr lang="ru-RU" sz="2000" b="1" cap="all" dirty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 человека,  </a:t>
            </a:r>
            <a: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 Залог  величия его»</a:t>
            </a:r>
            <a:b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А.С. Пушкин </a:t>
            </a:r>
            <a:endParaRPr lang="uk-UA" sz="2000" b="1" cap="all" dirty="0">
              <a:ln w="0"/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63611"/>
            <a:ext cx="78488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САМОСТОЯНИЕ</a:t>
            </a:r>
            <a:r>
              <a:rPr lang="ru-RU" sz="1400" dirty="0" smtClean="0">
                <a:latin typeface="Impact" pitchFamily="34" charset="0"/>
              </a:rPr>
              <a:t> </a:t>
            </a:r>
            <a:r>
              <a:rPr lang="ru-RU" sz="1500" dirty="0" smtClean="0">
                <a:solidFill>
                  <a:srgbClr val="0070C0"/>
                </a:solidFill>
                <a:latin typeface="Impact" pitchFamily="34" charset="0"/>
              </a:rPr>
              <a:t>-  </a:t>
            </a:r>
            <a:r>
              <a:rPr lang="ru-RU" sz="1500" dirty="0">
                <a:solidFill>
                  <a:srgbClr val="0070C0"/>
                </a:solidFill>
                <a:latin typeface="Impact" pitchFamily="34" charset="0"/>
              </a:rPr>
              <a:t>это </a:t>
            </a:r>
            <a:r>
              <a:rPr lang="ru-RU" sz="1500" dirty="0">
                <a:solidFill>
                  <a:srgbClr val="FFC000"/>
                </a:solidFill>
                <a:latin typeface="Impact" pitchFamily="34" charset="0"/>
              </a:rPr>
              <a:t>духовная основа личности</a:t>
            </a:r>
            <a:r>
              <a:rPr lang="ru-RU" sz="1500" dirty="0">
                <a:solidFill>
                  <a:srgbClr val="0070C0"/>
                </a:solidFill>
                <a:latin typeface="Impact" pitchFamily="34" charset="0"/>
              </a:rPr>
              <a:t>, слагаемая из незыблемых ценностей, главная из которых любовь к Отчизне и людям, благодаря которой ЧЕЛОВЕК САМ способен правильно жить, вершить достойные деяния, твердо и уверенно стоять за правду и справедливость на земле, идти своей собственной, единственной дорогой, иметь твёрдое убеждение в необходимости саморазвития гражданского сознания, способности отдавать свои знания, умения, время, талант окружающим, быть подвижником интересного и инновационного, поддерживать добрые дела</a:t>
            </a:r>
            <a:r>
              <a:rPr lang="ru-RU" sz="1500" dirty="0" smtClean="0">
                <a:solidFill>
                  <a:srgbClr val="0070C0"/>
                </a:solidFill>
                <a:latin typeface="Impact" pitchFamily="34" charset="0"/>
              </a:rPr>
              <a:t>. </a:t>
            </a:r>
            <a:endParaRPr lang="ru-RU" sz="1500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215774"/>
            <a:ext cx="5184576" cy="364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28071" y="44625"/>
            <a:ext cx="4292401" cy="5760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uk-UA" sz="3500" b="1" cap="all" dirty="0" err="1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Целевые</a:t>
            </a:r>
            <a:r>
              <a:rPr lang="uk-UA" sz="35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 установки</a:t>
            </a:r>
            <a:endParaRPr lang="uk-UA" sz="3500" b="1" cap="all" dirty="0">
              <a:ln w="0"/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034752"/>
            <a:ext cx="51125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3254054"/>
            <a:ext cx="2953338" cy="3407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982740" y="1643155"/>
            <a:ext cx="6125764" cy="1400383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ДОПОЛНИТЕЛЬНОЕ ОБРАЗОВАНИЕ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каждому ребёнку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Я вышел не из среднего образования, а из дополнительного: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серьёзно занимался хореографией, бальными танцами,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туризмом, художественным словом.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В.П. Голованов, д.п.н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11267" name="Picture 3" descr="C:\Users\epotehina\Desktop\Выступление на край\qA0p0I0tm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63" y="1235109"/>
            <a:ext cx="2819539" cy="2216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65096" y="3620075"/>
            <a:ext cx="52864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FFC000"/>
                </a:solidFill>
                <a:latin typeface="Impact" pitchFamily="34" charset="0"/>
                <a:cs typeface="Times New Roman" panose="02020603050405020304" pitchFamily="18" charset="0"/>
              </a:rPr>
              <a:t>Определение уровня </a:t>
            </a:r>
          </a:p>
          <a:p>
            <a:pPr>
              <a:buFontTx/>
              <a:buChar char="-"/>
            </a:pPr>
            <a:r>
              <a:rPr lang="ru-RU" sz="2100" dirty="0" smtClean="0">
                <a:solidFill>
                  <a:srgbClr val="00B0F0"/>
                </a:solidFill>
                <a:latin typeface="Impact" pitchFamily="34" charset="0"/>
                <a:cs typeface="Times New Roman" panose="02020603050405020304" pitchFamily="18" charset="0"/>
              </a:rPr>
              <a:t> сформированности</a:t>
            </a:r>
            <a:r>
              <a:rPr lang="ru-RU" sz="2100" dirty="0">
                <a:solidFill>
                  <a:srgbClr val="00B0F0"/>
                </a:solidFill>
                <a:latin typeface="Impact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00B0F0"/>
                </a:solidFill>
                <a:latin typeface="Impact" pitchFamily="34" charset="0"/>
                <a:cs typeface="Times New Roman" panose="02020603050405020304" pitchFamily="18" charset="0"/>
              </a:rPr>
              <a:t>гражданско-патриотических качеств и духовности, </a:t>
            </a:r>
          </a:p>
          <a:p>
            <a:pPr algn="just">
              <a:buFontTx/>
              <a:buChar char="-"/>
            </a:pPr>
            <a:r>
              <a:rPr lang="ru-RU" sz="2100" dirty="0" smtClean="0">
                <a:solidFill>
                  <a:srgbClr val="00B0F0"/>
                </a:solidFill>
                <a:latin typeface="Impact" pitchFamily="34" charset="0"/>
                <a:cs typeface="Times New Roman" panose="02020603050405020304" pitchFamily="18" charset="0"/>
              </a:rPr>
              <a:t>  возможности помогать другим, </a:t>
            </a:r>
          </a:p>
          <a:p>
            <a:pPr algn="just">
              <a:buFontTx/>
              <a:buChar char="-"/>
            </a:pPr>
            <a:r>
              <a:rPr lang="ru-RU" sz="2100" dirty="0" smtClean="0">
                <a:solidFill>
                  <a:srgbClr val="00B0F0"/>
                </a:solidFill>
                <a:latin typeface="Impact" pitchFamily="34" charset="0"/>
                <a:cs typeface="Times New Roman" panose="02020603050405020304" pitchFamily="18" charset="0"/>
              </a:rPr>
              <a:t> служить обществу и </a:t>
            </a:r>
            <a:r>
              <a:rPr lang="ru-RU" sz="2100" dirty="0" smtClean="0">
                <a:solidFill>
                  <a:srgbClr val="00B0F0"/>
                </a:solidFill>
                <a:latin typeface="Impact" pitchFamily="34" charset="0"/>
                <a:cs typeface="Times New Roman" panose="02020603050405020304" pitchFamily="18" charset="0"/>
              </a:rPr>
              <a:t>государству,</a:t>
            </a:r>
            <a:endParaRPr lang="ru-RU" sz="2100" dirty="0" smtClean="0">
              <a:solidFill>
                <a:srgbClr val="00B0F0"/>
              </a:solidFill>
              <a:latin typeface="Impact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solidFill>
                  <a:srgbClr val="00B0F0"/>
                </a:solidFill>
                <a:latin typeface="Impact" pitchFamily="34" charset="0"/>
                <a:cs typeface="Times New Roman" panose="02020603050405020304" pitchFamily="18" charset="0"/>
              </a:rPr>
              <a:t>-сосредоточиться на позитивном будущем.</a:t>
            </a:r>
          </a:p>
          <a:p>
            <a:pPr algn="just"/>
            <a:r>
              <a:rPr lang="ru-RU" sz="2100" dirty="0" smtClean="0">
                <a:solidFill>
                  <a:srgbClr val="FFC000"/>
                </a:solidFill>
                <a:latin typeface="Impact" pitchFamily="34" charset="0"/>
                <a:cs typeface="Times New Roman" panose="02020603050405020304" pitchFamily="18" charset="0"/>
              </a:rPr>
              <a:t>С.В. </a:t>
            </a:r>
            <a:r>
              <a:rPr lang="ru-RU" sz="2100" dirty="0" err="1" smtClean="0">
                <a:solidFill>
                  <a:srgbClr val="FFC000"/>
                </a:solidFill>
                <a:latin typeface="Impact" pitchFamily="34" charset="0"/>
                <a:cs typeface="Times New Roman" panose="02020603050405020304" pitchFamily="18" charset="0"/>
              </a:rPr>
              <a:t>Тетерский</a:t>
            </a:r>
            <a:r>
              <a:rPr lang="ru-RU" sz="2100" dirty="0" smtClean="0">
                <a:solidFill>
                  <a:srgbClr val="FFC000"/>
                </a:solidFill>
                <a:latin typeface="Impact" pitchFamily="34" charset="0"/>
                <a:cs typeface="Times New Roman" panose="02020603050405020304" pitchFamily="18" charset="0"/>
              </a:rPr>
              <a:t>, д.п.н. </a:t>
            </a:r>
          </a:p>
          <a:p>
            <a:pPr algn="just"/>
            <a:r>
              <a:rPr lang="ru-RU" sz="2100" dirty="0" smtClean="0">
                <a:solidFill>
                  <a:srgbClr val="00B0F0"/>
                </a:solidFill>
                <a:latin typeface="Impact" pitchFamily="34" charset="0"/>
                <a:cs typeface="Times New Roman" panose="02020603050405020304" pitchFamily="18" charset="0"/>
              </a:rPr>
              <a:t>«Время созидателя» — 12 </a:t>
            </a:r>
            <a:r>
              <a:rPr lang="ru-RU" sz="2100" dirty="0" smtClean="0">
                <a:solidFill>
                  <a:srgbClr val="00B0F0"/>
                </a:solidFill>
                <a:latin typeface="Impact" pitchFamily="34" charset="0"/>
                <a:cs typeface="Times New Roman" panose="02020603050405020304" pitchFamily="18" charset="0"/>
              </a:rPr>
              <a:t>упражнение</a:t>
            </a:r>
            <a:endParaRPr lang="ru-RU" sz="2100" dirty="0" smtClean="0">
              <a:solidFill>
                <a:srgbClr val="00B0F0"/>
              </a:solidFill>
              <a:latin typeface="Impac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26" y="1030782"/>
            <a:ext cx="8893158" cy="1278183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C000"/>
                </a:solidFill>
                <a:latin typeface="Impact" pitchFamily="34" charset="0"/>
              </a:rPr>
              <a:t/>
            </a:r>
            <a:br>
              <a:rPr lang="ru-RU" sz="2700" dirty="0" smtClean="0">
                <a:solidFill>
                  <a:srgbClr val="FFC000"/>
                </a:solidFill>
                <a:latin typeface="Impact" pitchFamily="34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Impact" pitchFamily="34" charset="0"/>
              </a:rPr>
              <a:t/>
            </a:r>
            <a:br>
              <a:rPr lang="ru-RU" sz="2700" dirty="0" smtClean="0">
                <a:solidFill>
                  <a:srgbClr val="FFC000"/>
                </a:solidFill>
                <a:latin typeface="Impact" pitchFamily="34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Impact" pitchFamily="34" charset="0"/>
              </a:rPr>
              <a:t>ДЕТСКОЕ </a:t>
            </a:r>
            <a:r>
              <a:rPr lang="ru-RU" sz="2700" dirty="0">
                <a:solidFill>
                  <a:srgbClr val="FFC000"/>
                </a:solidFill>
                <a:latin typeface="Impact" pitchFamily="34" charset="0"/>
              </a:rPr>
              <a:t>ОБЩЕСТВЕННОЕ ОБЪЕДИНЕНИЕ </a:t>
            </a:r>
            <a:r>
              <a:rPr lang="ru-RU" sz="2700" dirty="0" smtClean="0">
                <a:solidFill>
                  <a:srgbClr val="FFC000"/>
                </a:solidFill>
                <a:latin typeface="Impact" pitchFamily="34" charset="0"/>
              </a:rPr>
              <a:t> </a:t>
            </a:r>
            <a:br>
              <a:rPr lang="ru-RU" sz="2700" dirty="0" smtClean="0">
                <a:solidFill>
                  <a:srgbClr val="FFC000"/>
                </a:solidFill>
                <a:latin typeface="Impact" pitchFamily="34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Impact" pitchFamily="34" charset="0"/>
              </a:rPr>
              <a:t>КАК </a:t>
            </a:r>
            <a:r>
              <a:rPr lang="ru-RU" sz="2700" dirty="0">
                <a:solidFill>
                  <a:srgbClr val="FFC000"/>
                </a:solidFill>
                <a:latin typeface="Impact" pitchFamily="34" charset="0"/>
              </a:rPr>
              <a:t>КЛЮЧЕВОЕ ПЕДАГОГИЧСКОЕ УСЛОВИЕ </a:t>
            </a:r>
            <a:br>
              <a:rPr lang="ru-RU" sz="2700" dirty="0">
                <a:solidFill>
                  <a:srgbClr val="FFC000"/>
                </a:solidFill>
                <a:latin typeface="Impact" pitchFamily="34" charset="0"/>
              </a:rPr>
            </a:br>
            <a:r>
              <a:rPr lang="ru-RU" sz="2700" dirty="0">
                <a:solidFill>
                  <a:srgbClr val="FFC000"/>
                </a:solidFill>
                <a:latin typeface="Impact" pitchFamily="34" charset="0"/>
              </a:rPr>
              <a:t>ФОРМИРОВАНИЯ ГРАЖДАНСТВЕННОСТИ </a:t>
            </a:r>
            <a:r>
              <a:rPr lang="ru-RU" sz="2700" dirty="0" smtClean="0">
                <a:solidFill>
                  <a:srgbClr val="FFC000"/>
                </a:solidFill>
                <a:latin typeface="Impact" pitchFamily="34" charset="0"/>
              </a:rPr>
              <a:t>ПОДРОСТКОВ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</a:rPr>
              <a:t/>
            </a:r>
            <a:br>
              <a:rPr lang="ru-RU" dirty="0">
                <a:solidFill>
                  <a:srgbClr val="FFC000"/>
                </a:solidFill>
                <a:latin typeface="Impact" pitchFamily="34" charset="0"/>
              </a:rPr>
            </a:br>
            <a:endParaRPr lang="ru-RU" dirty="0">
              <a:solidFill>
                <a:srgbClr val="FFC000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316564"/>
            <a:ext cx="2475898" cy="146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1" y="2341837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978" y="2204864"/>
            <a:ext cx="3668161" cy="3308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2341837"/>
            <a:ext cx="2173464" cy="145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5631" y="4343635"/>
            <a:ext cx="291420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C000"/>
                </a:solidFill>
                <a:latin typeface="Impact" pitchFamily="34" charset="0"/>
                <a:ea typeface="Times New Roman" panose="02020603050405020304" pitchFamily="18" charset="0"/>
              </a:rPr>
              <a:t>Технологии</a:t>
            </a:r>
            <a:r>
              <a:rPr lang="ru-RU" sz="2800" dirty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Технологии </a:t>
            </a:r>
            <a:r>
              <a:rPr lang="ru-RU" dirty="0" err="1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форсайт-проектирования</a:t>
            </a:r>
            <a:r>
              <a:rPr lang="ru-RU" dirty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социального проектирования, </a:t>
            </a:r>
            <a:r>
              <a:rPr lang="ru-RU" dirty="0" err="1" smtClean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вербатима</a:t>
            </a:r>
            <a:r>
              <a:rPr lang="ru-RU" dirty="0" smtClean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Артийская</a:t>
            </a:r>
            <a:r>
              <a:rPr lang="ru-RU" dirty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технология</a:t>
            </a:r>
            <a:r>
              <a:rPr lang="ru-RU" sz="2800" dirty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B0F0"/>
              </a:solidFill>
              <a:effectLst/>
              <a:latin typeface="Impact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859025"/>
            <a:ext cx="2700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B0F0"/>
                </a:solidFill>
                <a:latin typeface="Impact" pitchFamily="34" charset="0"/>
                <a:ea typeface="Times New Roman" panose="02020603050405020304" pitchFamily="18" charset="0"/>
              </a:rPr>
              <a:t>Формы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latin typeface="Impact" pitchFamily="34" charset="0"/>
                <a:ea typeface="Times New Roman" panose="02020603050405020304" pitchFamily="18" charset="0"/>
              </a:rPr>
              <a:t>Профильный добровольческий лагерь, пленэры, школа отечественной классики, спектакль </a:t>
            </a:r>
            <a:r>
              <a:rPr lang="ru-RU" dirty="0" err="1">
                <a:solidFill>
                  <a:srgbClr val="FFC000"/>
                </a:solidFill>
                <a:latin typeface="Impact" pitchFamily="34" charset="0"/>
                <a:ea typeface="Times New Roman" panose="02020603050405020304" pitchFamily="18" charset="0"/>
              </a:rPr>
              <a:t>Дель-арте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FFC000"/>
                </a:solidFill>
                <a:latin typeface="Impact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  <a:ea typeface="Times New Roman" panose="02020603050405020304" pitchFamily="18" charset="0"/>
              </a:rPr>
              <a:t>день </a:t>
            </a:r>
            <a:r>
              <a:rPr lang="ru-RU" dirty="0" smtClean="0">
                <a:solidFill>
                  <a:srgbClr val="FFC000"/>
                </a:solidFill>
                <a:latin typeface="Impact" pitchFamily="34" charset="0"/>
                <a:ea typeface="Times New Roman" panose="02020603050405020304" pitchFamily="18" charset="0"/>
              </a:rPr>
              <a:t>тени, школа </a:t>
            </a:r>
            <a:r>
              <a:rPr lang="ru-RU" dirty="0">
                <a:solidFill>
                  <a:srgbClr val="FFC000"/>
                </a:solidFill>
                <a:latin typeface="Impact" pitchFamily="34" charset="0"/>
                <a:ea typeface="Times New Roman" panose="02020603050405020304" pitchFamily="18" charset="0"/>
              </a:rPr>
              <a:t>резерва </a:t>
            </a:r>
            <a:r>
              <a:rPr lang="ru-RU" dirty="0" smtClean="0">
                <a:solidFill>
                  <a:srgbClr val="FFC000"/>
                </a:solidFill>
                <a:latin typeface="Impact" pitchFamily="34" charset="0"/>
                <a:ea typeface="Times New Roman" panose="02020603050405020304" pitchFamily="18" charset="0"/>
              </a:rPr>
              <a:t>будущих президентов</a:t>
            </a:r>
            <a:endParaRPr lang="ru-RU" sz="3600" dirty="0">
              <a:solidFill>
                <a:srgbClr val="FFC000"/>
              </a:solidFill>
              <a:effectLst/>
              <a:latin typeface="Impact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2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Impact" pitchFamily="34" charset="0"/>
              </a:rPr>
              <a:t>СОВЕЩАНИЯ В ФОРМАТЕ </a:t>
            </a:r>
            <a:br>
              <a:rPr lang="ru-RU" dirty="0" smtClean="0">
                <a:solidFill>
                  <a:srgbClr val="00B0F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C000"/>
                </a:solidFill>
                <a:latin typeface="Impact" pitchFamily="34" charset="0"/>
              </a:rPr>
              <a:t>КОНФКОЛЛ</a:t>
            </a:r>
            <a:r>
              <a:rPr lang="ru-RU" dirty="0" smtClean="0">
                <a:solidFill>
                  <a:srgbClr val="00B0F0"/>
                </a:solidFill>
                <a:latin typeface="Impact" pitchFamily="34" charset="0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МИРОВОГО КАФЕ</a:t>
            </a:r>
            <a:r>
              <a:rPr lang="ru-RU" dirty="0" smtClean="0">
                <a:solidFill>
                  <a:srgbClr val="00B0F0"/>
                </a:solidFill>
                <a:latin typeface="Impact" pitchFamily="34" charset="0"/>
              </a:rPr>
              <a:t>, </a:t>
            </a:r>
            <a:r>
              <a:rPr lang="ru-RU" dirty="0" smtClean="0">
                <a:solidFill>
                  <a:srgbClr val="7030A0"/>
                </a:solidFill>
                <a:latin typeface="Impact" pitchFamily="34" charset="0"/>
              </a:rPr>
              <a:t>МИТАПА</a:t>
            </a:r>
            <a:endParaRPr lang="ru-RU" dirty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1026" name="Picture 2" descr="C:\Users\epotehina\Desktop\Выступление на край\a8itlm3Z2Y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2952328" cy="393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7" name="Picture 1" descr="C:\Users\epotehina\Desktop\Выступление на край\f8GofoiHNW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884" y="4553402"/>
            <a:ext cx="3240360" cy="206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649"/>
          <a:stretch/>
        </p:blipFill>
        <p:spPr>
          <a:xfrm>
            <a:off x="3535642" y="2564904"/>
            <a:ext cx="5428845" cy="1836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-24922"/>
            <a:ext cx="9144000" cy="1503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7861" y="62349"/>
            <a:ext cx="7648277" cy="57606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Стратегические сессии </a:t>
            </a:r>
            <a: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развития </a:t>
            </a:r>
            <a:r>
              <a:rPr lang="ru-RU" sz="2000" b="1" cap="all" dirty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системы </a:t>
            </a:r>
            <a: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/>
            </a:r>
            <a:b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</a:br>
            <a:r>
              <a:rPr lang="ru-RU" sz="2000" b="1" cap="all" dirty="0" smtClean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дополнительного </a:t>
            </a:r>
            <a:r>
              <a:rPr lang="ru-RU" sz="2000" b="1" cap="all" dirty="0">
                <a:ln w="0"/>
                <a:solidFill>
                  <a:schemeClr val="bg1"/>
                </a:solidFill>
                <a:effectLst/>
                <a:latin typeface="Impact" pitchFamily="34" charset="0"/>
              </a:rPr>
              <a:t>образования</a:t>
            </a:r>
            <a:endParaRPr lang="uk-UA" sz="2000" b="1" cap="all" dirty="0">
              <a:ln w="0"/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828" y="1281288"/>
            <a:ext cx="74105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FFC000"/>
                </a:solidFill>
                <a:latin typeface="Impact" pitchFamily="34" charset="0"/>
              </a:rPr>
              <a:t>«Дополнительное образование детей – ключ к успеху каждого ребёнка</a:t>
            </a:r>
            <a:r>
              <a:rPr lang="ru-RU" sz="1900" dirty="0" smtClean="0">
                <a:solidFill>
                  <a:srgbClr val="FFC000"/>
                </a:solidFill>
                <a:latin typeface="Impact" pitchFamily="34" charset="0"/>
              </a:rPr>
              <a:t>» </a:t>
            </a:r>
            <a:r>
              <a:rPr lang="ru-RU" dirty="0">
                <a:solidFill>
                  <a:srgbClr val="00B0F0"/>
                </a:solidFill>
                <a:latin typeface="Impact" pitchFamily="34" charset="0"/>
              </a:rPr>
              <a:t>—  20.12.2019 года.</a:t>
            </a:r>
          </a:p>
          <a:p>
            <a:r>
              <a:rPr lang="ru-RU" sz="1900" dirty="0">
                <a:solidFill>
                  <a:srgbClr val="7030A0"/>
                </a:solidFill>
                <a:latin typeface="Impact" pitchFamily="34" charset="0"/>
              </a:rPr>
              <a:t>"Дополнительное образование детей - пространство счастливого детства для успешного будущего"</a:t>
            </a:r>
            <a:r>
              <a:rPr lang="ru-RU" dirty="0">
                <a:solidFill>
                  <a:srgbClr val="00B0F0"/>
                </a:solidFill>
                <a:latin typeface="Impact" pitchFamily="34" charset="0"/>
              </a:rPr>
              <a:t>, —  24.01.2020 года.</a:t>
            </a:r>
          </a:p>
          <a:p>
            <a:r>
              <a:rPr lang="ru-RU" sz="1900" dirty="0">
                <a:solidFill>
                  <a:srgbClr val="00B050"/>
                </a:solidFill>
                <a:latin typeface="Impact" pitchFamily="34" charset="0"/>
              </a:rPr>
              <a:t>«Инновационные тенденции и технологии развития современной системы дополнительного образования» </a:t>
            </a:r>
            <a:r>
              <a:rPr lang="ru-RU" dirty="0">
                <a:solidFill>
                  <a:srgbClr val="00B0F0"/>
                </a:solidFill>
                <a:latin typeface="Impact" pitchFamily="34" charset="0"/>
              </a:rPr>
              <a:t>- 13.03. </a:t>
            </a:r>
            <a:r>
              <a:rPr lang="ru-RU" dirty="0" smtClean="0">
                <a:solidFill>
                  <a:srgbClr val="00B0F0"/>
                </a:solidFill>
                <a:latin typeface="Impact" pitchFamily="34" charset="0"/>
              </a:rPr>
              <a:t>2020 г.</a:t>
            </a:r>
            <a:endParaRPr lang="ru-RU" dirty="0">
              <a:solidFill>
                <a:srgbClr val="00B0F0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56227"/>
            <a:ext cx="3082555" cy="250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" y="5324552"/>
            <a:ext cx="2474923" cy="138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8" y="3238031"/>
            <a:ext cx="2209606" cy="1775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87" t="20511" r="7610"/>
          <a:stretch/>
        </p:blipFill>
        <p:spPr>
          <a:xfrm>
            <a:off x="5966964" y="4125603"/>
            <a:ext cx="3122749" cy="2295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008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 flipV="1">
            <a:off x="0" y="0"/>
            <a:ext cx="9144000" cy="1503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0688"/>
            <a:ext cx="864096" cy="10364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7861" y="62349"/>
            <a:ext cx="7648277" cy="5760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bg1"/>
                </a:solidFill>
                <a:latin typeface="Impact" pitchFamily="34" charset="0"/>
              </a:rPr>
              <a:t>РЕЗУЛЬТАТЫ  СТРАТЕГИЧЕСКИХ  СЕССИЙ</a:t>
            </a:r>
            <a:endParaRPr lang="uk-UA" sz="2000" b="1" cap="all" dirty="0">
              <a:ln w="0"/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736"/>
            <a:ext cx="60007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7030A0"/>
                </a:solidFill>
                <a:latin typeface="Impact" pitchFamily="34" charset="0"/>
              </a:rPr>
              <a:t> 170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благодарностей и восторженных отзывов,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 13-защит 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инновационных проектов в сфере дополнительного образования для получения удостоверений государственного образца о повышении квалификации и внедрении новых программ и проектов в деятельность учреждений дополнительного образования.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 Освоение н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овых понятий 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(</a:t>
            </a:r>
            <a:r>
              <a:rPr lang="ru-RU" sz="1550" dirty="0" err="1" smtClean="0">
                <a:solidFill>
                  <a:srgbClr val="7030A0"/>
                </a:solidFill>
                <a:latin typeface="Impact" pitchFamily="34" charset="0"/>
              </a:rPr>
              <a:t>драйвинг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, </a:t>
            </a:r>
            <a:r>
              <a:rPr lang="ru-RU" sz="1550" dirty="0" err="1" smtClean="0">
                <a:solidFill>
                  <a:srgbClr val="7030A0"/>
                </a:solidFill>
                <a:latin typeface="Impact" pitchFamily="34" charset="0"/>
              </a:rPr>
              <a:t>стейкхолдер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, сегментация рынка образовательных услуг), что такое маркетинговые технологии в дополнительном образовании, SWOT-анализ.</a:t>
            </a:r>
            <a:b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</a:b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	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Новые 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приёмы психогигиены для профилактики</a:t>
            </a:r>
          </a:p>
          <a:p>
            <a:pPr algn="just"/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выгорания. </a:t>
            </a:r>
            <a:r>
              <a:rPr lang="ru-RU" sz="1550" dirty="0" smtClean="0">
                <a:solidFill>
                  <a:srgbClr val="C00000"/>
                </a:solidFill>
                <a:latin typeface="Impact" pitchFamily="34" charset="0"/>
              </a:rPr>
              <a:t>Оказывается, развиваться – это здорово и не всегда так сложно! </a:t>
            </a:r>
          </a:p>
          <a:p>
            <a:pPr algn="just"/>
            <a:r>
              <a:rPr lang="ru-RU" sz="1550" dirty="0" smtClean="0">
                <a:solidFill>
                  <a:srgbClr val="00B050"/>
                </a:solidFill>
                <a:latin typeface="Impact" pitchFamily="34" charset="0"/>
              </a:rPr>
              <a:t>Вопросы, необходимых для дальнейшей работы </a:t>
            </a:r>
          </a:p>
          <a:p>
            <a:pPr algn="just"/>
            <a:r>
              <a:rPr lang="ru-RU" sz="1550" dirty="0" smtClean="0">
                <a:solidFill>
                  <a:srgbClr val="00B050"/>
                </a:solidFill>
                <a:latin typeface="Impact" pitchFamily="34" charset="0"/>
              </a:rPr>
              <a:t>(по мнению участников сессий):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социальное проектирование (овладеть инструментами управления проектными командами, а также сопровождения обучающихся и педагогов до результата),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маркетинговые и </a:t>
            </a:r>
            <a:r>
              <a:rPr lang="ru-RU" sz="1550" dirty="0" err="1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драйвинговые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 технологии в дополнительном </a:t>
            </a:r>
            <a:r>
              <a:rPr lang="ru-RU" sz="1550" dirty="0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образовании</a:t>
            </a:r>
            <a:endParaRPr lang="ru-RU" sz="1550" dirty="0">
              <a:solidFill>
                <a:srgbClr val="7030A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epotehina\Desktop\Выступление на край\5T-M2rx2Nms.jpg"/>
          <p:cNvPicPr>
            <a:picLocks noChangeAspect="1" noChangeArrowheads="1"/>
          </p:cNvPicPr>
          <p:nvPr/>
        </p:nvPicPr>
        <p:blipFill>
          <a:blip r:embed="rId4" cstate="print"/>
          <a:srcRect b="9259"/>
          <a:stretch>
            <a:fillRect/>
          </a:stretch>
        </p:blipFill>
        <p:spPr bwMode="auto">
          <a:xfrm>
            <a:off x="6357950" y="2000240"/>
            <a:ext cx="264320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-eSz_xoJhyk.jpg"/>
          <p:cNvPicPr>
            <a:picLocks noChangeAspect="1"/>
          </p:cNvPicPr>
          <p:nvPr/>
        </p:nvPicPr>
        <p:blipFill>
          <a:blip r:embed="rId5" cstate="print"/>
          <a:srcRect b="11428"/>
          <a:stretch>
            <a:fillRect/>
          </a:stretch>
        </p:blipFill>
        <p:spPr>
          <a:xfrm>
            <a:off x="6357950" y="3929066"/>
            <a:ext cx="2643206" cy="1728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008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1139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Специальное оформление</vt:lpstr>
      <vt:lpstr>                                                  Е. Н. Потехина,  начальник отдела  развития воспитания и дополнительного  образования  управления образования администрации Соликамского городского округа                     </vt:lpstr>
      <vt:lpstr>Приоритеты государственной политики в области воспитания и социализации детей заданы</vt:lpstr>
      <vt:lpstr> 5 компонентов содержания понятия «гражданственность»:</vt:lpstr>
      <vt:lpstr> «Самостоянье человека,   Залог  величия его» А.С. Пушкин </vt:lpstr>
      <vt:lpstr>Целевые установки</vt:lpstr>
      <vt:lpstr>  ДЕТСКОЕ ОБЩЕСТВЕННОЕ ОБЪЕДИНЕНИЕ   КАК КЛЮЧЕВОЕ ПЕДАГОГИЧСКОЕ УСЛОВИЕ  ФОРМИРОВАНИЯ ГРАЖДАНСТВЕННОСТИ ПОДРОСТКОВ </vt:lpstr>
      <vt:lpstr>СОВЕЩАНИЯ В ФОРМАТЕ  КОНФКОЛЛ, МИРОВОГО КАФЕ, МИТАПА</vt:lpstr>
      <vt:lpstr>Стратегические сессии развития системы  дополнительного образования</vt:lpstr>
      <vt:lpstr>РЕЗУЛЬТАТЫ  СТРАТЕГИЧЕСКИХ  СЕССИЙ</vt:lpstr>
      <vt:lpstr>  Родительские  педсоветы    </vt:lpstr>
      <vt:lpstr>  фестиваль  искусств  «Артийские Победы – Дню Победы»  в Соликамском городском округе   </vt:lpstr>
      <vt:lpstr>Патриотические мероприятия  </vt:lpstr>
      <vt:lpstr>Проектная школа</vt:lpstr>
      <vt:lpstr>  Летняя онлайн-школа  стратегического кадрового резерва и ресурса  «Будь первым!» в Соликамске!   </vt:lpstr>
      <vt:lpstr>  Вербатим-эстафета  «Истории любви – в  истории Победы»   </vt:lpstr>
      <vt:lpstr>вербатим-диалог  «Истории любви – в истории войны и мира»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epotehina</cp:lastModifiedBy>
  <cp:revision>159</cp:revision>
  <dcterms:created xsi:type="dcterms:W3CDTF">2009-01-08T12:15:48Z</dcterms:created>
  <dcterms:modified xsi:type="dcterms:W3CDTF">2020-08-19T12:10:45Z</dcterms:modified>
</cp:coreProperties>
</file>