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4660"/>
  </p:normalViewPr>
  <p:slideViewPr>
    <p:cSldViewPr showGuides="1">
      <p:cViewPr varScale="1">
        <p:scale>
          <a:sx n="68" d="100"/>
          <a:sy n="68" d="100"/>
        </p:scale>
        <p:origin x="-108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6080363" cy="460803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E873A0-F84F-4323-A446-4D61CC9FB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205F9AF-D0DB-432E-81E9-C870F302A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F4AF07-3488-415F-8FC2-749D9C51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CCA419-94FC-4230-A603-1C478779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CC7787-0378-47D3-8E5A-B92CD256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253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xmlns="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xmlns="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xmlns="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xmlns="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xmlns="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435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xmlns="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63907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xmlns="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xmlns="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xmlns="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xmlns="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18015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4749BF-E679-4094-8E73-30397832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078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60583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93706B-DFF1-4198-95A2-88567198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69F182-353B-4839-9FFC-4C65D89AA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CE9C2C2-180A-498D-B5EB-AB4AA772B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498363D-3D95-4AD7-9D83-BBC26490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EDF0573-3F68-4ECA-98EA-09BF3644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65DEDD6-B9E1-4C9C-9D96-0E8814C8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99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B7A4F1-AA9E-4CA3-89F8-C1D3C9AE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F1044A7-9EA8-4064-BD11-19EE5EE2E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E8028DE-7CEA-4197-B806-ABC8734FB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F9C82B-91BF-4B7D-A310-2DCA3960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EDC3603-5C0C-4452-BE70-CCDD08266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D4C64E7-87EA-4085-A0D7-BC55EAB9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3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BECDBD-C04D-46CF-92A7-B8C9D0836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D773E96-AA64-4948-B456-7F27277D3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7ADCE6-5529-413C-A29A-57113351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E2C2BF-300F-4068-A753-E9F0F6C1A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079BE0-CB87-491E-AC0B-700E9C57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2664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9108050-D26F-48C9-AE7B-BC28E6357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5CED39D-E31F-4A09-8402-422F9E9B1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E32F61-9425-4672-80AF-FEA99034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C5D381-8B98-4D5A-A810-846CB520F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C124C1-0FE9-4063-AC80-63540C48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40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81E132A-DAAE-4C5A-9799-9BEDDD0FB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5ABEC81-0435-44F8-AC84-9AA06776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E9A5681-179B-43EF-A41E-7921E27CA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4075"/>
            <a:ext cx="10515600" cy="1530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60820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774CB4-9476-4D67-A61F-8636A7183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41EEB4-5F6D-44A8-8AC5-A6E768990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30FA7A-490F-4A5A-A6B5-86E9A45E7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E03679-4DC0-4148-AC16-A4D963A1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9424A7-91A2-4D34-9A4B-7A5A6DAB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488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EB7CA7-2D16-477F-A916-FB99222A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53466C-CE30-4FBD-96CA-0EA362D33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6EB55B-274D-481A-88FF-4FFE5900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FC3710-531D-4EA0-94DF-BC357048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3E12FE-F392-43B9-8BF3-DE5F1FBC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40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C9977B-6754-4FDF-9147-07724C939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033AF3-0605-49AC-9462-439A096F0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0BD85FC-239A-44D7-AA55-E245C8D2D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24E275-D4C5-417B-A476-EBE178359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F07CDC7-CCD3-47C9-871B-A54F77E2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E60E6CD-284A-4BCC-A8EA-92E51E2B7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608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7854AC-27FA-49B7-A21B-78F55043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03BFC0F-AB2E-4221-B20D-1E34DA034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D4858C8-6A00-4459-94F8-5553AC9B8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8FE0572-4950-4BE2-AEEC-E5ABCEFBE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DDC2D9A-5DF5-4007-8AF9-E010C6D15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242F5FB-D357-4C58-87EB-47484A335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7B922ED-D3F0-4A07-998B-DF0BF99E2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ECCB3C1-9C6F-4236-8158-937AE42A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1856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618F5DC-79EC-467F-ACC8-AC05CA266654}"/>
              </a:ext>
            </a:extLst>
          </p:cNvPr>
          <p:cNvSpPr/>
          <p:nvPr userDrawn="1"/>
        </p:nvSpPr>
        <p:spPr>
          <a:xfrm>
            <a:off x="501" y="581"/>
            <a:ext cx="252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2FD335D0-A26D-44FF-A9E4-BA9185A9A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121" y="234000"/>
            <a:ext cx="7951679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3B3B7749-73D6-4285-91B8-CEFE987DE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121" y="1449000"/>
            <a:ext cx="7951788" cy="469638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22427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12429A-A5C9-48AD-9F1C-2DB11D6D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F01FBD4-F84E-4E02-87EE-194D4A0D8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B9BD6C2-D0E8-46BF-81E2-EAEF2FA6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C3CB785-B376-4FC6-BCDA-D2C11040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62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22423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84364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5A6C3A-6058-47AC-8C7C-8D12E732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553708D-0EB0-412E-93AB-1EF196369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2FB742-CD4D-4AED-90F9-24C56529A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491BF8-6565-4611-B06E-593AB5B96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B86C5F-3A42-4D66-874B-B8BA71B07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0"/>
            <a:extLst>
              <a:ext uri="{FF2B5EF4-FFF2-40B4-BE49-F238E27FC236}">
                <a16:creationId xmlns:a16="http://schemas.microsoft.com/office/drawing/2014/main" xmlns="" id="{34A6A0F7-627E-4580-AA51-61AFC9D01210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071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4" r:id="rId6"/>
    <p:sldLayoutId id="2147483654" r:id="rId7"/>
    <p:sldLayoutId id="2147483665" r:id="rId8"/>
    <p:sldLayoutId id="2147483661" r:id="rId9"/>
    <p:sldLayoutId id="2147483655" r:id="rId10"/>
    <p:sldLayoutId id="2147483662" r:id="rId11"/>
    <p:sldLayoutId id="2147483663" r:id="rId12"/>
    <p:sldLayoutId id="2147483660" r:id="rId13"/>
    <p:sldLayoutId id="2147483656" r:id="rId14"/>
    <p:sldLayoutId id="2147483657" r:id="rId15"/>
    <p:sldLayoutId id="2147483658" r:id="rId16"/>
    <p:sldLayoutId id="2147483659" r:id="rId17"/>
    <p:sldLayoutId id="2147483666" r:id="rId18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83B9C36-89C6-456B-83CA-0743FDD2AC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727" b="98788" l="1398" r="98164">
                        <a14:backgroundMark x1="33653" y1="15960" x2="33653" y2="15960"/>
                        <a14:backgroundMark x1="91779" y1="23596" x2="91779" y2="23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142930" y="3339000"/>
            <a:ext cx="5191933" cy="3519000"/>
          </a:xfrm>
          <a:custGeom>
            <a:avLst/>
            <a:gdLst>
              <a:gd name="connsiteX0" fmla="*/ 2961443 w 6931728"/>
              <a:gd name="connsiteY0" fmla="*/ 0 h 6858000"/>
              <a:gd name="connsiteX1" fmla="*/ 3956029 w 6931728"/>
              <a:gd name="connsiteY1" fmla="*/ 0 h 6858000"/>
              <a:gd name="connsiteX2" fmla="*/ 3987639 w 6931728"/>
              <a:gd name="connsiteY2" fmla="*/ 4017 h 6858000"/>
              <a:gd name="connsiteX3" fmla="*/ 6931728 w 6931728"/>
              <a:gd name="connsiteY3" fmla="*/ 3436992 h 6858000"/>
              <a:gd name="connsiteX4" fmla="*/ 4158665 w 6931728"/>
              <a:gd name="connsiteY4" fmla="*/ 6839425 h 6858000"/>
              <a:gd name="connsiteX5" fmla="*/ 4054652 w 6931728"/>
              <a:gd name="connsiteY5" fmla="*/ 6858000 h 6858000"/>
              <a:gd name="connsiteX6" fmla="*/ 2862820 w 6931728"/>
              <a:gd name="connsiteY6" fmla="*/ 6858000 h 6858000"/>
              <a:gd name="connsiteX7" fmla="*/ 2758807 w 6931728"/>
              <a:gd name="connsiteY7" fmla="*/ 6839425 h 6858000"/>
              <a:gd name="connsiteX8" fmla="*/ 3675 w 6931728"/>
              <a:gd name="connsiteY8" fmla="*/ 3792085 h 6858000"/>
              <a:gd name="connsiteX9" fmla="*/ 0 w 6931728"/>
              <a:gd name="connsiteY9" fmla="*/ 3719314 h 6858000"/>
              <a:gd name="connsiteX10" fmla="*/ 0 w 6931728"/>
              <a:gd name="connsiteY10" fmla="*/ 3154670 h 6858000"/>
              <a:gd name="connsiteX11" fmla="*/ 3675 w 6931728"/>
              <a:gd name="connsiteY11" fmla="*/ 3081899 h 6858000"/>
              <a:gd name="connsiteX12" fmla="*/ 2929834 w 6931728"/>
              <a:gd name="connsiteY12" fmla="*/ 40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31728" h="6858000">
                <a:moveTo>
                  <a:pt x="2961443" y="0"/>
                </a:moveTo>
                <a:lnTo>
                  <a:pt x="3956029" y="0"/>
                </a:lnTo>
                <a:lnTo>
                  <a:pt x="3987639" y="4017"/>
                </a:lnTo>
                <a:cubicBezTo>
                  <a:pt x="5654697" y="258738"/>
                  <a:pt x="6931728" y="1698731"/>
                  <a:pt x="6931728" y="3436992"/>
                </a:cubicBezTo>
                <a:cubicBezTo>
                  <a:pt x="6931728" y="5115313"/>
                  <a:pt x="5741249" y="6515582"/>
                  <a:pt x="4158665" y="6839425"/>
                </a:cubicBezTo>
                <a:lnTo>
                  <a:pt x="4054652" y="6858000"/>
                </a:lnTo>
                <a:lnTo>
                  <a:pt x="2862820" y="6858000"/>
                </a:lnTo>
                <a:lnTo>
                  <a:pt x="2758807" y="6839425"/>
                </a:lnTo>
                <a:cubicBezTo>
                  <a:pt x="1289265" y="6538714"/>
                  <a:pt x="157813" y="5309860"/>
                  <a:pt x="3675" y="3792085"/>
                </a:cubicBezTo>
                <a:lnTo>
                  <a:pt x="0" y="3719314"/>
                </a:lnTo>
                <a:lnTo>
                  <a:pt x="0" y="3154670"/>
                </a:lnTo>
                <a:lnTo>
                  <a:pt x="3675" y="3081899"/>
                </a:lnTo>
                <a:cubicBezTo>
                  <a:pt x="163742" y="1505749"/>
                  <a:pt x="1377745" y="241171"/>
                  <a:pt x="2929834" y="4017"/>
                </a:cubicBezTo>
                <a:close/>
              </a:path>
            </a:pathLst>
          </a:custGeom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0" y="1044000"/>
            <a:ext cx="11991000" cy="243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 smtClean="0">
              <a:solidFill>
                <a:schemeClr val="accent2"/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Работа </a:t>
            </a:r>
            <a:r>
              <a:rPr lang="ru-RU" b="1" dirty="0" smtClean="0">
                <a:solidFill>
                  <a:schemeClr val="accent2"/>
                </a:solidFill>
              </a:rPr>
              <a:t>с семьями несовершеннолетних иностранных граждан и детей с миграционной историей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40D4121-DDD5-4E24-8A70-430C14D0F319}"/>
              </a:ext>
            </a:extLst>
          </p:cNvPr>
          <p:cNvSpPr/>
          <p:nvPr/>
        </p:nvSpPr>
        <p:spPr>
          <a:xfrm>
            <a:off x="336000" y="3969000"/>
            <a:ext cx="4230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Фадеев Сергей Борисович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Кандидат педагогических наук, </a:t>
            </a:r>
          </a:p>
          <a:p>
            <a:endParaRPr lang="ru-RU" sz="1600" dirty="0" smtClean="0"/>
          </a:p>
          <a:p>
            <a:pPr algn="just"/>
            <a:r>
              <a:rPr lang="ru-RU" sz="1600" dirty="0" smtClean="0"/>
              <a:t>ведущий научный сотрудник ГАУ ДПО «Институт развития образования Пермского края»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Доцент ФГБОУ ВО Пермский государственный гуманитарно-педагогический университет»</a:t>
            </a:r>
            <a:endParaRPr lang="ru-RU" sz="1600" dirty="0"/>
          </a:p>
        </p:txBody>
      </p:sp>
      <p:pic>
        <p:nvPicPr>
          <p:cNvPr id="1027" name="Picture 3" descr="банер — копия (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71000" cy="181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банер — коп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06000" y="189000"/>
            <a:ext cx="21240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2907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1000" y="234000"/>
            <a:ext cx="11745000" cy="1260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Стадии адаптации в принимающем обществе: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46000" y="1674000"/>
            <a:ext cx="11520000" cy="4860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Лидерство (признаки)</a:t>
            </a:r>
          </a:p>
          <a:p>
            <a:pPr algn="just"/>
            <a:r>
              <a:rPr lang="ru-RU" sz="4000" dirty="0" smtClean="0"/>
              <a:t>Высокий уровень осведомленности о системе образования и принимающей </a:t>
            </a:r>
            <a:r>
              <a:rPr lang="ru-RU" sz="4000" dirty="0" smtClean="0"/>
              <a:t>культуре </a:t>
            </a:r>
            <a:r>
              <a:rPr lang="ru-RU" sz="4000" dirty="0" smtClean="0"/>
              <a:t>в целом.</a:t>
            </a:r>
          </a:p>
          <a:p>
            <a:pPr algn="just"/>
            <a:r>
              <a:rPr lang="ru-RU" sz="4000" dirty="0" smtClean="0"/>
              <a:t>Готовность </a:t>
            </a:r>
            <a:r>
              <a:rPr lang="ru-RU" sz="4000" dirty="0" smtClean="0"/>
              <a:t>играть активную роль в </a:t>
            </a:r>
            <a:r>
              <a:rPr lang="ru-RU" sz="4000" dirty="0" smtClean="0"/>
              <a:t>родительском </a:t>
            </a:r>
            <a:r>
              <a:rPr lang="ru-RU" sz="4000" dirty="0" smtClean="0"/>
              <a:t>сообществе.</a:t>
            </a:r>
            <a:endParaRPr lang="ru-RU" sz="4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1000" y="234000"/>
            <a:ext cx="11745000" cy="1260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Проектирование: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46000" y="1674000"/>
            <a:ext cx="11520000" cy="4860000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/>
              <a:t>План работы (по этапам).</a:t>
            </a:r>
            <a:endParaRPr lang="ru-RU" sz="4000" dirty="0" smtClean="0"/>
          </a:p>
          <a:p>
            <a:pPr algn="just"/>
            <a:r>
              <a:rPr lang="ru-RU" sz="4000" dirty="0" smtClean="0"/>
              <a:t>Сценарий/конспект/технологическая карта мероприятия (</a:t>
            </a:r>
            <a:r>
              <a:rPr lang="ru-RU" sz="4000" smtClean="0"/>
              <a:t>из плана).</a:t>
            </a:r>
            <a:endParaRPr lang="ru-RU" sz="4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ГАУ ДПО </a:t>
            </a:r>
            <a:r>
              <a:rPr lang="ru-RU" dirty="0" smtClean="0"/>
              <a:t>«</a:t>
            </a:r>
            <a:r>
              <a:rPr lang="ru-RU" dirty="0"/>
              <a:t>Институт развития образования Пермского края»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  <a:defRPr/>
            </a:pPr>
            <a:r>
              <a:rPr lang="ru-RU" sz="5400" b="1" dirty="0">
                <a:latin typeface="Cambria" panose="02040503050406030204" pitchFamily="18" charset="0"/>
              </a:rPr>
              <a:t>Фадеев Сергей Борисович</a:t>
            </a:r>
          </a:p>
          <a:p>
            <a:pPr algn="ctr">
              <a:spcBef>
                <a:spcPts val="0"/>
              </a:spcBef>
              <a:buNone/>
              <a:defRPr/>
            </a:pPr>
            <a:endParaRPr lang="ru-RU" sz="2000" dirty="0" smtClean="0"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  <a:defRPr/>
            </a:pPr>
            <a:r>
              <a:rPr lang="ru-RU" sz="4000" dirty="0" err="1" smtClean="0">
                <a:latin typeface="Cambria" panose="02040503050406030204" pitchFamily="18" charset="0"/>
              </a:rPr>
              <a:t>К.п.н</a:t>
            </a:r>
            <a:r>
              <a:rPr lang="ru-RU" sz="4000" dirty="0">
                <a:latin typeface="Cambria" panose="02040503050406030204" pitchFamily="18" charset="0"/>
              </a:rPr>
              <a:t>, ведущий научный сотрудник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ru-RU" sz="4000" dirty="0">
                <a:latin typeface="Cambria" panose="02040503050406030204" pitchFamily="18" charset="0"/>
              </a:rPr>
              <a:t>Отдел </a:t>
            </a:r>
            <a:r>
              <a:rPr lang="ru-RU" sz="4000" dirty="0" smtClean="0">
                <a:latin typeface="Cambria" panose="02040503050406030204" pitchFamily="18" charset="0"/>
              </a:rPr>
              <a:t>воспитания и социализации</a:t>
            </a:r>
            <a:endParaRPr lang="ru-RU" sz="4000" dirty="0"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ru-RU" dirty="0" smtClean="0"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  <a:defRPr/>
            </a:pPr>
            <a:r>
              <a:rPr lang="ru-RU" dirty="0" smtClean="0">
                <a:latin typeface="Cambria" panose="02040503050406030204" pitchFamily="18" charset="0"/>
              </a:rPr>
              <a:t>Ул</a:t>
            </a:r>
            <a:r>
              <a:rPr lang="ru-RU" dirty="0">
                <a:latin typeface="Cambria" panose="02040503050406030204" pitchFamily="18" charset="0"/>
              </a:rPr>
              <a:t>. Екатерининская 210, каб.3</a:t>
            </a:r>
          </a:p>
          <a:p>
            <a:pPr algn="ctr">
              <a:spcBef>
                <a:spcPts val="0"/>
              </a:spcBef>
              <a:buNone/>
              <a:defRPr/>
            </a:pPr>
            <a:endParaRPr lang="ru-RU" dirty="0"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  <a:defRPr/>
            </a:pPr>
            <a:r>
              <a:rPr lang="ru-RU" dirty="0">
                <a:latin typeface="Cambria" panose="02040503050406030204" pitchFamily="18" charset="0"/>
              </a:rPr>
              <a:t>236-87-75, </a:t>
            </a:r>
            <a:r>
              <a:rPr lang="ru-RU" dirty="0" smtClean="0">
                <a:latin typeface="Cambria" panose="02040503050406030204" pitchFamily="18" charset="0"/>
              </a:rPr>
              <a:t>8-9</a:t>
            </a:r>
            <a:r>
              <a:rPr lang="en-US" dirty="0" smtClean="0">
                <a:latin typeface="Cambria" panose="02040503050406030204" pitchFamily="18" charset="0"/>
              </a:rPr>
              <a:t>82-248-03-97</a:t>
            </a:r>
            <a:endParaRPr lang="ru-RU" dirty="0"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  <a:defRPr/>
            </a:pPr>
            <a:r>
              <a:rPr lang="en-US" dirty="0" smtClean="0">
                <a:latin typeface="Cambria" panose="02040503050406030204" pitchFamily="18" charset="0"/>
              </a:rPr>
              <a:t>Slai_86@mail.ru</a:t>
            </a:r>
            <a:endParaRPr lang="ru-RU" dirty="0">
              <a:latin typeface="Cambria" panose="020405030504060302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7257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86000" y="234000"/>
            <a:ext cx="4116000" cy="1260000"/>
          </a:xfrm>
        </p:spPr>
        <p:txBody>
          <a:bodyPr/>
          <a:lstStyle/>
          <a:p>
            <a:pPr algn="ctr"/>
            <a:r>
              <a:rPr lang="ru-RU" dirty="0" smtClean="0"/>
              <a:t>273 -ФЗ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46000" y="1674000"/>
            <a:ext cx="10890000" cy="4860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Статья 44. Права, обязанности и ответственность в сфере образования родителей (законных представителей) несовершеннолетних обучающихся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1.Родители (законные представители) несовершеннолетних обучающихся имеют преимущественное право на обучение и воспитание детей перед всеми другими лицами. Они обязаны заложить основы физического, нравственного и интеллектуального развития личности ребенка.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1000" y="234000"/>
            <a:ext cx="11745000" cy="1260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Группы </a:t>
            </a:r>
            <a:r>
              <a:rPr lang="ru-RU" dirty="0" smtClean="0"/>
              <a:t>барьеров во взаимодействии </a:t>
            </a:r>
            <a:r>
              <a:rPr lang="ru-RU" dirty="0" smtClean="0"/>
              <a:t>с родителями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46000" y="1674000"/>
            <a:ext cx="11520000" cy="4860000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/>
              <a:t>Организационные</a:t>
            </a:r>
            <a:r>
              <a:rPr lang="ru-RU" sz="4000" dirty="0" smtClean="0"/>
              <a:t> (трудовая и иная занятость)</a:t>
            </a:r>
          </a:p>
          <a:p>
            <a:pPr algn="just"/>
            <a:r>
              <a:rPr lang="ru-RU" sz="4000" b="1" dirty="0" smtClean="0"/>
              <a:t>Персональные</a:t>
            </a:r>
            <a:r>
              <a:rPr lang="ru-RU" sz="4000" dirty="0" smtClean="0"/>
              <a:t> (язык, эмоциональные состояние и т.д.)</a:t>
            </a:r>
          </a:p>
          <a:p>
            <a:pPr algn="just"/>
            <a:r>
              <a:rPr lang="ru-RU" sz="4000" b="1" dirty="0" smtClean="0"/>
              <a:t>Психологические</a:t>
            </a:r>
            <a:r>
              <a:rPr lang="ru-RU" sz="4000" dirty="0" smtClean="0"/>
              <a:t> (стереотипы, когнитивные установки и т.д.)</a:t>
            </a:r>
          </a:p>
          <a:p>
            <a:pPr algn="just"/>
            <a:r>
              <a:rPr lang="ru-RU" sz="4000" dirty="0" smtClean="0"/>
              <a:t>Взаимодействия (система взаимодействия, коммуникативные паттерны и т.д.)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1000" y="234000"/>
            <a:ext cx="11745000" cy="1260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Стадии адаптации в принимающем обществе: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46000" y="1674000"/>
            <a:ext cx="11520000" cy="4860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Выживание (признаки)</a:t>
            </a:r>
          </a:p>
          <a:p>
            <a:pPr algn="just"/>
            <a:r>
              <a:rPr lang="ru-RU" sz="4000" dirty="0" smtClean="0"/>
              <a:t>Высокая загруженность родителей на работе.</a:t>
            </a:r>
          </a:p>
          <a:p>
            <a:pPr algn="just"/>
            <a:r>
              <a:rPr lang="ru-RU" sz="4000" dirty="0" smtClean="0"/>
              <a:t>Выраженные </a:t>
            </a:r>
            <a:r>
              <a:rPr lang="ru-RU" sz="4000" dirty="0" smtClean="0"/>
              <a:t>социально-экономические сложности.</a:t>
            </a:r>
          </a:p>
          <a:p>
            <a:pPr algn="just"/>
            <a:r>
              <a:rPr lang="ru-RU" sz="4000" dirty="0" smtClean="0"/>
              <a:t>Слабый </a:t>
            </a:r>
            <a:r>
              <a:rPr lang="ru-RU" sz="4000" dirty="0" smtClean="0"/>
              <a:t>или недостаточный уровень владения русским языком.</a:t>
            </a:r>
            <a:endParaRPr lang="ru-RU" sz="4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1000" y="234000"/>
            <a:ext cx="11745000" cy="1260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Стадии адаптации в принимающем обществе: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46000" y="1674000"/>
            <a:ext cx="11520000" cy="4860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000" b="1" dirty="0" smtClean="0"/>
              <a:t>Выживание (стратегии)</a:t>
            </a:r>
          </a:p>
          <a:p>
            <a:pPr algn="just"/>
            <a:r>
              <a:rPr lang="ru-RU" sz="4000" dirty="0" smtClean="0"/>
              <a:t>Помочь разобраться в основных требованиях и правилах </a:t>
            </a:r>
            <a:r>
              <a:rPr lang="ru-RU" sz="4000" dirty="0" smtClean="0"/>
              <a:t>ОО.</a:t>
            </a:r>
            <a:endParaRPr lang="ru-RU" sz="4000" dirty="0" smtClean="0"/>
          </a:p>
          <a:p>
            <a:pPr algn="just"/>
            <a:r>
              <a:rPr lang="ru-RU" sz="4000" dirty="0" smtClean="0"/>
              <a:t>Привлечь к помощи других родителей, прежде всего из той же этнической </a:t>
            </a:r>
            <a:r>
              <a:rPr lang="ru-RU" sz="4000" dirty="0" smtClean="0"/>
              <a:t>группы, для </a:t>
            </a:r>
            <a:r>
              <a:rPr lang="ru-RU" sz="4000" dirty="0" smtClean="0"/>
              <a:t>разъяснения текущей ситуации и определения возможной стратегии помощи.</a:t>
            </a:r>
          </a:p>
          <a:p>
            <a:pPr algn="just"/>
            <a:r>
              <a:rPr lang="ru-RU" sz="4000" dirty="0" smtClean="0"/>
              <a:t>По </a:t>
            </a:r>
            <a:r>
              <a:rPr lang="ru-RU" sz="4000" dirty="0" smtClean="0"/>
              <a:t>возможности – оказать социальную поддержку ребенку (бесплатное </a:t>
            </a:r>
            <a:r>
              <a:rPr lang="ru-RU" sz="4000" dirty="0" smtClean="0"/>
              <a:t>питание, обеспечение </a:t>
            </a:r>
            <a:r>
              <a:rPr lang="ru-RU" sz="4000" dirty="0" smtClean="0"/>
              <a:t>канцелярскими товарами и пр.)</a:t>
            </a:r>
            <a:endParaRPr lang="ru-RU" sz="4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1000" y="234000"/>
            <a:ext cx="11745000" cy="1260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Стадии адаптации в принимающем обществе: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46000" y="1674000"/>
            <a:ext cx="11520000" cy="4860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Обучение (признаки)</a:t>
            </a:r>
          </a:p>
          <a:p>
            <a:pPr algn="just"/>
            <a:r>
              <a:rPr lang="ru-RU" sz="4000" dirty="0" smtClean="0"/>
              <a:t>Достаточный уровень владения языком и достаточное количество времени у </a:t>
            </a:r>
            <a:r>
              <a:rPr lang="ru-RU" sz="4000" dirty="0" smtClean="0"/>
              <a:t>родителей</a:t>
            </a:r>
            <a:r>
              <a:rPr lang="ru-RU" sz="4000" dirty="0" smtClean="0"/>
              <a:t>, чтобы заняться образованием детей.</a:t>
            </a:r>
          </a:p>
          <a:p>
            <a:pPr algn="just"/>
            <a:r>
              <a:rPr lang="ru-RU" sz="4000" dirty="0" smtClean="0"/>
              <a:t>Недостаток </a:t>
            </a:r>
            <a:r>
              <a:rPr lang="ru-RU" sz="4000" dirty="0" smtClean="0"/>
              <a:t>информации по образовательным </a:t>
            </a:r>
            <a:r>
              <a:rPr lang="ru-RU" sz="4000" dirty="0" smtClean="0"/>
              <a:t>вопросам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1000" y="234000"/>
            <a:ext cx="11745000" cy="1260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Стадии адаптации в принимающем обществе: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46000" y="1674000"/>
            <a:ext cx="11520000" cy="486000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000" b="1" dirty="0" smtClean="0"/>
              <a:t>Обучение (задачи)</a:t>
            </a:r>
          </a:p>
          <a:p>
            <a:pPr algn="just"/>
            <a:r>
              <a:rPr lang="ru-RU" sz="4000" dirty="0" smtClean="0"/>
              <a:t>Просвещение: помочь разобраться в тонкостях и нюансах, касающихся </a:t>
            </a:r>
            <a:r>
              <a:rPr lang="ru-RU" sz="4000" dirty="0" smtClean="0"/>
              <a:t>образовательной </a:t>
            </a:r>
            <a:r>
              <a:rPr lang="ru-RU" sz="4000" dirty="0" smtClean="0"/>
              <a:t>организации. </a:t>
            </a:r>
            <a:endParaRPr lang="ru-RU" sz="4000" dirty="0" smtClean="0"/>
          </a:p>
          <a:p>
            <a:pPr algn="just"/>
            <a:r>
              <a:rPr lang="ru-RU" sz="4000" dirty="0" smtClean="0"/>
              <a:t>Вовлечь </a:t>
            </a:r>
            <a:r>
              <a:rPr lang="ru-RU" sz="4000" dirty="0" smtClean="0"/>
              <a:t>в </a:t>
            </a:r>
            <a:r>
              <a:rPr lang="ru-RU" sz="4000" dirty="0" smtClean="0"/>
              <a:t>активности</a:t>
            </a:r>
            <a:r>
              <a:rPr lang="ru-RU" sz="4000" dirty="0" smtClean="0"/>
              <a:t>, помощь </a:t>
            </a:r>
            <a:r>
              <a:rPr lang="ru-RU" sz="4000" dirty="0" smtClean="0"/>
              <a:t>группе </a:t>
            </a:r>
            <a:r>
              <a:rPr lang="ru-RU" sz="4000" dirty="0" smtClean="0"/>
              <a:t>и пр.</a:t>
            </a:r>
          </a:p>
          <a:p>
            <a:pPr algn="just"/>
            <a:r>
              <a:rPr lang="ru-RU" sz="4000" dirty="0" smtClean="0"/>
              <a:t>Познакомить </a:t>
            </a:r>
            <a:r>
              <a:rPr lang="ru-RU" sz="4000" dirty="0" smtClean="0"/>
              <a:t>их с другими родителями, как с родителями-мигрантами, так и с </a:t>
            </a:r>
            <a:r>
              <a:rPr lang="ru-RU" sz="4000" dirty="0" smtClean="0"/>
              <a:t>родителями </a:t>
            </a:r>
            <a:r>
              <a:rPr lang="ru-RU" sz="4000" dirty="0" smtClean="0"/>
              <a:t>учеников принимающей культуры, содействовать их общению.</a:t>
            </a:r>
            <a:endParaRPr lang="ru-RU" sz="4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1000" y="234000"/>
            <a:ext cx="11745000" cy="1260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Стадии адаптации в принимающем обществе: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46000" y="1674000"/>
            <a:ext cx="11520000" cy="4860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b="1" dirty="0" smtClean="0"/>
              <a:t>Установление контактов (признаки)</a:t>
            </a:r>
          </a:p>
          <a:p>
            <a:pPr algn="just"/>
            <a:r>
              <a:rPr lang="ru-RU" sz="4000" dirty="0" smtClean="0"/>
              <a:t>Достаточный уровень владения языком и осведомленности в вопросах </a:t>
            </a:r>
            <a:r>
              <a:rPr lang="ru-RU" sz="4000" dirty="0" smtClean="0"/>
              <a:t>образования </a:t>
            </a:r>
            <a:r>
              <a:rPr lang="ru-RU" sz="4000" dirty="0" smtClean="0"/>
              <a:t>у родителей.</a:t>
            </a:r>
          </a:p>
          <a:p>
            <a:pPr algn="just"/>
            <a:r>
              <a:rPr lang="ru-RU" sz="4000" dirty="0" smtClean="0"/>
              <a:t>Выполнение </a:t>
            </a:r>
            <a:r>
              <a:rPr lang="ru-RU" sz="4000" dirty="0" smtClean="0"/>
              <a:t>родителями общих </a:t>
            </a:r>
            <a:r>
              <a:rPr lang="ru-RU" sz="4000" dirty="0" smtClean="0"/>
              <a:t>требований </a:t>
            </a:r>
            <a:r>
              <a:rPr lang="ru-RU" sz="4000" dirty="0" smtClean="0"/>
              <a:t>(к домашним </a:t>
            </a:r>
            <a:r>
              <a:rPr lang="ru-RU" sz="4000" dirty="0" smtClean="0"/>
              <a:t>заданиям, помощи </a:t>
            </a:r>
            <a:r>
              <a:rPr lang="ru-RU" sz="4000" dirty="0" smtClean="0"/>
              <a:t>ребенку и пр.).</a:t>
            </a:r>
          </a:p>
          <a:p>
            <a:pPr algn="just"/>
            <a:r>
              <a:rPr lang="ru-RU" sz="4000" dirty="0" smtClean="0"/>
              <a:t>Готовность </a:t>
            </a:r>
            <a:r>
              <a:rPr lang="ru-RU" sz="4000" dirty="0" smtClean="0"/>
              <a:t>к контактам с педагогами и другими родителями.</a:t>
            </a:r>
            <a:endParaRPr lang="ru-RU" sz="4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1000" y="234000"/>
            <a:ext cx="11745000" cy="1260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Стадии адаптации в принимающем обществе: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46000" y="1674000"/>
            <a:ext cx="11520000" cy="4860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b="1" dirty="0" smtClean="0"/>
              <a:t>Установление контактов (Формы)</a:t>
            </a:r>
          </a:p>
          <a:p>
            <a:pPr algn="just"/>
            <a:r>
              <a:rPr lang="ru-RU" sz="4000" dirty="0" smtClean="0"/>
              <a:t>Участие родителей в мероприятиях </a:t>
            </a:r>
            <a:r>
              <a:rPr lang="ru-RU" sz="4000" dirty="0" smtClean="0"/>
              <a:t>группы и учреждения, </a:t>
            </a:r>
            <a:r>
              <a:rPr lang="ru-RU" sz="4000" dirty="0" smtClean="0"/>
              <a:t>помощь </a:t>
            </a:r>
            <a:r>
              <a:rPr lang="ru-RU" sz="4000" dirty="0" smtClean="0"/>
              <a:t>воспитателю, </a:t>
            </a:r>
            <a:r>
              <a:rPr lang="ru-RU" sz="4000" dirty="0" smtClean="0"/>
              <a:t>участие в деятельности родительского комитета.</a:t>
            </a:r>
          </a:p>
          <a:p>
            <a:pPr algn="just"/>
            <a:r>
              <a:rPr lang="ru-RU" sz="4000" dirty="0" smtClean="0"/>
              <a:t>Обсуждение </a:t>
            </a:r>
            <a:r>
              <a:rPr lang="ru-RU" sz="4000" dirty="0" smtClean="0"/>
              <a:t>планов относительно детей, формулировка общих с родителями </a:t>
            </a:r>
            <a:r>
              <a:rPr lang="ru-RU" sz="4000" dirty="0" smtClean="0"/>
              <a:t>целей</a:t>
            </a:r>
            <a:r>
              <a:rPr lang="ru-RU" sz="4000" dirty="0" smtClean="0"/>
              <a:t>.</a:t>
            </a:r>
          </a:p>
          <a:p>
            <a:pPr algn="just"/>
            <a:r>
              <a:rPr lang="ru-RU" sz="4000" dirty="0" smtClean="0"/>
              <a:t>Совместная </a:t>
            </a:r>
            <a:r>
              <a:rPr lang="ru-RU" sz="4000" dirty="0" smtClean="0"/>
              <a:t>выработка стратегии сопровождения ребенка.</a:t>
            </a:r>
            <a:endParaRPr lang="ru-RU" sz="4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167373"/>
      </a:dk1>
      <a:lt1>
        <a:srgbClr val="DCEFEB"/>
      </a:lt1>
      <a:dk2>
        <a:srgbClr val="000000"/>
      </a:dk2>
      <a:lt2>
        <a:srgbClr val="FFFFFF"/>
      </a:lt2>
      <a:accent1>
        <a:srgbClr val="1E3259"/>
      </a:accent1>
      <a:accent2>
        <a:srgbClr val="167373"/>
      </a:accent2>
      <a:accent3>
        <a:srgbClr val="60BFBF"/>
      </a:accent3>
      <a:accent4>
        <a:srgbClr val="F2C849"/>
      </a:accent4>
      <a:accent5>
        <a:srgbClr val="F29191"/>
      </a:accent5>
      <a:accent6>
        <a:srgbClr val="DCEFEB"/>
      </a:accent6>
      <a:hlink>
        <a:srgbClr val="1E3259"/>
      </a:hlink>
      <a:folHlink>
        <a:srgbClr val="60BFB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477</Words>
  <Application>Microsoft Office PowerPoint</Application>
  <PresentationFormat>Произвольный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273 -ФЗ</vt:lpstr>
      <vt:lpstr>Группы барьеров во взаимодействии с родителями:</vt:lpstr>
      <vt:lpstr>Стадии адаптации в принимающем обществе:</vt:lpstr>
      <vt:lpstr>Стадии адаптации в принимающем обществе:</vt:lpstr>
      <vt:lpstr>Стадии адаптации в принимающем обществе:</vt:lpstr>
      <vt:lpstr>Стадии адаптации в принимающем обществе:</vt:lpstr>
      <vt:lpstr>Стадии адаптации в принимающем обществе:</vt:lpstr>
      <vt:lpstr>Стадии адаптации в принимающем обществе:</vt:lpstr>
      <vt:lpstr>Стадии адаптации в принимающем обществе:</vt:lpstr>
      <vt:lpstr>Проектирование:</vt:lpstr>
      <vt:lpstr>ГАУ ДПО «Институт развития образования Пермского края»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Fadeev-SB</cp:lastModifiedBy>
  <cp:revision>33</cp:revision>
  <dcterms:created xsi:type="dcterms:W3CDTF">2020-06-20T14:12:20Z</dcterms:created>
  <dcterms:modified xsi:type="dcterms:W3CDTF">2025-04-15T08:18:20Z</dcterms:modified>
</cp:coreProperties>
</file>