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6" r:id="rId2"/>
    <p:sldId id="283" r:id="rId3"/>
    <p:sldId id="257" r:id="rId4"/>
    <p:sldId id="277" r:id="rId5"/>
    <p:sldId id="278" r:id="rId6"/>
    <p:sldId id="290" r:id="rId7"/>
    <p:sldId id="289" r:id="rId8"/>
    <p:sldId id="284" r:id="rId9"/>
    <p:sldId id="282" r:id="rId10"/>
    <p:sldId id="281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72" autoAdjust="0"/>
  </p:normalViewPr>
  <p:slideViewPr>
    <p:cSldViewPr>
      <p:cViewPr varScale="1">
        <p:scale>
          <a:sx n="107" d="100"/>
          <a:sy n="107" d="100"/>
        </p:scale>
        <p:origin x="11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18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811201-859C-401E-98E6-6DA9BD9D5CEC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5D43428-1B29-47DF-B79C-52F3E9AD7155}">
      <dgm:prSet custT="1"/>
      <dgm:spPr/>
      <dgm:t>
        <a:bodyPr/>
        <a:lstStyle/>
        <a:p>
          <a:pPr algn="just" rtl="0"/>
          <a:r>
            <a:rPr lang="ru-RU" sz="2000" dirty="0" smtClean="0"/>
            <a:t>родители ребенка не имеют опыта положительного воспитания детей в семье, поддержки со стороны близких </a:t>
          </a:r>
        </a:p>
      </dgm:t>
    </dgm:pt>
    <dgm:pt modelId="{FDAF6011-B7CC-4143-B9F3-EC0B18FA8ACC}" type="parTrans" cxnId="{E734DD2B-0C53-4BF0-9223-574F3C0FE61D}">
      <dgm:prSet/>
      <dgm:spPr/>
      <dgm:t>
        <a:bodyPr/>
        <a:lstStyle/>
        <a:p>
          <a:endParaRPr lang="ru-RU"/>
        </a:p>
      </dgm:t>
    </dgm:pt>
    <dgm:pt modelId="{F3B94646-B553-416B-A8E4-273024B0043D}" type="sibTrans" cxnId="{E734DD2B-0C53-4BF0-9223-574F3C0FE61D}">
      <dgm:prSet/>
      <dgm:spPr/>
      <dgm:t>
        <a:bodyPr/>
        <a:lstStyle/>
        <a:p>
          <a:endParaRPr lang="ru-RU"/>
        </a:p>
      </dgm:t>
    </dgm:pt>
    <dgm:pt modelId="{AD0C3C1F-D6C8-416F-9036-FAC7FF680DAC}">
      <dgm:prSet custT="1"/>
      <dgm:spPr/>
      <dgm:t>
        <a:bodyPr/>
        <a:lstStyle/>
        <a:p>
          <a:pPr rtl="0"/>
          <a:r>
            <a:rPr lang="ru-RU" sz="2000" dirty="0" smtClean="0"/>
            <a:t>наблюдаются случаи воспитания детей с помощью неконструктивных методов воспитания</a:t>
          </a:r>
          <a:endParaRPr lang="ru-RU" sz="2000" dirty="0"/>
        </a:p>
      </dgm:t>
    </dgm:pt>
    <dgm:pt modelId="{7203BF24-C399-4F8F-9257-13B65D1A8663}" type="parTrans" cxnId="{750F6F17-7D84-47C8-ACE8-FB7508E9B9D0}">
      <dgm:prSet/>
      <dgm:spPr/>
      <dgm:t>
        <a:bodyPr/>
        <a:lstStyle/>
        <a:p>
          <a:endParaRPr lang="ru-RU"/>
        </a:p>
      </dgm:t>
    </dgm:pt>
    <dgm:pt modelId="{A83D8226-0B04-43DA-8365-8DE4981548F2}" type="sibTrans" cxnId="{750F6F17-7D84-47C8-ACE8-FB7508E9B9D0}">
      <dgm:prSet/>
      <dgm:spPr/>
      <dgm:t>
        <a:bodyPr/>
        <a:lstStyle/>
        <a:p>
          <a:endParaRPr lang="ru-RU"/>
        </a:p>
      </dgm:t>
    </dgm:pt>
    <dgm:pt modelId="{504325C9-115C-4A38-8783-1CDC53386457}">
      <dgm:prSet/>
      <dgm:spPr/>
      <dgm:t>
        <a:bodyPr/>
        <a:lstStyle/>
        <a:p>
          <a:r>
            <a:rPr lang="ru-RU" dirty="0" smtClean="0"/>
            <a:t>семья, родитель, находится в кризисной ситуации </a:t>
          </a:r>
          <a:endParaRPr lang="ru-RU" dirty="0"/>
        </a:p>
      </dgm:t>
    </dgm:pt>
    <dgm:pt modelId="{172D5E0E-4167-446C-BCCA-58FB73545C82}" type="parTrans" cxnId="{02990778-4777-4F80-B07C-CE65A12C8300}">
      <dgm:prSet/>
      <dgm:spPr/>
      <dgm:t>
        <a:bodyPr/>
        <a:lstStyle/>
        <a:p>
          <a:endParaRPr lang="ru-RU"/>
        </a:p>
      </dgm:t>
    </dgm:pt>
    <dgm:pt modelId="{83BE65BE-1B2F-4CB9-BB7C-7FC4CC0B643F}" type="sibTrans" cxnId="{02990778-4777-4F80-B07C-CE65A12C8300}">
      <dgm:prSet/>
      <dgm:spPr/>
      <dgm:t>
        <a:bodyPr/>
        <a:lstStyle/>
        <a:p>
          <a:endParaRPr lang="ru-RU"/>
        </a:p>
      </dgm:t>
    </dgm:pt>
    <dgm:pt modelId="{9AB73ED8-3DE3-41C3-9D1C-7E4A038F040B}" type="pres">
      <dgm:prSet presAssocID="{D8811201-859C-401E-98E6-6DA9BD9D5CE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893818-A005-4D9A-9A91-691BC8FCDD63}" type="pres">
      <dgm:prSet presAssocID="{35D43428-1B29-47DF-B79C-52F3E9AD7155}" presName="parentLin" presStyleCnt="0"/>
      <dgm:spPr/>
      <dgm:t>
        <a:bodyPr/>
        <a:lstStyle/>
        <a:p>
          <a:endParaRPr lang="ru-RU"/>
        </a:p>
      </dgm:t>
    </dgm:pt>
    <dgm:pt modelId="{8FAC9CB1-D1A8-42E1-BC45-7915BC4D86E8}" type="pres">
      <dgm:prSet presAssocID="{35D43428-1B29-47DF-B79C-52F3E9AD715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601D03D-9C06-48F7-BB14-2A2F8940A483}" type="pres">
      <dgm:prSet presAssocID="{35D43428-1B29-47DF-B79C-52F3E9AD7155}" presName="parentText" presStyleLbl="node1" presStyleIdx="0" presStyleCnt="3" custScaleY="260721" custLinFactNeighborX="5101" custLinFactNeighborY="-95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0F654-4ACE-4487-81AE-C0BB73EE7960}" type="pres">
      <dgm:prSet presAssocID="{35D43428-1B29-47DF-B79C-52F3E9AD7155}" presName="negativeSpace" presStyleCnt="0"/>
      <dgm:spPr/>
      <dgm:t>
        <a:bodyPr/>
        <a:lstStyle/>
        <a:p>
          <a:endParaRPr lang="ru-RU"/>
        </a:p>
      </dgm:t>
    </dgm:pt>
    <dgm:pt modelId="{B42DB40A-7388-4017-B6EE-456CE2761162}" type="pres">
      <dgm:prSet presAssocID="{35D43428-1B29-47DF-B79C-52F3E9AD715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F6A84-A546-4C42-803D-61EC1AC0BEA5}" type="pres">
      <dgm:prSet presAssocID="{F3B94646-B553-416B-A8E4-273024B0043D}" presName="spaceBetweenRectangles" presStyleCnt="0"/>
      <dgm:spPr/>
      <dgm:t>
        <a:bodyPr/>
        <a:lstStyle/>
        <a:p>
          <a:endParaRPr lang="ru-RU"/>
        </a:p>
      </dgm:t>
    </dgm:pt>
    <dgm:pt modelId="{453A5170-1E26-4AE4-B54B-2A65A6A3409C}" type="pres">
      <dgm:prSet presAssocID="{504325C9-115C-4A38-8783-1CDC53386457}" presName="parentLin" presStyleCnt="0"/>
      <dgm:spPr/>
      <dgm:t>
        <a:bodyPr/>
        <a:lstStyle/>
        <a:p>
          <a:endParaRPr lang="ru-RU"/>
        </a:p>
      </dgm:t>
    </dgm:pt>
    <dgm:pt modelId="{B4412CBB-09D0-449D-84FC-27F2A11A51C0}" type="pres">
      <dgm:prSet presAssocID="{504325C9-115C-4A38-8783-1CDC5338645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65EE397-193F-4A56-A89A-1B2F011919FA}" type="pres">
      <dgm:prSet presAssocID="{504325C9-115C-4A38-8783-1CDC5338645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11D14-9B03-4C6C-B142-BE585F546BED}" type="pres">
      <dgm:prSet presAssocID="{504325C9-115C-4A38-8783-1CDC53386457}" presName="negativeSpace" presStyleCnt="0"/>
      <dgm:spPr/>
      <dgm:t>
        <a:bodyPr/>
        <a:lstStyle/>
        <a:p>
          <a:endParaRPr lang="ru-RU"/>
        </a:p>
      </dgm:t>
    </dgm:pt>
    <dgm:pt modelId="{85B3CF99-94A9-4459-8397-64227A072EF4}" type="pres">
      <dgm:prSet presAssocID="{504325C9-115C-4A38-8783-1CDC5338645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AA5CC-E1B2-4756-B352-E4EAD338DD64}" type="pres">
      <dgm:prSet presAssocID="{83BE65BE-1B2F-4CB9-BB7C-7FC4CC0B643F}" presName="spaceBetweenRectangles" presStyleCnt="0"/>
      <dgm:spPr/>
      <dgm:t>
        <a:bodyPr/>
        <a:lstStyle/>
        <a:p>
          <a:endParaRPr lang="ru-RU"/>
        </a:p>
      </dgm:t>
    </dgm:pt>
    <dgm:pt modelId="{4B3651BC-7523-4D1D-9D97-485E44435818}" type="pres">
      <dgm:prSet presAssocID="{AD0C3C1F-D6C8-416F-9036-FAC7FF680DAC}" presName="parentLin" presStyleCnt="0"/>
      <dgm:spPr/>
      <dgm:t>
        <a:bodyPr/>
        <a:lstStyle/>
        <a:p>
          <a:endParaRPr lang="ru-RU"/>
        </a:p>
      </dgm:t>
    </dgm:pt>
    <dgm:pt modelId="{B626907A-3FB2-478C-9C4B-82AD8CB2CB5F}" type="pres">
      <dgm:prSet presAssocID="{AD0C3C1F-D6C8-416F-9036-FAC7FF680DA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5D1D7B1-BB5D-459D-84FE-B703273270FC}" type="pres">
      <dgm:prSet presAssocID="{AD0C3C1F-D6C8-416F-9036-FAC7FF680DAC}" presName="parentText" presStyleLbl="node1" presStyleIdx="2" presStyleCnt="3" custScaleY="2220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F5B6F-2279-4A13-9369-6A63665FFCC0}" type="pres">
      <dgm:prSet presAssocID="{AD0C3C1F-D6C8-416F-9036-FAC7FF680DAC}" presName="negativeSpace" presStyleCnt="0"/>
      <dgm:spPr/>
      <dgm:t>
        <a:bodyPr/>
        <a:lstStyle/>
        <a:p>
          <a:endParaRPr lang="ru-RU"/>
        </a:p>
      </dgm:t>
    </dgm:pt>
    <dgm:pt modelId="{3777C800-66FA-4466-A84E-5767F1F15A02}" type="pres">
      <dgm:prSet presAssocID="{AD0C3C1F-D6C8-416F-9036-FAC7FF680DA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0A3843-4AD8-4815-AF7E-1FE87B2C5064}" type="presOf" srcId="{35D43428-1B29-47DF-B79C-52F3E9AD7155}" destId="{8FAC9CB1-D1A8-42E1-BC45-7915BC4D86E8}" srcOrd="0" destOrd="0" presId="urn:microsoft.com/office/officeart/2005/8/layout/list1"/>
    <dgm:cxn modelId="{750F6F17-7D84-47C8-ACE8-FB7508E9B9D0}" srcId="{D8811201-859C-401E-98E6-6DA9BD9D5CEC}" destId="{AD0C3C1F-D6C8-416F-9036-FAC7FF680DAC}" srcOrd="2" destOrd="0" parTransId="{7203BF24-C399-4F8F-9257-13B65D1A8663}" sibTransId="{A83D8226-0B04-43DA-8365-8DE4981548F2}"/>
    <dgm:cxn modelId="{276F5908-BE9D-4BC3-942F-09FE0B7D6E34}" type="presOf" srcId="{504325C9-115C-4A38-8783-1CDC53386457}" destId="{B4412CBB-09D0-449D-84FC-27F2A11A51C0}" srcOrd="0" destOrd="0" presId="urn:microsoft.com/office/officeart/2005/8/layout/list1"/>
    <dgm:cxn modelId="{18930F0E-0C90-49CC-9450-324936E9A536}" type="presOf" srcId="{504325C9-115C-4A38-8783-1CDC53386457}" destId="{765EE397-193F-4A56-A89A-1B2F011919FA}" srcOrd="1" destOrd="0" presId="urn:microsoft.com/office/officeart/2005/8/layout/list1"/>
    <dgm:cxn modelId="{02990778-4777-4F80-B07C-CE65A12C8300}" srcId="{D8811201-859C-401E-98E6-6DA9BD9D5CEC}" destId="{504325C9-115C-4A38-8783-1CDC53386457}" srcOrd="1" destOrd="0" parTransId="{172D5E0E-4167-446C-BCCA-58FB73545C82}" sibTransId="{83BE65BE-1B2F-4CB9-BB7C-7FC4CC0B643F}"/>
    <dgm:cxn modelId="{E734DD2B-0C53-4BF0-9223-574F3C0FE61D}" srcId="{D8811201-859C-401E-98E6-6DA9BD9D5CEC}" destId="{35D43428-1B29-47DF-B79C-52F3E9AD7155}" srcOrd="0" destOrd="0" parTransId="{FDAF6011-B7CC-4143-B9F3-EC0B18FA8ACC}" sibTransId="{F3B94646-B553-416B-A8E4-273024B0043D}"/>
    <dgm:cxn modelId="{48A5790D-E87A-485B-A81D-8F5B61A521DB}" type="presOf" srcId="{D8811201-859C-401E-98E6-6DA9BD9D5CEC}" destId="{9AB73ED8-3DE3-41C3-9D1C-7E4A038F040B}" srcOrd="0" destOrd="0" presId="urn:microsoft.com/office/officeart/2005/8/layout/list1"/>
    <dgm:cxn modelId="{345D8DC6-881E-4388-8449-6713C3C0D623}" type="presOf" srcId="{AD0C3C1F-D6C8-416F-9036-FAC7FF680DAC}" destId="{B626907A-3FB2-478C-9C4B-82AD8CB2CB5F}" srcOrd="0" destOrd="0" presId="urn:microsoft.com/office/officeart/2005/8/layout/list1"/>
    <dgm:cxn modelId="{894487E0-D128-4BB1-96C3-DC557A8758A5}" type="presOf" srcId="{35D43428-1B29-47DF-B79C-52F3E9AD7155}" destId="{6601D03D-9C06-48F7-BB14-2A2F8940A483}" srcOrd="1" destOrd="0" presId="urn:microsoft.com/office/officeart/2005/8/layout/list1"/>
    <dgm:cxn modelId="{CFE54951-1C12-4BF0-84C9-7BA187928A51}" type="presOf" srcId="{AD0C3C1F-D6C8-416F-9036-FAC7FF680DAC}" destId="{45D1D7B1-BB5D-459D-84FE-B703273270FC}" srcOrd="1" destOrd="0" presId="urn:microsoft.com/office/officeart/2005/8/layout/list1"/>
    <dgm:cxn modelId="{9300F331-AC9C-4B27-A06B-2352E439D3C6}" type="presParOf" srcId="{9AB73ED8-3DE3-41C3-9D1C-7E4A038F040B}" destId="{D8893818-A005-4D9A-9A91-691BC8FCDD63}" srcOrd="0" destOrd="0" presId="urn:microsoft.com/office/officeart/2005/8/layout/list1"/>
    <dgm:cxn modelId="{5AC82567-9BDE-4DDD-BE03-6DFDBF183FB1}" type="presParOf" srcId="{D8893818-A005-4D9A-9A91-691BC8FCDD63}" destId="{8FAC9CB1-D1A8-42E1-BC45-7915BC4D86E8}" srcOrd="0" destOrd="0" presId="urn:microsoft.com/office/officeart/2005/8/layout/list1"/>
    <dgm:cxn modelId="{429307E3-B31C-4EF8-A175-5AFAF3AE2511}" type="presParOf" srcId="{D8893818-A005-4D9A-9A91-691BC8FCDD63}" destId="{6601D03D-9C06-48F7-BB14-2A2F8940A483}" srcOrd="1" destOrd="0" presId="urn:microsoft.com/office/officeart/2005/8/layout/list1"/>
    <dgm:cxn modelId="{909480E6-7103-47F8-A882-1BFE272EB937}" type="presParOf" srcId="{9AB73ED8-3DE3-41C3-9D1C-7E4A038F040B}" destId="{95C0F654-4ACE-4487-81AE-C0BB73EE7960}" srcOrd="1" destOrd="0" presId="urn:microsoft.com/office/officeart/2005/8/layout/list1"/>
    <dgm:cxn modelId="{95DABF29-CBC8-459E-BF70-A1DE3F150D55}" type="presParOf" srcId="{9AB73ED8-3DE3-41C3-9D1C-7E4A038F040B}" destId="{B42DB40A-7388-4017-B6EE-456CE2761162}" srcOrd="2" destOrd="0" presId="urn:microsoft.com/office/officeart/2005/8/layout/list1"/>
    <dgm:cxn modelId="{95F81D36-B563-4EBA-93C8-9EBBE385E985}" type="presParOf" srcId="{9AB73ED8-3DE3-41C3-9D1C-7E4A038F040B}" destId="{5BEF6A84-A546-4C42-803D-61EC1AC0BEA5}" srcOrd="3" destOrd="0" presId="urn:microsoft.com/office/officeart/2005/8/layout/list1"/>
    <dgm:cxn modelId="{01A705A7-40B3-44A1-A287-E8C2D62CAF21}" type="presParOf" srcId="{9AB73ED8-3DE3-41C3-9D1C-7E4A038F040B}" destId="{453A5170-1E26-4AE4-B54B-2A65A6A3409C}" srcOrd="4" destOrd="0" presId="urn:microsoft.com/office/officeart/2005/8/layout/list1"/>
    <dgm:cxn modelId="{31C3A987-2B28-4535-8864-01372E3484D3}" type="presParOf" srcId="{453A5170-1E26-4AE4-B54B-2A65A6A3409C}" destId="{B4412CBB-09D0-449D-84FC-27F2A11A51C0}" srcOrd="0" destOrd="0" presId="urn:microsoft.com/office/officeart/2005/8/layout/list1"/>
    <dgm:cxn modelId="{6B872832-DB12-4DA6-A8F7-5E99B80C658F}" type="presParOf" srcId="{453A5170-1E26-4AE4-B54B-2A65A6A3409C}" destId="{765EE397-193F-4A56-A89A-1B2F011919FA}" srcOrd="1" destOrd="0" presId="urn:microsoft.com/office/officeart/2005/8/layout/list1"/>
    <dgm:cxn modelId="{12FDBCF9-5BA8-4D21-9A32-E9FB92BE8E7B}" type="presParOf" srcId="{9AB73ED8-3DE3-41C3-9D1C-7E4A038F040B}" destId="{81F11D14-9B03-4C6C-B142-BE585F546BED}" srcOrd="5" destOrd="0" presId="urn:microsoft.com/office/officeart/2005/8/layout/list1"/>
    <dgm:cxn modelId="{F30A96B2-ADB8-42E3-BF7F-FC23EF54E826}" type="presParOf" srcId="{9AB73ED8-3DE3-41C3-9D1C-7E4A038F040B}" destId="{85B3CF99-94A9-4459-8397-64227A072EF4}" srcOrd="6" destOrd="0" presId="urn:microsoft.com/office/officeart/2005/8/layout/list1"/>
    <dgm:cxn modelId="{DEE13453-5FB6-4229-81F1-4E91E6D17D14}" type="presParOf" srcId="{9AB73ED8-3DE3-41C3-9D1C-7E4A038F040B}" destId="{B37AA5CC-E1B2-4756-B352-E4EAD338DD64}" srcOrd="7" destOrd="0" presId="urn:microsoft.com/office/officeart/2005/8/layout/list1"/>
    <dgm:cxn modelId="{D344794C-BBB3-4B9C-9705-031409F40FCD}" type="presParOf" srcId="{9AB73ED8-3DE3-41C3-9D1C-7E4A038F040B}" destId="{4B3651BC-7523-4D1D-9D97-485E44435818}" srcOrd="8" destOrd="0" presId="urn:microsoft.com/office/officeart/2005/8/layout/list1"/>
    <dgm:cxn modelId="{C42E424C-94E4-4B6A-A0BC-8F6F93A4A117}" type="presParOf" srcId="{4B3651BC-7523-4D1D-9D97-485E44435818}" destId="{B626907A-3FB2-478C-9C4B-82AD8CB2CB5F}" srcOrd="0" destOrd="0" presId="urn:microsoft.com/office/officeart/2005/8/layout/list1"/>
    <dgm:cxn modelId="{7CF5E72E-E35E-48A0-9FD9-A986CFF48728}" type="presParOf" srcId="{4B3651BC-7523-4D1D-9D97-485E44435818}" destId="{45D1D7B1-BB5D-459D-84FE-B703273270FC}" srcOrd="1" destOrd="0" presId="urn:microsoft.com/office/officeart/2005/8/layout/list1"/>
    <dgm:cxn modelId="{0D508310-E672-4AB5-9D2F-BED41CCDB71C}" type="presParOf" srcId="{9AB73ED8-3DE3-41C3-9D1C-7E4A038F040B}" destId="{4BDF5B6F-2279-4A13-9369-6A63665FFCC0}" srcOrd="9" destOrd="0" presId="urn:microsoft.com/office/officeart/2005/8/layout/list1"/>
    <dgm:cxn modelId="{119D9609-D2E0-4F40-B587-314195CA2EAA}" type="presParOf" srcId="{9AB73ED8-3DE3-41C3-9D1C-7E4A038F040B}" destId="{3777C800-66FA-4466-A84E-5767F1F15A0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811201-859C-401E-98E6-6DA9BD9D5CEC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5D43428-1B29-47DF-B79C-52F3E9AD7155}">
      <dgm:prSet custT="1"/>
      <dgm:spPr/>
      <dgm:t>
        <a:bodyPr/>
        <a:lstStyle/>
        <a:p>
          <a:pPr algn="just" rtl="0"/>
          <a:r>
            <a:rPr lang="ru-RU" sz="2000" dirty="0" smtClean="0"/>
            <a:t>источник запроса</a:t>
          </a:r>
        </a:p>
      </dgm:t>
    </dgm:pt>
    <dgm:pt modelId="{FDAF6011-B7CC-4143-B9F3-EC0B18FA8ACC}" type="parTrans" cxnId="{E734DD2B-0C53-4BF0-9223-574F3C0FE61D}">
      <dgm:prSet/>
      <dgm:spPr/>
      <dgm:t>
        <a:bodyPr/>
        <a:lstStyle/>
        <a:p>
          <a:endParaRPr lang="ru-RU"/>
        </a:p>
      </dgm:t>
    </dgm:pt>
    <dgm:pt modelId="{F3B94646-B553-416B-A8E4-273024B0043D}" type="sibTrans" cxnId="{E734DD2B-0C53-4BF0-9223-574F3C0FE61D}">
      <dgm:prSet/>
      <dgm:spPr/>
      <dgm:t>
        <a:bodyPr/>
        <a:lstStyle/>
        <a:p>
          <a:endParaRPr lang="ru-RU"/>
        </a:p>
      </dgm:t>
    </dgm:pt>
    <dgm:pt modelId="{AD0C3C1F-D6C8-416F-9036-FAC7FF680DAC}">
      <dgm:prSet custT="1"/>
      <dgm:spPr/>
      <dgm:t>
        <a:bodyPr/>
        <a:lstStyle/>
        <a:p>
          <a:pPr algn="just" rtl="0"/>
          <a:r>
            <a:rPr lang="ru-RU" sz="2000" dirty="0" smtClean="0"/>
            <a:t>эксперт</a:t>
          </a:r>
          <a:endParaRPr lang="ru-RU" sz="2000" dirty="0"/>
        </a:p>
      </dgm:t>
    </dgm:pt>
    <dgm:pt modelId="{7203BF24-C399-4F8F-9257-13B65D1A8663}" type="parTrans" cxnId="{750F6F17-7D84-47C8-ACE8-FB7508E9B9D0}">
      <dgm:prSet/>
      <dgm:spPr/>
      <dgm:t>
        <a:bodyPr/>
        <a:lstStyle/>
        <a:p>
          <a:endParaRPr lang="ru-RU"/>
        </a:p>
      </dgm:t>
    </dgm:pt>
    <dgm:pt modelId="{A83D8226-0B04-43DA-8365-8DE4981548F2}" type="sibTrans" cxnId="{750F6F17-7D84-47C8-ACE8-FB7508E9B9D0}">
      <dgm:prSet/>
      <dgm:spPr/>
      <dgm:t>
        <a:bodyPr/>
        <a:lstStyle/>
        <a:p>
          <a:endParaRPr lang="ru-RU"/>
        </a:p>
      </dgm:t>
    </dgm:pt>
    <dgm:pt modelId="{504325C9-115C-4A38-8783-1CDC53386457}">
      <dgm:prSet custT="1"/>
      <dgm:spPr/>
      <dgm:t>
        <a:bodyPr/>
        <a:lstStyle/>
        <a:p>
          <a:r>
            <a:rPr lang="ru-RU" sz="2000" dirty="0" smtClean="0"/>
            <a:t>источник ресурсного обеспечения</a:t>
          </a:r>
          <a:endParaRPr lang="ru-RU" sz="2000" dirty="0"/>
        </a:p>
      </dgm:t>
    </dgm:pt>
    <dgm:pt modelId="{172D5E0E-4167-446C-BCCA-58FB73545C82}" type="parTrans" cxnId="{02990778-4777-4F80-B07C-CE65A12C8300}">
      <dgm:prSet/>
      <dgm:spPr/>
      <dgm:t>
        <a:bodyPr/>
        <a:lstStyle/>
        <a:p>
          <a:endParaRPr lang="ru-RU"/>
        </a:p>
      </dgm:t>
    </dgm:pt>
    <dgm:pt modelId="{83BE65BE-1B2F-4CB9-BB7C-7FC4CC0B643F}" type="sibTrans" cxnId="{02990778-4777-4F80-B07C-CE65A12C8300}">
      <dgm:prSet/>
      <dgm:spPr/>
      <dgm:t>
        <a:bodyPr/>
        <a:lstStyle/>
        <a:p>
          <a:endParaRPr lang="ru-RU"/>
        </a:p>
      </dgm:t>
    </dgm:pt>
    <dgm:pt modelId="{9AB73ED8-3DE3-41C3-9D1C-7E4A038F040B}" type="pres">
      <dgm:prSet presAssocID="{D8811201-859C-401E-98E6-6DA9BD9D5CE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893818-A005-4D9A-9A91-691BC8FCDD63}" type="pres">
      <dgm:prSet presAssocID="{35D43428-1B29-47DF-B79C-52F3E9AD7155}" presName="parentLin" presStyleCnt="0"/>
      <dgm:spPr/>
      <dgm:t>
        <a:bodyPr/>
        <a:lstStyle/>
        <a:p>
          <a:endParaRPr lang="ru-RU"/>
        </a:p>
      </dgm:t>
    </dgm:pt>
    <dgm:pt modelId="{8FAC9CB1-D1A8-42E1-BC45-7915BC4D86E8}" type="pres">
      <dgm:prSet presAssocID="{35D43428-1B29-47DF-B79C-52F3E9AD715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601D03D-9C06-48F7-BB14-2A2F8940A483}" type="pres">
      <dgm:prSet presAssocID="{35D43428-1B29-47DF-B79C-52F3E9AD7155}" presName="parentText" presStyleLbl="node1" presStyleIdx="0" presStyleCnt="3" custScaleY="260721" custLinFactNeighborX="5101" custLinFactNeighborY="-156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0F654-4ACE-4487-81AE-C0BB73EE7960}" type="pres">
      <dgm:prSet presAssocID="{35D43428-1B29-47DF-B79C-52F3E9AD7155}" presName="negativeSpace" presStyleCnt="0"/>
      <dgm:spPr/>
      <dgm:t>
        <a:bodyPr/>
        <a:lstStyle/>
        <a:p>
          <a:endParaRPr lang="ru-RU"/>
        </a:p>
      </dgm:t>
    </dgm:pt>
    <dgm:pt modelId="{B42DB40A-7388-4017-B6EE-456CE2761162}" type="pres">
      <dgm:prSet presAssocID="{35D43428-1B29-47DF-B79C-52F3E9AD715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F6A84-A546-4C42-803D-61EC1AC0BEA5}" type="pres">
      <dgm:prSet presAssocID="{F3B94646-B553-416B-A8E4-273024B0043D}" presName="spaceBetweenRectangles" presStyleCnt="0"/>
      <dgm:spPr/>
      <dgm:t>
        <a:bodyPr/>
        <a:lstStyle/>
        <a:p>
          <a:endParaRPr lang="ru-RU"/>
        </a:p>
      </dgm:t>
    </dgm:pt>
    <dgm:pt modelId="{453A5170-1E26-4AE4-B54B-2A65A6A3409C}" type="pres">
      <dgm:prSet presAssocID="{504325C9-115C-4A38-8783-1CDC53386457}" presName="parentLin" presStyleCnt="0"/>
      <dgm:spPr/>
      <dgm:t>
        <a:bodyPr/>
        <a:lstStyle/>
        <a:p>
          <a:endParaRPr lang="ru-RU"/>
        </a:p>
      </dgm:t>
    </dgm:pt>
    <dgm:pt modelId="{B4412CBB-09D0-449D-84FC-27F2A11A51C0}" type="pres">
      <dgm:prSet presAssocID="{504325C9-115C-4A38-8783-1CDC5338645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65EE397-193F-4A56-A89A-1B2F011919FA}" type="pres">
      <dgm:prSet presAssocID="{504325C9-115C-4A38-8783-1CDC53386457}" presName="parentText" presStyleLbl="node1" presStyleIdx="1" presStyleCnt="3" custScaleY="2263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11D14-9B03-4C6C-B142-BE585F546BED}" type="pres">
      <dgm:prSet presAssocID="{504325C9-115C-4A38-8783-1CDC53386457}" presName="negativeSpace" presStyleCnt="0"/>
      <dgm:spPr/>
      <dgm:t>
        <a:bodyPr/>
        <a:lstStyle/>
        <a:p>
          <a:endParaRPr lang="ru-RU"/>
        </a:p>
      </dgm:t>
    </dgm:pt>
    <dgm:pt modelId="{85B3CF99-94A9-4459-8397-64227A072EF4}" type="pres">
      <dgm:prSet presAssocID="{504325C9-115C-4A38-8783-1CDC5338645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AA5CC-E1B2-4756-B352-E4EAD338DD64}" type="pres">
      <dgm:prSet presAssocID="{83BE65BE-1B2F-4CB9-BB7C-7FC4CC0B643F}" presName="spaceBetweenRectangles" presStyleCnt="0"/>
      <dgm:spPr/>
      <dgm:t>
        <a:bodyPr/>
        <a:lstStyle/>
        <a:p>
          <a:endParaRPr lang="ru-RU"/>
        </a:p>
      </dgm:t>
    </dgm:pt>
    <dgm:pt modelId="{4B3651BC-7523-4D1D-9D97-485E44435818}" type="pres">
      <dgm:prSet presAssocID="{AD0C3C1F-D6C8-416F-9036-FAC7FF680DAC}" presName="parentLin" presStyleCnt="0"/>
      <dgm:spPr/>
      <dgm:t>
        <a:bodyPr/>
        <a:lstStyle/>
        <a:p>
          <a:endParaRPr lang="ru-RU"/>
        </a:p>
      </dgm:t>
    </dgm:pt>
    <dgm:pt modelId="{B626907A-3FB2-478C-9C4B-82AD8CB2CB5F}" type="pres">
      <dgm:prSet presAssocID="{AD0C3C1F-D6C8-416F-9036-FAC7FF680DA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5D1D7B1-BB5D-459D-84FE-B703273270FC}" type="pres">
      <dgm:prSet presAssocID="{AD0C3C1F-D6C8-416F-9036-FAC7FF680DAC}" presName="parentText" presStyleLbl="node1" presStyleIdx="2" presStyleCnt="3" custScaleY="222086" custLinFactNeighborX="4999" custLinFactNeighborY="-28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F5B6F-2279-4A13-9369-6A63665FFCC0}" type="pres">
      <dgm:prSet presAssocID="{AD0C3C1F-D6C8-416F-9036-FAC7FF680DAC}" presName="negativeSpace" presStyleCnt="0"/>
      <dgm:spPr/>
      <dgm:t>
        <a:bodyPr/>
        <a:lstStyle/>
        <a:p>
          <a:endParaRPr lang="ru-RU"/>
        </a:p>
      </dgm:t>
    </dgm:pt>
    <dgm:pt modelId="{3777C800-66FA-4466-A84E-5767F1F15A02}" type="pres">
      <dgm:prSet presAssocID="{AD0C3C1F-D6C8-416F-9036-FAC7FF680DA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0F6F17-7D84-47C8-ACE8-FB7508E9B9D0}" srcId="{D8811201-859C-401E-98E6-6DA9BD9D5CEC}" destId="{AD0C3C1F-D6C8-416F-9036-FAC7FF680DAC}" srcOrd="2" destOrd="0" parTransId="{7203BF24-C399-4F8F-9257-13B65D1A8663}" sibTransId="{A83D8226-0B04-43DA-8365-8DE4981548F2}"/>
    <dgm:cxn modelId="{20F1B85E-EA12-4D00-A6A6-389B289A8659}" type="presOf" srcId="{504325C9-115C-4A38-8783-1CDC53386457}" destId="{765EE397-193F-4A56-A89A-1B2F011919FA}" srcOrd="1" destOrd="0" presId="urn:microsoft.com/office/officeart/2005/8/layout/list1"/>
    <dgm:cxn modelId="{02990778-4777-4F80-B07C-CE65A12C8300}" srcId="{D8811201-859C-401E-98E6-6DA9BD9D5CEC}" destId="{504325C9-115C-4A38-8783-1CDC53386457}" srcOrd="1" destOrd="0" parTransId="{172D5E0E-4167-446C-BCCA-58FB73545C82}" sibTransId="{83BE65BE-1B2F-4CB9-BB7C-7FC4CC0B643F}"/>
    <dgm:cxn modelId="{AD7D7769-6D31-4BEA-BB03-DC69BAB2E141}" type="presOf" srcId="{D8811201-859C-401E-98E6-6DA9BD9D5CEC}" destId="{9AB73ED8-3DE3-41C3-9D1C-7E4A038F040B}" srcOrd="0" destOrd="0" presId="urn:microsoft.com/office/officeart/2005/8/layout/list1"/>
    <dgm:cxn modelId="{E734DD2B-0C53-4BF0-9223-574F3C0FE61D}" srcId="{D8811201-859C-401E-98E6-6DA9BD9D5CEC}" destId="{35D43428-1B29-47DF-B79C-52F3E9AD7155}" srcOrd="0" destOrd="0" parTransId="{FDAF6011-B7CC-4143-B9F3-EC0B18FA8ACC}" sibTransId="{F3B94646-B553-416B-A8E4-273024B0043D}"/>
    <dgm:cxn modelId="{4D84AAC4-BE9B-4F58-97CB-DCE79F882367}" type="presOf" srcId="{35D43428-1B29-47DF-B79C-52F3E9AD7155}" destId="{8FAC9CB1-D1A8-42E1-BC45-7915BC4D86E8}" srcOrd="0" destOrd="0" presId="urn:microsoft.com/office/officeart/2005/8/layout/list1"/>
    <dgm:cxn modelId="{6ABBD3F7-A038-4069-BC75-BCE244B259F3}" type="presOf" srcId="{504325C9-115C-4A38-8783-1CDC53386457}" destId="{B4412CBB-09D0-449D-84FC-27F2A11A51C0}" srcOrd="0" destOrd="0" presId="urn:microsoft.com/office/officeart/2005/8/layout/list1"/>
    <dgm:cxn modelId="{F91C16EA-EE8F-41F6-88E6-6526FEC7A06E}" type="presOf" srcId="{AD0C3C1F-D6C8-416F-9036-FAC7FF680DAC}" destId="{B626907A-3FB2-478C-9C4B-82AD8CB2CB5F}" srcOrd="0" destOrd="0" presId="urn:microsoft.com/office/officeart/2005/8/layout/list1"/>
    <dgm:cxn modelId="{15FC5EF3-B6FC-4B35-A685-9BFB3E0E9E3A}" type="presOf" srcId="{35D43428-1B29-47DF-B79C-52F3E9AD7155}" destId="{6601D03D-9C06-48F7-BB14-2A2F8940A483}" srcOrd="1" destOrd="0" presId="urn:microsoft.com/office/officeart/2005/8/layout/list1"/>
    <dgm:cxn modelId="{8D40A24A-160D-4A2E-B565-E6527EBEF209}" type="presOf" srcId="{AD0C3C1F-D6C8-416F-9036-FAC7FF680DAC}" destId="{45D1D7B1-BB5D-459D-84FE-B703273270FC}" srcOrd="1" destOrd="0" presId="urn:microsoft.com/office/officeart/2005/8/layout/list1"/>
    <dgm:cxn modelId="{17A50B41-279C-4862-B2E7-D19874E314FF}" type="presParOf" srcId="{9AB73ED8-3DE3-41C3-9D1C-7E4A038F040B}" destId="{D8893818-A005-4D9A-9A91-691BC8FCDD63}" srcOrd="0" destOrd="0" presId="urn:microsoft.com/office/officeart/2005/8/layout/list1"/>
    <dgm:cxn modelId="{F98EF2EC-8326-485D-8D7D-ED65B929787C}" type="presParOf" srcId="{D8893818-A005-4D9A-9A91-691BC8FCDD63}" destId="{8FAC9CB1-D1A8-42E1-BC45-7915BC4D86E8}" srcOrd="0" destOrd="0" presId="urn:microsoft.com/office/officeart/2005/8/layout/list1"/>
    <dgm:cxn modelId="{8B31DAC2-8C36-42B9-B368-66A17083D09D}" type="presParOf" srcId="{D8893818-A005-4D9A-9A91-691BC8FCDD63}" destId="{6601D03D-9C06-48F7-BB14-2A2F8940A483}" srcOrd="1" destOrd="0" presId="urn:microsoft.com/office/officeart/2005/8/layout/list1"/>
    <dgm:cxn modelId="{E4E892A2-96AC-4A4F-8A1D-A168AADC59BA}" type="presParOf" srcId="{9AB73ED8-3DE3-41C3-9D1C-7E4A038F040B}" destId="{95C0F654-4ACE-4487-81AE-C0BB73EE7960}" srcOrd="1" destOrd="0" presId="urn:microsoft.com/office/officeart/2005/8/layout/list1"/>
    <dgm:cxn modelId="{EB69342D-CA32-44EB-8ACD-D996F17B4D69}" type="presParOf" srcId="{9AB73ED8-3DE3-41C3-9D1C-7E4A038F040B}" destId="{B42DB40A-7388-4017-B6EE-456CE2761162}" srcOrd="2" destOrd="0" presId="urn:microsoft.com/office/officeart/2005/8/layout/list1"/>
    <dgm:cxn modelId="{B4141718-20E6-458D-A279-10D66A899CAB}" type="presParOf" srcId="{9AB73ED8-3DE3-41C3-9D1C-7E4A038F040B}" destId="{5BEF6A84-A546-4C42-803D-61EC1AC0BEA5}" srcOrd="3" destOrd="0" presId="urn:microsoft.com/office/officeart/2005/8/layout/list1"/>
    <dgm:cxn modelId="{8A03EBA6-54D9-4634-BAD3-04935AEB997F}" type="presParOf" srcId="{9AB73ED8-3DE3-41C3-9D1C-7E4A038F040B}" destId="{453A5170-1E26-4AE4-B54B-2A65A6A3409C}" srcOrd="4" destOrd="0" presId="urn:microsoft.com/office/officeart/2005/8/layout/list1"/>
    <dgm:cxn modelId="{CFDD60A5-3160-452F-8F92-0A684645B6E0}" type="presParOf" srcId="{453A5170-1E26-4AE4-B54B-2A65A6A3409C}" destId="{B4412CBB-09D0-449D-84FC-27F2A11A51C0}" srcOrd="0" destOrd="0" presId="urn:microsoft.com/office/officeart/2005/8/layout/list1"/>
    <dgm:cxn modelId="{C8A25121-CF42-4D23-BDFD-4CF6CAB6CBD3}" type="presParOf" srcId="{453A5170-1E26-4AE4-B54B-2A65A6A3409C}" destId="{765EE397-193F-4A56-A89A-1B2F011919FA}" srcOrd="1" destOrd="0" presId="urn:microsoft.com/office/officeart/2005/8/layout/list1"/>
    <dgm:cxn modelId="{2B7C4F81-4152-4143-951C-BA093055472F}" type="presParOf" srcId="{9AB73ED8-3DE3-41C3-9D1C-7E4A038F040B}" destId="{81F11D14-9B03-4C6C-B142-BE585F546BED}" srcOrd="5" destOrd="0" presId="urn:microsoft.com/office/officeart/2005/8/layout/list1"/>
    <dgm:cxn modelId="{130B00FB-58A3-4D02-9F91-DA77CBBAA2E6}" type="presParOf" srcId="{9AB73ED8-3DE3-41C3-9D1C-7E4A038F040B}" destId="{85B3CF99-94A9-4459-8397-64227A072EF4}" srcOrd="6" destOrd="0" presId="urn:microsoft.com/office/officeart/2005/8/layout/list1"/>
    <dgm:cxn modelId="{F47AFE80-2E11-4813-998F-BDFF3A429D0A}" type="presParOf" srcId="{9AB73ED8-3DE3-41C3-9D1C-7E4A038F040B}" destId="{B37AA5CC-E1B2-4756-B352-E4EAD338DD64}" srcOrd="7" destOrd="0" presId="urn:microsoft.com/office/officeart/2005/8/layout/list1"/>
    <dgm:cxn modelId="{3009E2A7-BDBF-428F-8B8A-BA6A02D62E22}" type="presParOf" srcId="{9AB73ED8-3DE3-41C3-9D1C-7E4A038F040B}" destId="{4B3651BC-7523-4D1D-9D97-485E44435818}" srcOrd="8" destOrd="0" presId="urn:microsoft.com/office/officeart/2005/8/layout/list1"/>
    <dgm:cxn modelId="{4F92FB86-100B-4D64-8B68-1440282303FC}" type="presParOf" srcId="{4B3651BC-7523-4D1D-9D97-485E44435818}" destId="{B626907A-3FB2-478C-9C4B-82AD8CB2CB5F}" srcOrd="0" destOrd="0" presId="urn:microsoft.com/office/officeart/2005/8/layout/list1"/>
    <dgm:cxn modelId="{44092B55-A54E-48C0-B778-A0B37D6FC055}" type="presParOf" srcId="{4B3651BC-7523-4D1D-9D97-485E44435818}" destId="{45D1D7B1-BB5D-459D-84FE-B703273270FC}" srcOrd="1" destOrd="0" presId="urn:microsoft.com/office/officeart/2005/8/layout/list1"/>
    <dgm:cxn modelId="{CFA7725F-6B3E-495E-991B-C0949B975CB6}" type="presParOf" srcId="{9AB73ED8-3DE3-41C3-9D1C-7E4A038F040B}" destId="{4BDF5B6F-2279-4A13-9369-6A63665FFCC0}" srcOrd="9" destOrd="0" presId="urn:microsoft.com/office/officeart/2005/8/layout/list1"/>
    <dgm:cxn modelId="{22766BA6-734B-4178-A769-351267A6D7EB}" type="presParOf" srcId="{9AB73ED8-3DE3-41C3-9D1C-7E4A038F040B}" destId="{3777C800-66FA-4466-A84E-5767F1F15A0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EEB56-04C0-47E2-B757-DF15440D6EDF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A2F7A-D9AE-4209-AEE8-B0C6026229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5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Почему Формирование – буду говорить о семьях риска, семьях в трудной жизненной ситуации</a:t>
            </a:r>
          </a:p>
          <a:p>
            <a:r>
              <a:rPr lang="ru-RU" dirty="0" smtClean="0"/>
              <a:t>Предлагаю другой путь помощи ребенку – </a:t>
            </a:r>
            <a:r>
              <a:rPr lang="ru-RU" dirty="0" err="1" smtClean="0"/>
              <a:t>центрация</a:t>
            </a:r>
            <a:r>
              <a:rPr lang="ru-RU" dirty="0" smtClean="0"/>
              <a:t> не на проблеме семьи и её решении, а на ресурсах ребенка и его будущем. </a:t>
            </a:r>
          </a:p>
          <a:p>
            <a:r>
              <a:rPr lang="ru-RU" dirty="0" smtClean="0"/>
              <a:t>Стратегия – создание будущих отношений, не смотря на проблематику.</a:t>
            </a:r>
          </a:p>
          <a:p>
            <a:r>
              <a:rPr lang="ru-RU" dirty="0" smtClean="0"/>
              <a:t>Отношений любви, не смотря на условия.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2F7A-D9AE-4209-AEE8-B0C6026229E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72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ru-RU" smtClean="0"/>
              <a:t>Напомним основные этапы формирования личности и потребностей (мотивов).</a:t>
            </a:r>
          </a:p>
        </p:txBody>
      </p:sp>
    </p:spTree>
    <p:extLst>
      <p:ext uri="{BB962C8B-B14F-4D97-AF65-F5344CB8AC3E}">
        <p14:creationId xmlns:p14="http://schemas.microsoft.com/office/powerpoint/2010/main" val="319507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ru-RU" dirty="0" smtClean="0">
                <a:latin typeface="Arial" charset="0"/>
              </a:rPr>
              <a:t>Лягушки Томаса Гордона.</a:t>
            </a:r>
          </a:p>
          <a:p>
            <a:r>
              <a:rPr lang="ru-RU" dirty="0" smtClean="0">
                <a:latin typeface="Arial" charset="0"/>
              </a:rPr>
              <a:t>Посмотрим каких детей мы обучаем.</a:t>
            </a:r>
          </a:p>
          <a:p>
            <a:r>
              <a:rPr lang="ru-RU" dirty="0" smtClean="0">
                <a:latin typeface="Arial" charset="0"/>
              </a:rPr>
              <a:t>Воспользуемся простой плоской классификацией </a:t>
            </a:r>
            <a:r>
              <a:rPr lang="ru-RU" dirty="0" err="1" smtClean="0">
                <a:latin typeface="Arial" charset="0"/>
              </a:rPr>
              <a:t>Бендлера</a:t>
            </a:r>
            <a:r>
              <a:rPr lang="ru-RU" dirty="0" smtClean="0">
                <a:latin typeface="Arial" charset="0"/>
              </a:rPr>
              <a:t> и метафорой </a:t>
            </a:r>
            <a:r>
              <a:rPr lang="ru-RU" dirty="0" err="1" smtClean="0">
                <a:latin typeface="Arial" charset="0"/>
              </a:rPr>
              <a:t>Т.Гордона</a:t>
            </a:r>
            <a:r>
              <a:rPr lang="ru-RU" dirty="0" smtClean="0">
                <a:latin typeface="Arial" charset="0"/>
              </a:rPr>
              <a:t>.</a:t>
            </a:r>
          </a:p>
          <a:p>
            <a:r>
              <a:rPr lang="ru-RU" dirty="0" smtClean="0">
                <a:latin typeface="Arial" charset="0"/>
              </a:rPr>
              <a:t>Данные позиции ребенка отражают систему воспитания Родителей ребенка.</a:t>
            </a:r>
          </a:p>
          <a:p>
            <a:r>
              <a:rPr lang="ru-RU" dirty="0" smtClean="0">
                <a:latin typeface="Arial" charset="0"/>
              </a:rPr>
              <a:t>Давайте порассуждаем…</a:t>
            </a:r>
          </a:p>
          <a:p>
            <a:endParaRPr lang="ru-RU" dirty="0">
              <a:latin typeface="Arial" charset="0"/>
            </a:endParaRPr>
          </a:p>
          <a:p>
            <a:r>
              <a:rPr lang="ru-RU" dirty="0" smtClean="0">
                <a:latin typeface="Arial" charset="0"/>
              </a:rPr>
              <a:t>Очень хочется, чтобы открытых, светлых, умных, уверенных в себе и доверяющих миру людей становилось все больше.. </a:t>
            </a:r>
          </a:p>
          <a:p>
            <a:endParaRPr 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1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Итак мы начинаем сами формировать успешность</a:t>
            </a:r>
            <a:r>
              <a:rPr lang="ru-RU" dirty="0" smtClean="0"/>
              <a:t> ребенка в следующих случаях.</a:t>
            </a:r>
          </a:p>
          <a:p>
            <a:r>
              <a:rPr lang="ru-RU" baseline="0" dirty="0" smtClean="0"/>
              <a:t>Теперь</a:t>
            </a:r>
            <a:r>
              <a:rPr lang="ru-RU" dirty="0" smtClean="0"/>
              <a:t> нам необходимо заметить в чем ребенок успешен, что ему нравится делать, к чему он проявляет интерес.</a:t>
            </a:r>
          </a:p>
          <a:p>
            <a:r>
              <a:rPr lang="ru-RU" baseline="0" dirty="0" smtClean="0"/>
              <a:t>Авансировать</a:t>
            </a:r>
            <a:r>
              <a:rPr lang="ru-RU" dirty="0" smtClean="0"/>
              <a:t> его способности, создать веру в  возможности, в развитие способностей ребенка у него самого и его семьи.</a:t>
            </a:r>
          </a:p>
          <a:p>
            <a:r>
              <a:rPr lang="ru-RU" baseline="0" dirty="0" smtClean="0"/>
              <a:t>Организовать поддержку и положительное подкрепление развитию  интересов ребенка.</a:t>
            </a:r>
          </a:p>
          <a:p>
            <a:r>
              <a:rPr lang="ru-RU" dirty="0" smtClean="0"/>
              <a:t>Вспомните своих проблемных детей. Какие у них есть способности и интересы?</a:t>
            </a: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121A-4582-444B-8F07-7B1D11AEED6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247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Реализуя данный подход, мы меняемся позицией с родителями ребенка.</a:t>
            </a:r>
          </a:p>
          <a:p>
            <a:r>
              <a:rPr lang="ru-RU" dirty="0" smtClean="0"/>
              <a:t>Мы выступаем как источник запроса на поддержку способностей ребенка, мы помогаем искать ресурсы для развития интересов ребенка, и мы в роли эксперта уверяем родителей в уникальности ребенка.</a:t>
            </a:r>
          </a:p>
          <a:p>
            <a:endParaRPr lang="ru-RU" baseline="0" dirty="0"/>
          </a:p>
          <a:p>
            <a:r>
              <a:rPr lang="ru-RU" dirty="0" smtClean="0"/>
              <a:t>На самом деле в случае с активными счастливыми родителями все с точностью наоборот в образовании.</a:t>
            </a: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121A-4582-444B-8F07-7B1D11AEED6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102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Зачем мы все это делаем.</a:t>
            </a:r>
          </a:p>
          <a:p>
            <a:r>
              <a:rPr lang="ru-RU" dirty="0" smtClean="0"/>
              <a:t>У нас с вами есть скрытая цель и мы должны решить 3 задачи.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2F7A-D9AE-4209-AEE8-B0C6026229E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989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Итак шаги.</a:t>
            </a:r>
          </a:p>
          <a:p>
            <a:r>
              <a:rPr lang="ru-RU" dirty="0" smtClean="0"/>
              <a:t>Ключевое звено № 3.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C3D734-020F-42B4-A113-C968634DF7C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187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относиться к договору – как живому меняющемуся процессу, может изменится практически все – время действия, сами действия участников, результаты и продукты договора, но не цель.</a:t>
            </a:r>
          </a:p>
          <a:p>
            <a:r>
              <a:rPr lang="ru-RU" dirty="0" smtClean="0"/>
              <a:t>Мы воспитываем будущее счастье, а не лягушку.</a:t>
            </a:r>
          </a:p>
          <a:p>
            <a:r>
              <a:rPr lang="ru-RU" dirty="0" smtClean="0"/>
              <a:t>Каждый раз заново договариваясь, </a:t>
            </a:r>
            <a:r>
              <a:rPr lang="ru-RU" dirty="0" err="1" smtClean="0"/>
              <a:t>встраиваясь</a:t>
            </a:r>
            <a:r>
              <a:rPr lang="ru-RU" dirty="0" smtClean="0"/>
              <a:t> в интересы ребенка, мы помним наши скрытые и открытые цели.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2F7A-D9AE-4209-AEE8-B0C6026229E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1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ru-RU" dirty="0" smtClean="0"/>
              <a:t>Мы учим своим примером, самим процессом выстраивания договоренностей с родителями  родителей быть конструктивными, открытыми, общительными, поддерживающими, любящими.</a:t>
            </a:r>
          </a:p>
          <a:p>
            <a:endParaRPr lang="ru-RU" dirty="0"/>
          </a:p>
          <a:p>
            <a:r>
              <a:rPr lang="ru-RU" dirty="0" smtClean="0"/>
              <a:t>А значит, помним и основные приемы педагогической поддержки.</a:t>
            </a:r>
          </a:p>
        </p:txBody>
      </p:sp>
    </p:spTree>
    <p:extLst>
      <p:ext uri="{BB962C8B-B14F-4D97-AF65-F5344CB8AC3E}">
        <p14:creationId xmlns:p14="http://schemas.microsoft.com/office/powerpoint/2010/main" val="3925500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ru-RU" dirty="0" smtClean="0"/>
              <a:t>Кроме этого избегаем ловушки – разочарования.</a:t>
            </a:r>
          </a:p>
          <a:p>
            <a:pPr eaLnBrk="1" hangingPunct="1"/>
            <a:r>
              <a:rPr lang="ru-RU" dirty="0" smtClean="0"/>
              <a:t>И знаем как формируются в ребенке потребности и интересы.</a:t>
            </a:r>
          </a:p>
        </p:txBody>
      </p:sp>
    </p:spTree>
    <p:extLst>
      <p:ext uri="{BB962C8B-B14F-4D97-AF65-F5344CB8AC3E}">
        <p14:creationId xmlns:p14="http://schemas.microsoft.com/office/powerpoint/2010/main" val="2369070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D8131-A4E7-4BE2-979C-E3452B0EB58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5967-BDDC-4CEE-B041-8AA5D1A5A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ru-RU" b="1" dirty="0"/>
              <a:t>Ф</a:t>
            </a:r>
            <a:r>
              <a:rPr lang="ru-RU" b="1" dirty="0" smtClean="0"/>
              <a:t>ормирование </a:t>
            </a:r>
            <a:r>
              <a:rPr lang="ru-RU" b="1" dirty="0"/>
              <a:t>успешности: помощь, поиск, поддержка интересов </a:t>
            </a:r>
            <a:r>
              <a:rPr lang="ru-RU" b="1" dirty="0" smtClean="0"/>
              <a:t>ребенка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4365104"/>
            <a:ext cx="4464496" cy="1296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000" b="1" dirty="0"/>
              <a:t>Шурмина Ирина Юрьевна,</a:t>
            </a:r>
            <a:r>
              <a:rPr lang="ru-RU" sz="2000" dirty="0"/>
              <a:t> старший научный сотрудник отдела воспитания и социализации ГАУ ДПО "Институт развития образования Пермского края" </a:t>
            </a:r>
          </a:p>
        </p:txBody>
      </p:sp>
      <p:pic>
        <p:nvPicPr>
          <p:cNvPr id="4" name="Picture 2" descr="http://im1-tub-ru.yandex.net/i?id=dcec8f4e003b57acf51fc200f3e2e8b7-13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717032"/>
            <a:ext cx="2304256" cy="1788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86836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charset="0"/>
              </a:rPr>
              <a:t>Полный жизненный цикл </a:t>
            </a:r>
            <a:br>
              <a:rPr lang="ru-RU" sz="3200" dirty="0" smtClean="0">
                <a:solidFill>
                  <a:srgbClr val="0070C0"/>
                </a:solidFill>
                <a:latin typeface="Arial" charset="0"/>
              </a:rPr>
            </a:br>
            <a:r>
              <a:rPr lang="ru-RU" sz="3200" dirty="0" err="1" smtClean="0">
                <a:solidFill>
                  <a:srgbClr val="0070C0"/>
                </a:solidFill>
                <a:latin typeface="Arial" charset="0"/>
              </a:rPr>
              <a:t>Э.Эриксон</a:t>
            </a:r>
            <a:endParaRPr lang="ru-RU" sz="3200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2530" name="Line 107"/>
          <p:cNvSpPr>
            <a:spLocks noChangeShapeType="1"/>
          </p:cNvSpPr>
          <p:nvPr/>
        </p:nvSpPr>
        <p:spPr bwMode="auto">
          <a:xfrm>
            <a:off x="285750" y="64293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1" name="Line 107"/>
          <p:cNvSpPr>
            <a:spLocks noChangeShapeType="1"/>
          </p:cNvSpPr>
          <p:nvPr/>
        </p:nvSpPr>
        <p:spPr bwMode="auto">
          <a:xfrm>
            <a:off x="1357313" y="60721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2" name="Line 107"/>
          <p:cNvSpPr>
            <a:spLocks noChangeShapeType="1"/>
          </p:cNvSpPr>
          <p:nvPr/>
        </p:nvSpPr>
        <p:spPr bwMode="auto">
          <a:xfrm>
            <a:off x="2428875" y="57150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107"/>
          <p:cNvSpPr>
            <a:spLocks noChangeShapeType="1"/>
          </p:cNvSpPr>
          <p:nvPr/>
        </p:nvSpPr>
        <p:spPr bwMode="auto">
          <a:xfrm>
            <a:off x="3643313" y="52863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3643313" y="5786438"/>
            <a:ext cx="4929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Автономия или стыд и тревога (3 года)</a:t>
            </a:r>
          </a:p>
          <a:p>
            <a:r>
              <a:rPr lang="ru-RU" sz="1600"/>
              <a:t>Воля</a:t>
            </a:r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2214563" y="6215063"/>
            <a:ext cx="5357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Доверчивость или подозрительность (до года)</a:t>
            </a:r>
          </a:p>
          <a:p>
            <a:r>
              <a:rPr lang="ru-RU" sz="1600"/>
              <a:t>Доверие и надежда</a:t>
            </a:r>
          </a:p>
        </p:txBody>
      </p:sp>
      <p:sp>
        <p:nvSpPr>
          <p:cNvPr id="22536" name="TextBox 9"/>
          <p:cNvSpPr txBox="1">
            <a:spLocks noChangeArrowheads="1"/>
          </p:cNvSpPr>
          <p:nvPr/>
        </p:nvSpPr>
        <p:spPr bwMode="auto">
          <a:xfrm>
            <a:off x="4357688" y="5286375"/>
            <a:ext cx="4929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Инициативность или чувство вины (6 лет)</a:t>
            </a:r>
          </a:p>
          <a:p>
            <a:r>
              <a:rPr lang="ru-RU" sz="1600"/>
              <a:t>Целеустремленность</a:t>
            </a:r>
          </a:p>
        </p:txBody>
      </p:sp>
      <p:sp>
        <p:nvSpPr>
          <p:cNvPr id="22537" name="TextBox 10"/>
          <p:cNvSpPr txBox="1">
            <a:spLocks noChangeArrowheads="1"/>
          </p:cNvSpPr>
          <p:nvPr/>
        </p:nvSpPr>
        <p:spPr bwMode="auto">
          <a:xfrm>
            <a:off x="5643563" y="4572000"/>
            <a:ext cx="3643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Работа или чувство неполноценности (н.ш.)</a:t>
            </a:r>
          </a:p>
          <a:p>
            <a:r>
              <a:rPr lang="ru-RU" sz="1600"/>
              <a:t>Компетентность</a:t>
            </a:r>
          </a:p>
        </p:txBody>
      </p: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928688" y="3571875"/>
            <a:ext cx="3500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Идентификация или спутанность ролей (п.в.)</a:t>
            </a:r>
          </a:p>
          <a:p>
            <a:r>
              <a:rPr lang="ru-RU" sz="1600"/>
              <a:t>Верность</a:t>
            </a:r>
          </a:p>
        </p:txBody>
      </p:sp>
      <p:sp>
        <p:nvSpPr>
          <p:cNvPr id="22539" name="Line 107"/>
          <p:cNvSpPr>
            <a:spLocks noChangeShapeType="1"/>
          </p:cNvSpPr>
          <p:nvPr/>
        </p:nvSpPr>
        <p:spPr bwMode="auto">
          <a:xfrm>
            <a:off x="4714875" y="49291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2540" name="Picture 2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5286375"/>
            <a:ext cx="134302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4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0" y="4929188"/>
            <a:ext cx="13430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6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4429125"/>
            <a:ext cx="13430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8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00975" y="1857375"/>
            <a:ext cx="13430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10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4000500"/>
            <a:ext cx="13430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8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63" y="2500313"/>
            <a:ext cx="13430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8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3500438"/>
            <a:ext cx="13430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8" descr="http://im0-tub-ru.yandex.net/i?id=c59ba19f6138100001668377c361120d-01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38" y="3071813"/>
            <a:ext cx="13430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8" name="TextBox 11"/>
          <p:cNvSpPr txBox="1">
            <a:spLocks noChangeArrowheads="1"/>
          </p:cNvSpPr>
          <p:nvPr/>
        </p:nvSpPr>
        <p:spPr bwMode="auto">
          <a:xfrm>
            <a:off x="1714500" y="3071813"/>
            <a:ext cx="3786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/>
              <a:t>Интимность или изоляция (юность)</a:t>
            </a:r>
          </a:p>
          <a:p>
            <a:r>
              <a:rPr lang="ru-RU" sz="1600" dirty="0"/>
              <a:t>Любовь</a:t>
            </a:r>
          </a:p>
        </p:txBody>
      </p:sp>
      <p:sp>
        <p:nvSpPr>
          <p:cNvPr id="22549" name="TextBox 11"/>
          <p:cNvSpPr txBox="1">
            <a:spLocks noChangeArrowheads="1"/>
          </p:cNvSpPr>
          <p:nvPr/>
        </p:nvSpPr>
        <p:spPr bwMode="auto">
          <a:xfrm>
            <a:off x="2357438" y="2214563"/>
            <a:ext cx="4643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Производительность или застой, зависимость, поглощенность собой (взрослость)</a:t>
            </a:r>
          </a:p>
          <a:p>
            <a:r>
              <a:rPr lang="ru-RU" sz="1600"/>
              <a:t>Забота и милосердие</a:t>
            </a:r>
          </a:p>
        </p:txBody>
      </p:sp>
      <p:sp>
        <p:nvSpPr>
          <p:cNvPr id="22550" name="TextBox 11"/>
          <p:cNvSpPr txBox="1">
            <a:spLocks noChangeArrowheads="1"/>
          </p:cNvSpPr>
          <p:nvPr/>
        </p:nvSpPr>
        <p:spPr bwMode="auto">
          <a:xfrm>
            <a:off x="3357563" y="1357313"/>
            <a:ext cx="4643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Целостность и универсальность или отчаянье и отвращение (старость)</a:t>
            </a:r>
          </a:p>
          <a:p>
            <a:r>
              <a:rPr lang="ru-RU" sz="1600"/>
              <a:t>Мудрость</a:t>
            </a:r>
          </a:p>
        </p:txBody>
      </p:sp>
    </p:spTree>
    <p:extLst>
      <p:ext uri="{BB962C8B-B14F-4D97-AF65-F5344CB8AC3E}">
        <p14:creationId xmlns:p14="http://schemas.microsoft.com/office/powerpoint/2010/main" val="386570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/>
          </p:cNvSpPr>
          <p:nvPr>
            <p:ph type="title"/>
          </p:nvPr>
        </p:nvSpPr>
        <p:spPr>
          <a:xfrm>
            <a:off x="457200" y="400322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charset="0"/>
              </a:rPr>
              <a:t>Личностные позиции</a:t>
            </a:r>
            <a:br>
              <a:rPr lang="ru-RU" sz="2800" dirty="0" smtClean="0">
                <a:solidFill>
                  <a:srgbClr val="0070C0"/>
                </a:solidFill>
                <a:latin typeface="Arial" charset="0"/>
              </a:rPr>
            </a:br>
            <a:r>
              <a:rPr lang="ru-RU" sz="2800" dirty="0" err="1" smtClean="0">
                <a:solidFill>
                  <a:srgbClr val="0070C0"/>
                </a:solidFill>
                <a:latin typeface="Arial" charset="0"/>
              </a:rPr>
              <a:t>Р.Бендлер</a:t>
            </a:r>
            <a:r>
              <a:rPr lang="ru-RU" sz="2800" dirty="0" smtClean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Arial" charset="0"/>
              </a:rPr>
              <a:t>Т.Гордон</a:t>
            </a:r>
            <a:endParaRPr lang="ru-RU" sz="28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5325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457647"/>
              </p:ext>
            </p:extLst>
          </p:nvPr>
        </p:nvGraphicFramePr>
        <p:xfrm>
          <a:off x="900207" y="1453073"/>
          <a:ext cx="7560225" cy="480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Диаграмма" r:id="rId4" imgW="8229780" imgH="4819574" progId="MSGraph.Chart.8">
                  <p:embed followColorScheme="full"/>
                </p:oleObj>
              </mc:Choice>
              <mc:Fallback>
                <p:oleObj name="Диаграмма" r:id="rId4" imgW="8229780" imgH="481957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207" y="1453073"/>
                        <a:ext cx="7560225" cy="4802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517525" y="5980113"/>
            <a:ext cx="1235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1132725" y="6025119"/>
            <a:ext cx="782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Плохо</a:t>
            </a: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7737475" y="6116377"/>
            <a:ext cx="9562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Хорошо</a:t>
            </a: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52032" y="1556792"/>
            <a:ext cx="9562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Хорошо</a:t>
            </a:r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117620" y="5337447"/>
            <a:ext cx="782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Плохо</a:t>
            </a:r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>
            <a:off x="4572000" y="1556792"/>
            <a:ext cx="0" cy="41582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9" name="Line 10"/>
          <p:cNvSpPr>
            <a:spLocks noChangeShapeType="1"/>
          </p:cNvSpPr>
          <p:nvPr/>
        </p:nvSpPr>
        <p:spPr bwMode="auto">
          <a:xfrm>
            <a:off x="1219200" y="32766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0" name="Text Box 11"/>
          <p:cNvSpPr txBox="1">
            <a:spLocks noChangeArrowheads="1"/>
          </p:cNvSpPr>
          <p:nvPr/>
        </p:nvSpPr>
        <p:spPr bwMode="auto">
          <a:xfrm>
            <a:off x="8322817" y="5337447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Я</a:t>
            </a:r>
          </a:p>
        </p:txBody>
      </p:sp>
      <p:sp>
        <p:nvSpPr>
          <p:cNvPr id="53261" name="Text Box 12"/>
          <p:cNvSpPr txBox="1">
            <a:spLocks noChangeArrowheads="1"/>
          </p:cNvSpPr>
          <p:nvPr/>
        </p:nvSpPr>
        <p:spPr bwMode="auto">
          <a:xfrm>
            <a:off x="1364734" y="1297964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Мир</a:t>
            </a:r>
          </a:p>
        </p:txBody>
      </p:sp>
      <p:sp>
        <p:nvSpPr>
          <p:cNvPr id="53262" name="Text Box 13"/>
          <p:cNvSpPr txBox="1">
            <a:spLocks noChangeArrowheads="1"/>
          </p:cNvSpPr>
          <p:nvPr/>
        </p:nvSpPr>
        <p:spPr bwMode="auto">
          <a:xfrm>
            <a:off x="1476375" y="3644900"/>
            <a:ext cx="263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Мир плохой и я плохой</a:t>
            </a:r>
          </a:p>
        </p:txBody>
      </p:sp>
      <p:sp>
        <p:nvSpPr>
          <p:cNvPr id="53263" name="Text Box 14"/>
          <p:cNvSpPr txBox="1">
            <a:spLocks noChangeArrowheads="1"/>
          </p:cNvSpPr>
          <p:nvPr/>
        </p:nvSpPr>
        <p:spPr bwMode="auto">
          <a:xfrm>
            <a:off x="5003800" y="3644900"/>
            <a:ext cx="2733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Я хороший, Мир плохой</a:t>
            </a:r>
          </a:p>
        </p:txBody>
      </p:sp>
      <p:sp>
        <p:nvSpPr>
          <p:cNvPr id="53264" name="Text Box 15"/>
          <p:cNvSpPr txBox="1">
            <a:spLocks noChangeArrowheads="1"/>
          </p:cNvSpPr>
          <p:nvPr/>
        </p:nvSpPr>
        <p:spPr bwMode="auto">
          <a:xfrm>
            <a:off x="1476375" y="2133600"/>
            <a:ext cx="269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Мир хороший, я плохой</a:t>
            </a:r>
          </a:p>
        </p:txBody>
      </p:sp>
      <p:sp>
        <p:nvSpPr>
          <p:cNvPr id="53265" name="Text Box 16"/>
          <p:cNvSpPr txBox="1">
            <a:spLocks noChangeArrowheads="1"/>
          </p:cNvSpPr>
          <p:nvPr/>
        </p:nvSpPr>
        <p:spPr bwMode="auto">
          <a:xfrm>
            <a:off x="4982362" y="2163550"/>
            <a:ext cx="27326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Я хороший, Мир хороший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67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12101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правило, востребованы в следующих случаях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462661"/>
              </p:ext>
            </p:extLst>
          </p:nvPr>
        </p:nvGraphicFramePr>
        <p:xfrm>
          <a:off x="395536" y="1700808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828" y="1165692"/>
            <a:ext cx="2730172" cy="1855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106613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Роль педагога в отношениях с родителями:</a:t>
            </a: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107136"/>
              </p:ext>
            </p:extLst>
          </p:nvPr>
        </p:nvGraphicFramePr>
        <p:xfrm>
          <a:off x="395536" y="1700808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http://ic.pics.livejournal.com/tatar_bozqurd/46498521/21954/21954_90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37847" y="1196752"/>
            <a:ext cx="3060340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096344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договоренности (совместная) – </a:t>
            </a:r>
            <a:b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Формирование интересов и мотивации ребенка, развитие его способностей, воспитание увлеченного и уверенного в себе и мире человека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педагогическая (в отношении родителей) –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формирование или восстановление у родителей навыков помощи, поддержки, любования, заботы о детях, родительской компетентности                        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Выстраивание договоренности: выяснение (прояснение) замыслов родителей в отношении детей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практическое обучение и демонстрация родителям конструктивных мер и способов поддержки и поощрения интересов ребенка, организации и контроля его мотивации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оказание практической помощи, содействие родителям в поиске возможностей для развития способностей и интересов ребенка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3100" dirty="0" smtClean="0"/>
              <a:t>Шаги к конструктивному воспитанию: </a:t>
            </a:r>
            <a:r>
              <a:rPr lang="ru-RU" sz="3100" dirty="0"/>
              <a:t>целесообразно </a:t>
            </a:r>
            <a:r>
              <a:rPr lang="ru-RU" sz="3100" dirty="0" smtClean="0"/>
              <a:t>присоединится </a:t>
            </a:r>
            <a:r>
              <a:rPr lang="ru-RU" sz="3100" dirty="0"/>
              <a:t>к "будущему"</a:t>
            </a:r>
            <a:r>
              <a:rPr lang="ru-RU" sz="2500" dirty="0" smtClean="0"/>
              <a:t/>
            </a:r>
            <a:br>
              <a:rPr lang="ru-RU" sz="2500" dirty="0" smtClean="0"/>
            </a:br>
            <a:endParaRPr lang="ru-RU" sz="2500" dirty="0" smtClean="0"/>
          </a:p>
        </p:txBody>
      </p:sp>
      <p:graphicFrame>
        <p:nvGraphicFramePr>
          <p:cNvPr id="29743" name="Group 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536926"/>
              </p:ext>
            </p:extLst>
          </p:nvPr>
        </p:nvGraphicFramePr>
        <p:xfrm>
          <a:off x="395536" y="1196752"/>
          <a:ext cx="8517632" cy="5222344"/>
        </p:xfrm>
        <a:graphic>
          <a:graphicData uri="http://schemas.openxmlformats.org/drawingml/2006/table">
            <a:tbl>
              <a:tblPr/>
              <a:tblGrid>
                <a:gridCol w="829582"/>
                <a:gridCol w="3194943"/>
                <a:gridCol w="449310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Название шага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Способы, приемы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Изучение (знакомство) с ребенком 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семьей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Наблюдение, поиск интереса, способности, уникальности, анализ семейной ситуации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44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Выявление представлений родителей о ребенке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Диалог с обратной связью, «семейный альбом»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Выстраивание договоренностей с родителями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Поддержка положительного видения родителями своего ребенка, резюме информации о способностях и интересах ребенка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Восстановление и формирование конструктивных навыков воспитания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Практическое обучение и демонстрация конструктивных  мер и способов поддержки и поощрения интересов ребенка, организации и контроля его мотивации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Информационная и социальная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Оказание практической помощи родителям в поиске возможностей для развития способностей и интересов ребенка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6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Договоренность - четко выраженная приверженность сторон определенному </a:t>
            </a:r>
            <a:r>
              <a:rPr lang="ru-RU" sz="2800" dirty="0">
                <a:solidFill>
                  <a:srgbClr val="0070C0"/>
                </a:solidFill>
              </a:rPr>
              <a:t>плану </a:t>
            </a:r>
            <a:r>
              <a:rPr lang="ru-RU" sz="2800" dirty="0" smtClean="0">
                <a:solidFill>
                  <a:srgbClr val="0070C0"/>
                </a:solidFill>
              </a:rPr>
              <a:t>действий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Договор включает </a:t>
            </a:r>
            <a:r>
              <a:rPr lang="ru-RU" dirty="0">
                <a:solidFill>
                  <a:srgbClr val="0070C0"/>
                </a:solidFill>
              </a:rPr>
              <a:t>в себя </a:t>
            </a:r>
            <a:r>
              <a:rPr lang="ru-RU" dirty="0" smtClean="0">
                <a:solidFill>
                  <a:srgbClr val="0070C0"/>
                </a:solidFill>
              </a:rPr>
              <a:t>следующее: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-   участники (стороны);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что </a:t>
            </a:r>
            <a:r>
              <a:rPr lang="ru-RU" dirty="0"/>
              <a:t>они собираются делать </a:t>
            </a:r>
            <a:r>
              <a:rPr lang="ru-RU" dirty="0" smtClean="0"/>
              <a:t>вместе (предмет,</a:t>
            </a:r>
          </a:p>
          <a:p>
            <a:pPr marL="0" indent="0">
              <a:buNone/>
            </a:pPr>
            <a:r>
              <a:rPr lang="ru-RU" dirty="0" smtClean="0"/>
              <a:t>    техническое задание);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  сколько </a:t>
            </a:r>
            <a:r>
              <a:rPr lang="ru-RU" dirty="0"/>
              <a:t>это потребует </a:t>
            </a:r>
            <a:r>
              <a:rPr lang="ru-RU" dirty="0" smtClean="0"/>
              <a:t>времени (срок);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  какова </a:t>
            </a:r>
            <a:r>
              <a:rPr lang="ru-RU" dirty="0"/>
              <a:t>цель </a:t>
            </a:r>
            <a:r>
              <a:rPr lang="ru-RU" dirty="0" smtClean="0"/>
              <a:t>и </a:t>
            </a:r>
            <a:r>
              <a:rPr lang="ru-RU" dirty="0"/>
              <a:t>результат этого процесса;</a:t>
            </a:r>
          </a:p>
          <a:p>
            <a:pPr marL="0" indent="0">
              <a:buNone/>
            </a:pPr>
            <a:r>
              <a:rPr lang="ru-RU" dirty="0" smtClean="0"/>
              <a:t>-   как </a:t>
            </a:r>
            <a:r>
              <a:rPr lang="ru-RU" dirty="0"/>
              <a:t>они узнают о том, что цель достигнута;</a:t>
            </a:r>
          </a:p>
          <a:p>
            <a:pPr>
              <a:buFontTx/>
              <a:buChar char="-"/>
            </a:pPr>
            <a:r>
              <a:rPr lang="ru-RU" dirty="0" smtClean="0"/>
              <a:t>насколько </a:t>
            </a:r>
            <a:r>
              <a:rPr lang="ru-RU" dirty="0"/>
              <a:t>это будет полезно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или приятно.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9" y="4851043"/>
            <a:ext cx="2376264" cy="187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92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Приемы педагогической </a:t>
            </a:r>
            <a:r>
              <a:rPr lang="ru-RU" sz="2800" dirty="0" smtClean="0">
                <a:solidFill>
                  <a:srgbClr val="0070C0"/>
                </a:solidFill>
              </a:rPr>
              <a:t>поддержки: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будьте </a:t>
            </a:r>
            <a:r>
              <a:rPr lang="ru-RU" sz="2800" dirty="0">
                <a:solidFill>
                  <a:srgbClr val="0070C0"/>
                </a:solidFill>
              </a:rPr>
              <a:t>как можно разнообразнее и вы получите желаемую реакцию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Фиксация положительного мотива</a:t>
            </a:r>
          </a:p>
          <a:p>
            <a:r>
              <a:rPr lang="ru-RU" dirty="0" smtClean="0"/>
              <a:t>Совместный поиск шагов достижения желаемого</a:t>
            </a:r>
          </a:p>
          <a:p>
            <a:r>
              <a:rPr lang="ru-RU" dirty="0" smtClean="0"/>
              <a:t>Помощь в организации шагов</a:t>
            </a:r>
          </a:p>
          <a:p>
            <a:r>
              <a:rPr lang="ru-RU" dirty="0" smtClean="0"/>
              <a:t>Визуализация желаемого</a:t>
            </a:r>
          </a:p>
          <a:p>
            <a:r>
              <a:rPr lang="ru-RU" dirty="0" smtClean="0"/>
              <a:t>Положительная фиксация</a:t>
            </a:r>
          </a:p>
          <a:p>
            <a:pPr marL="0" indent="0">
              <a:buNone/>
            </a:pPr>
            <a:r>
              <a:rPr lang="ru-RU" dirty="0" smtClean="0"/>
              <a:t>    любого продвижения на пути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к цели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452" y="3573016"/>
            <a:ext cx="2908548" cy="290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1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charset="0"/>
              </a:rPr>
              <a:t>Пирамида иерархии потребностей</a:t>
            </a:r>
            <a:br>
              <a:rPr lang="ru-RU" sz="3200" dirty="0" smtClean="0">
                <a:latin typeface="Arial" charset="0"/>
              </a:rPr>
            </a:br>
            <a:r>
              <a:rPr lang="ru-RU" sz="3200" dirty="0" err="1" smtClean="0">
                <a:latin typeface="Arial" charset="0"/>
              </a:rPr>
              <a:t>А.Маслоу</a:t>
            </a:r>
            <a:endParaRPr lang="ru-RU" sz="3200" dirty="0" smtClean="0">
              <a:latin typeface="Arial" charset="0"/>
            </a:endParaRPr>
          </a:p>
        </p:txBody>
      </p:sp>
      <p:graphicFrame>
        <p:nvGraphicFramePr>
          <p:cNvPr id="40042" name="Group 10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950875"/>
              </p:ext>
            </p:extLst>
          </p:nvPr>
        </p:nvGraphicFramePr>
        <p:xfrm>
          <a:off x="574912" y="1384700"/>
          <a:ext cx="8229600" cy="3360758"/>
        </p:xfrm>
        <a:graphic>
          <a:graphicData uri="http://schemas.openxmlformats.org/drawingml/2006/table">
            <a:tbl>
              <a:tblPr/>
              <a:tblGrid>
                <a:gridCol w="471462"/>
                <a:gridCol w="442938"/>
                <a:gridCol w="557194"/>
                <a:gridCol w="785818"/>
                <a:gridCol w="928694"/>
                <a:gridCol w="1857388"/>
                <a:gridCol w="1000132"/>
                <a:gridCol w="785818"/>
                <a:gridCol w="485756"/>
                <a:gridCol w="442938"/>
                <a:gridCol w="471462"/>
              </a:tblGrid>
              <a:tr h="503238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самореализация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238"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Когнитивные и эстетические потребности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(в порядке, красоте, справедливости)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238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Потребность в уважении, признании, компетентности, одобрении, благодарности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Потребность в привязанностях, любви, причастности к группе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3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Потребность в безопасности (физической и психологической)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 gridSpan="1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Физиологические потребности (в воздухе, воде, пище и др.)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05871" y="4751428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Хороший способ всегда быть разочарованным: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/>
              <a:t>Конструировать образы того, какими должны быть вещи, а затем делать все, чтобы они такими стали. Вы будете всегда разочарованны, когда мир не совпадет с вашими представлениями. А это бывает очень и очень часто, ибо он всегда разнообразнее, чем любые наши представления.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247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900</Words>
  <Application>Microsoft Office PowerPoint</Application>
  <PresentationFormat>Экран (4:3)</PresentationFormat>
  <Paragraphs>127</Paragraphs>
  <Slides>10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Диаграмма</vt:lpstr>
      <vt:lpstr>Формирование успешности: помощь, поиск, поддержка интересов ребенка </vt:lpstr>
      <vt:lpstr>Личностные позиции Р.Бендлер, Т.Гордон</vt:lpstr>
      <vt:lpstr>Как правило, востребованы в следующих случаях </vt:lpstr>
      <vt:lpstr>Роль педагога в отношениях с родителями:</vt:lpstr>
      <vt:lpstr>Цель договоренности (совместная) –  Формирование интересов и мотивации ребенка, развитие его способностей, воспитание увлеченного и уверенного в себе и мире человека Цель педагогическая (в отношении родителей) – формирование или восстановление у родителей навыков помощи, поддержки, любования, заботы о детях, родительской компетентности                          </vt:lpstr>
      <vt:lpstr> Шаги к конструктивному воспитанию: целесообразно присоединится к "будущему" </vt:lpstr>
      <vt:lpstr>Договоренность - четко выраженная приверженность сторон определенному плану действий</vt:lpstr>
      <vt:lpstr>Приемы педагогической поддержки:  будьте как можно разнообразнее и вы получите желаемую реакцию</vt:lpstr>
      <vt:lpstr>Пирамида иерархии потребностей А.Маслоу</vt:lpstr>
      <vt:lpstr>Полный жизненный цикл  Э.Эриксон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Ирина Юрьевна Шурмина</cp:lastModifiedBy>
  <cp:revision>90</cp:revision>
  <cp:lastPrinted>2019-08-21T13:06:11Z</cp:lastPrinted>
  <dcterms:created xsi:type="dcterms:W3CDTF">2013-10-30T04:41:10Z</dcterms:created>
  <dcterms:modified xsi:type="dcterms:W3CDTF">2019-08-21T13:07:41Z</dcterms:modified>
</cp:coreProperties>
</file>