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2" r:id="rId5"/>
    <p:sldId id="274" r:id="rId6"/>
    <p:sldId id="264" r:id="rId7"/>
    <p:sldId id="259" r:id="rId8"/>
    <p:sldId id="260" r:id="rId9"/>
    <p:sldId id="261" r:id="rId10"/>
    <p:sldId id="262" r:id="rId11"/>
    <p:sldId id="257" r:id="rId12"/>
    <p:sldId id="265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80CA4-DFC8-4D2A-96A3-887BC985CB35}" type="datetimeFigureOut">
              <a:rPr lang="ru-RU"/>
              <a:pPr>
                <a:defRPr/>
              </a:pPr>
              <a:t>18.09.2015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C20B0-88C6-430F-A544-40BF9A4482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913EE-E977-4068-9928-616397BBB33E}" type="datetimeFigureOut">
              <a:rPr lang="ru-RU"/>
              <a:pPr>
                <a:defRPr/>
              </a:pPr>
              <a:t>18.09.2015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DB00D-D456-4D47-8B7B-4284713ACC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3800F-7477-4179-BABA-EEA8B6006913}" type="datetimeFigureOut">
              <a:rPr lang="ru-RU"/>
              <a:pPr>
                <a:defRPr/>
              </a:pPr>
              <a:t>18.09.2015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0089D-671F-40E3-82F2-96EFB443F3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17F22-742F-473B-A699-2DDD2C1A3DCA}" type="datetimeFigureOut">
              <a:rPr lang="ru-RU"/>
              <a:pPr>
                <a:defRPr/>
              </a:pPr>
              <a:t>18.09.2015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4528C2-168E-44F6-9C71-E0D660C7B7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CBFB6-C621-4137-A545-BE04A9165FF8}" type="datetimeFigureOut">
              <a:rPr lang="ru-RU"/>
              <a:pPr>
                <a:defRPr/>
              </a:pPr>
              <a:t>18.09.2015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B9422-F0DD-41CB-BAF1-E46B5574F3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B00F6-7B27-4D84-9D68-C6A4CC16DD44}" type="datetimeFigureOut">
              <a:rPr lang="ru-RU"/>
              <a:pPr>
                <a:defRPr/>
              </a:pPr>
              <a:t>18.09.2015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70AFF-AD55-4E14-B50C-0E883C78D8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68BEC-7584-4CED-9E42-331BE3EFE46C}" type="datetimeFigureOut">
              <a:rPr lang="ru-RU"/>
              <a:pPr>
                <a:defRPr/>
              </a:pPr>
              <a:t>18.09.2015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0918A-3619-4780-84E5-C3646EDDDE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658EC-C6F7-469A-A681-29EE46D270C4}" type="datetimeFigureOut">
              <a:rPr lang="ru-RU"/>
              <a:pPr>
                <a:defRPr/>
              </a:pPr>
              <a:t>18.09.2015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D9352-B9B0-4018-8CAD-0B69B64994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2559D-8C9D-4A82-B8D0-1B2C10F6A6D7}" type="datetimeFigureOut">
              <a:rPr lang="ru-RU"/>
              <a:pPr>
                <a:defRPr/>
              </a:pPr>
              <a:t>18.09.2015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52C81-8CC0-46D7-9F20-C219D86EEE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11CC5-B89D-4D66-A233-7A2D4368AE27}" type="datetimeFigureOut">
              <a:rPr lang="ru-RU"/>
              <a:pPr>
                <a:defRPr/>
              </a:pPr>
              <a:t>18.09.2015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456B9-76A5-4C6A-8C5E-BC75AA440E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BBBF8-5A6D-494C-9DD1-DACF357E422C}" type="datetimeFigureOut">
              <a:rPr lang="ru-RU"/>
              <a:pPr>
                <a:defRPr/>
              </a:pPr>
              <a:t>18.09.2015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947A1-1F52-4445-911A-E27EB2E627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F8E5A12-8935-47A5-ABC6-637BFE838152}" type="datetimeFigureOut">
              <a:rPr lang="ru-RU"/>
              <a:pPr>
                <a:defRPr/>
              </a:pPr>
              <a:t>18.09.2015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A245719-946C-4F25-A9BE-1B6D4844DF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z="3200" smtClean="0"/>
              <a:t>Этнокультурное образование в рамках профессионального развития педагога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i="1" dirty="0" smtClean="0"/>
              <a:t>Галкина М.Е., институт усовершенствования учителей, город Кудымкар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b="1" i="1" smtClean="0"/>
              <a:t>Этнокультурная направленность</a:t>
            </a:r>
            <a:r>
              <a:rPr lang="ru-RU" smtClean="0"/>
              <a:t> обучения и воспитания – одно из актуальных направлений современной образовательной политики. Изучение родной культуры следует начинать с усвоения родного языка. </a:t>
            </a:r>
            <a:r>
              <a:rPr lang="ru-RU" b="1" i="1" smtClean="0"/>
              <a:t>Язык следует рассматривать как единое духовно культурное пространство национального бытия.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Категории и понятия</a:t>
            </a:r>
          </a:p>
        </p:txBody>
      </p:sp>
      <p:sp>
        <p:nvSpPr>
          <p:cNvPr id="2457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mtClean="0"/>
              <a:t>Этнокультурное образование</a:t>
            </a:r>
          </a:p>
          <a:p>
            <a:pPr eaLnBrk="1" hangingPunct="1">
              <a:buFont typeface="Arial" charset="0"/>
              <a:buNone/>
            </a:pPr>
            <a:r>
              <a:rPr lang="ru-RU" smtClean="0"/>
              <a:t>Этнокультурные технологии</a:t>
            </a:r>
          </a:p>
          <a:p>
            <a:pPr eaLnBrk="1" hangingPunct="1">
              <a:buFont typeface="Arial" charset="0"/>
              <a:buNone/>
            </a:pPr>
            <a:r>
              <a:rPr lang="ru-RU" smtClean="0"/>
              <a:t>Этнокультурная компетентность</a:t>
            </a:r>
          </a:p>
          <a:p>
            <a:pPr eaLnBrk="1" hangingPunct="1">
              <a:buFont typeface="Arial" charset="0"/>
              <a:buNone/>
            </a:pPr>
            <a:r>
              <a:rPr lang="ru-RU" smtClean="0"/>
              <a:t>Этнопедагогика</a:t>
            </a:r>
          </a:p>
          <a:p>
            <a:pPr eaLnBrk="1" hangingPunct="1">
              <a:buFont typeface="Arial" charset="0"/>
              <a:buNone/>
            </a:pPr>
            <a:r>
              <a:rPr lang="ru-RU" smtClean="0"/>
              <a:t>Этнопсихология</a:t>
            </a:r>
          </a:p>
          <a:p>
            <a:pPr eaLnBrk="1" hangingPunct="1">
              <a:buFont typeface="Arial" charset="0"/>
              <a:buNone/>
            </a:pPr>
            <a:r>
              <a:rPr lang="ru-RU" smtClean="0"/>
              <a:t>Этническая идентичность</a:t>
            </a:r>
          </a:p>
          <a:p>
            <a:pPr eaLnBrk="1" hangingPunct="1">
              <a:buFont typeface="Arial" charset="0"/>
              <a:buNone/>
            </a:pPr>
            <a:endParaRPr lang="ru-RU" smtClean="0"/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Arial Udm"/>
              </a:rPr>
              <a:t>В культуре достоинства ведущей ценностью  является индивидуальности каждого человека, каждого языка, каждой культуры…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СТРАТЕГИЯ ГОСУДАРСТВЕННОЙ НАЦИОНАЛЬНОЙ ПОЛИТИКИ РОССИЙСКОЙ ФЕДЕРАЦИИ НА ПЕРИОД ДО 2025 ГОДА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I. Общие положения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е) задачи государственной национальной политики Российской Федерации в сфере образования, патриотического и гражданского воспитания подрастающего поколения заключаются в формировании у детей и молодежи общероссийского гражданского самосознания, чувства патриотизма, гражданской ответственности, гордости за историю нашей страны, в воспитании культуры межнационального общения, основанной на толерантности, уважении чести и национального достоинства граждан, духовных и нравственных ценностей народов России, на всех этапах образовательного процесса путем: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000" smtClean="0"/>
              <a:t>СТРАТЕГИЯ ГОСУДАРСТВЕННОЙ НАЦИОНАЛЬНОЙ ПОЛИТИКИ РОССИЙСКОЙ ФЕДЕРАЦИИ НА ПЕРИОД ДО 2025 ГОДА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4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системы обучения в общеобразовательных учреждениях в целях сохранения и развития культур и языков народов России наряду с совершенствования воспитанием уважения к общероссийской истории и культуре, мировым культурным ценностям;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введения в программы общеобразовательных учреждений образовательных курсов, включающих в себя сведения о культурных ценностях и национальных традициях народов России;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использования в системе образования двуязычия и </a:t>
            </a:r>
            <a:r>
              <a:rPr lang="ru-RU" dirty="0" err="1" smtClean="0"/>
              <a:t>многоязычия</a:t>
            </a:r>
            <a:r>
              <a:rPr lang="ru-RU" dirty="0" smtClean="0"/>
              <a:t> как эффективного пути сохранения и развития этнокультурного и языкового многообразия российского общества;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создания в образовательных учреждениях высшего и среднего профессионального образования структур студенческого самоуправления (клубов, советов и других) на интернациональной основе, а также условий для координации их деятельности;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поддержки общественных инициатив, направленных на патриотическое воспитание граждан Российской Федерации;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совершенствования учебной литературы и программ обучения в целях более эффективного формирования у подрастающего поколения общероссийского гражданского самосознания, воспитания культуры межнационального общения;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подготовки, переподготовки и повышения квалификации педагогических кадров;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800" dirty="0" smtClean="0"/>
              <a:t>системы обучения в общеобразовательных учреждениях в целях сохранения и развития культур и языков народов России наряду с совершенствования воспитанием уважения к общероссийской истории и культуре, мировым культурным ценностям;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800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800" dirty="0" smtClean="0"/>
              <a:t>введения в программы общеобразовательных учреждений образовательных курсов, включающих в себя сведения о культурных ценностях и национальных традициях народов России;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800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800" dirty="0" smtClean="0"/>
              <a:t>использования в системе образования двуязычия и </a:t>
            </a:r>
            <a:r>
              <a:rPr lang="ru-RU" sz="3800" dirty="0" err="1" smtClean="0"/>
              <a:t>многоязычия</a:t>
            </a:r>
            <a:r>
              <a:rPr lang="ru-RU" sz="3800" dirty="0" smtClean="0"/>
              <a:t> как эффективного пути сохранения и развития этнокультурного и языкового многообразия российского общества;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800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совершенствования учебной литературы и программ обучения в целях более эффективного формирования у подрастающего поколения общероссийского гражданского самосознания, воспитания культуры межнационального общения;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подготовки, переподготовки и повышения квалификации педагогических кадров;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/>
              <a:t>Закон об образовании в Пермском крае,</a:t>
            </a:r>
            <a:r>
              <a:rPr lang="ru-RU" sz="3600" smtClean="0"/>
              <a:t/>
            </a:r>
            <a:br>
              <a:rPr lang="ru-RU" sz="3600" smtClean="0"/>
            </a:br>
            <a:r>
              <a:rPr lang="ru-RU" sz="3600" smtClean="0"/>
              <a:t>статья 13</a:t>
            </a:r>
            <a:endParaRPr lang="ru-RU" sz="3600" dirty="0"/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6213" lvl="3" indent="0" algn="just" eaLnBrk="1" hangingPunct="1">
              <a:lnSpc>
                <a:spcPct val="90000"/>
              </a:lnSpc>
              <a:buFont typeface="Arial" charset="0"/>
              <a:buNone/>
            </a:pPr>
            <a:r>
              <a:rPr lang="ru-RU" smtClean="0"/>
              <a:t>2. </a:t>
            </a:r>
            <a:r>
              <a:rPr lang="ru-RU" sz="2400" smtClean="0"/>
              <a:t>Под </a:t>
            </a:r>
            <a:r>
              <a:rPr lang="ru-RU" sz="2400" b="1" smtClean="0"/>
              <a:t>национальной образовательной организацией</a:t>
            </a:r>
            <a:r>
              <a:rPr lang="ru-RU" sz="2400" smtClean="0"/>
              <a:t> в Пермском крае понимается образовательная организация, реализующая образовательные программы на национальном (родном) языке, на русском языке с углубленным изучением национального (родного) языка. Национальная образовательная организация открыта для интеграции различных этнокультур и стремится к формированию культуры межнациональных отношений и толерантности у детей и подростков.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3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4313" y="500063"/>
            <a:ext cx="8929687" cy="63579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571500"/>
            <a:ext cx="8786812" cy="628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По мнению другого автора - Л.И. Боровикова - «этнокультурная компетентность» позволяет практическому работнику сделать свою профессиональную деятельность </a:t>
            </a:r>
            <a:r>
              <a:rPr lang="ru-RU" dirty="0" err="1" smtClean="0"/>
              <a:t>этносензетивной</a:t>
            </a:r>
            <a:r>
              <a:rPr lang="ru-RU" dirty="0" smtClean="0"/>
              <a:t>, то есть более </a:t>
            </a:r>
            <a:r>
              <a:rPr lang="ru-RU" smtClean="0"/>
              <a:t>чутко ориентированной </a:t>
            </a:r>
            <a:r>
              <a:rPr lang="ru-RU" dirty="0" smtClean="0"/>
              <a:t>на этнокультурные ценности, запросы, особенности национального характера клиентов, сложившиеся в конкретном социуме, стандарты этнокультурных отношений»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473</Words>
  <PresentationFormat>Экран (4:3)</PresentationFormat>
  <Paragraphs>43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Arial Udm</vt:lpstr>
      <vt:lpstr>Тема Office</vt:lpstr>
      <vt:lpstr>Этнокультурное образование в рамках профессионального развития педагога </vt:lpstr>
      <vt:lpstr>СТРАТЕГИЯ ГОСУДАРСТВЕННОЙ НАЦИОНАЛЬНОЙ ПОЛИТИКИ РОССИЙСКОЙ ФЕДЕРАЦИИ НА ПЕРИОД ДО 2025 ГОДА</vt:lpstr>
      <vt:lpstr>СТРАТЕГИЯ ГОСУДАРСТВЕННОЙ НАЦИОНАЛЬНОЙ ПОЛИТИКИ РОССИЙСКОЙ ФЕДЕРАЦИИ НА ПЕРИОД ДО 2025 ГОДА</vt:lpstr>
      <vt:lpstr>Слайд 4</vt:lpstr>
      <vt:lpstr>Слайд 5</vt:lpstr>
      <vt:lpstr>Закон об образовании в Пермском крае, статья 13</vt:lpstr>
      <vt:lpstr>Слайд 7</vt:lpstr>
      <vt:lpstr>Слайд 8</vt:lpstr>
      <vt:lpstr>Слайд 9</vt:lpstr>
      <vt:lpstr>Слайд 10</vt:lpstr>
      <vt:lpstr>Категории и понятия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Этнокультурное образование в рамках профессионального стандарта педагога </dc:title>
  <cp:lastModifiedBy>Админ</cp:lastModifiedBy>
  <cp:revision>25</cp:revision>
  <dcterms:modified xsi:type="dcterms:W3CDTF">2015-09-18T05:53:22Z</dcterms:modified>
</cp:coreProperties>
</file>