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9" r:id="rId3"/>
    <p:sldId id="262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3" r:id="rId12"/>
    <p:sldId id="278" r:id="rId13"/>
    <p:sldId id="280" r:id="rId14"/>
    <p:sldId id="281" r:id="rId15"/>
    <p:sldId id="282" r:id="rId16"/>
    <p:sldId id="270" r:id="rId17"/>
    <p:sldId id="271" r:id="rId18"/>
    <p:sldId id="272" r:id="rId19"/>
    <p:sldId id="267" r:id="rId20"/>
    <p:sldId id="273" r:id="rId21"/>
    <p:sldId id="268" r:id="rId22"/>
    <p:sldId id="269" r:id="rId23"/>
    <p:sldId id="277" r:id="rId24"/>
    <p:sldId id="274" r:id="rId25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246C0-2475-4F34-A0B4-2A7ECD3049DF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46712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281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0A37-401D-4CB3-B4F6-AB5ACF3A3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vk.com/clubgeneverk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04664"/>
            <a:ext cx="4820072" cy="37442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Теоретические основы организации обучения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детей-инофонов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русскому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5392688" cy="175260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err="1">
                <a:solidFill>
                  <a:schemeClr val="accent4">
                    <a:lumMod val="75000"/>
                  </a:schemeClr>
                </a:solidFill>
              </a:rPr>
              <a:t>Голева</a:t>
            </a:r>
            <a:r>
              <a:rPr lang="ru-RU" sz="1800" b="1" i="1" dirty="0">
                <a:solidFill>
                  <a:schemeClr val="accent4">
                    <a:lumMod val="75000"/>
                  </a:schemeClr>
                </a:solidFill>
              </a:rPr>
              <a:t> Татьяна Геннадьевна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pPr algn="r"/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ведущий научный сотрудник ГАУ ДПО «Институт развития образования Пермского края»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33648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goleva-tg\Desktop\Фото_Картины\ЭмблемаИРОПК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1656184" cy="101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Модель обучения языку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(В лабиринтах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многоязычия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или образование успешного ребенка)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V</a:t>
            </a:r>
            <a:r>
              <a:rPr lang="ru-RU" sz="1600" b="1" dirty="0" smtClean="0"/>
              <a:t> этап – самостоятельное употребление языка (с третьим уровнем владения).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Цель: формирование коммуникативно-речевой компетенции, соответствующей четвертому уровню владения языком.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Задачи: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Формирование потребности в общении на языке.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способности понимать эмоциональные переживания и состояния и выражать их в собственной речи.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способности понимать выразительные средства языка, переносные значения, юмор.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Обучение употреблению в речи выразительных средств языка (эпитетов, сравнений, метафор).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способности вступать в общение с носителями языка с помощью вербальных и невербальных средств.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293096"/>
          <a:ext cx="8136904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0324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Аудирование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Говорение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-Понимание </a:t>
                      </a:r>
                      <a:r>
                        <a:rPr lang="ru-RU" sz="1500" baseline="0" dirty="0" smtClean="0"/>
                        <a:t>устной разговорной и обращенной речи в подробностях и в различных условиях – в шумной обстановке, на занятиях, при выполнении режимных моментов.</a:t>
                      </a:r>
                    </a:p>
                    <a:p>
                      <a:r>
                        <a:rPr lang="ru-RU" sz="1500" baseline="0" dirty="0" smtClean="0"/>
                        <a:t>-Понимание спонтанной речи носителей языка на бытовые и </a:t>
                      </a:r>
                      <a:r>
                        <a:rPr lang="ru-RU" sz="1500" baseline="0" dirty="0" err="1" smtClean="0"/>
                        <a:t>социокультурные</a:t>
                      </a:r>
                      <a:r>
                        <a:rPr lang="ru-RU" sz="1500" baseline="0" dirty="0" smtClean="0"/>
                        <a:t> темы.</a:t>
                      </a:r>
                    </a:p>
                    <a:p>
                      <a:r>
                        <a:rPr lang="ru-RU" sz="1500" baseline="0" dirty="0" smtClean="0"/>
                        <a:t>-Понимание эмоциональной лексики, юмора.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-Участие</a:t>
                      </a:r>
                      <a:r>
                        <a:rPr lang="ru-RU" sz="1500" baseline="0" dirty="0" smtClean="0"/>
                        <a:t> в разговоре на незнакомую тему.</a:t>
                      </a:r>
                    </a:p>
                    <a:p>
                      <a:r>
                        <a:rPr lang="ru-RU" sz="1500" baseline="0" dirty="0" smtClean="0"/>
                        <a:t>-Участие в неподготовленных диалогах и </a:t>
                      </a:r>
                      <a:r>
                        <a:rPr lang="ru-RU" sz="1500" baseline="0" dirty="0" err="1" smtClean="0"/>
                        <a:t>полилогах</a:t>
                      </a:r>
                      <a:r>
                        <a:rPr lang="ru-RU" sz="1500" baseline="0" dirty="0" smtClean="0"/>
                        <a:t> с носителями языка.</a:t>
                      </a:r>
                    </a:p>
                    <a:p>
                      <a:r>
                        <a:rPr lang="ru-RU" sz="1500" baseline="0" dirty="0" smtClean="0"/>
                        <a:t>-Умение выражать свои мысли, эмоции и чувства.</a:t>
                      </a:r>
                    </a:p>
                    <a:p>
                      <a:r>
                        <a:rPr lang="ru-RU" sz="1500" baseline="0" dirty="0" smtClean="0"/>
                        <a:t>-Умение осуждать, пересказывать, комментировать содержание литературных произведений, мультфильмов, событий повседневной жизни.</a:t>
                      </a:r>
                      <a:endParaRPr lang="ru-RU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Рекомендации для педагогов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100" dirty="0" smtClean="0"/>
              <a:t>Игры должны быть разнонаправленными и многофункциональными </a:t>
            </a:r>
            <a:r>
              <a:rPr lang="ru-RU" sz="2100" dirty="0" smtClean="0"/>
              <a:t>(совмещать движение и </a:t>
            </a:r>
            <a:r>
              <a:rPr lang="ru-RU" sz="2100" dirty="0" smtClean="0"/>
              <a:t>речь, речь + картинку, картинку + движение и др.), </a:t>
            </a:r>
            <a:r>
              <a:rPr lang="ru-RU" sz="2100" dirty="0" smtClean="0"/>
              <a:t>с </a:t>
            </a:r>
            <a:r>
              <a:rPr lang="ru-RU" sz="2100" dirty="0" err="1" smtClean="0"/>
              <a:t>культуроведческой</a:t>
            </a:r>
            <a:r>
              <a:rPr lang="ru-RU" sz="2100" dirty="0" smtClean="0"/>
              <a:t> доминантой </a:t>
            </a:r>
            <a:r>
              <a:rPr lang="ru-RU" sz="2100" dirty="0" smtClean="0"/>
              <a:t>чтобы </a:t>
            </a:r>
            <a:r>
              <a:rPr lang="ru-RU" sz="2100" dirty="0" smtClean="0"/>
              <a:t>их можно </a:t>
            </a:r>
            <a:r>
              <a:rPr lang="ru-RU" sz="2100" dirty="0" smtClean="0"/>
              <a:t>было адаптировать </a:t>
            </a:r>
            <a:r>
              <a:rPr lang="ru-RU" sz="2100" dirty="0" smtClean="0"/>
              <a:t>к разным ситуациям.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100" dirty="0" smtClean="0"/>
              <a:t>Мотивация будет расти, если билингвам объяснять цели тех или иных действий.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100" dirty="0" smtClean="0"/>
              <a:t>При обучении дома важны визуализация и </a:t>
            </a:r>
            <a:r>
              <a:rPr lang="ru-RU" sz="2100" dirty="0" err="1" smtClean="0"/>
              <a:t>опредмечивание</a:t>
            </a:r>
            <a:r>
              <a:rPr lang="ru-RU" sz="2100" dirty="0" smtClean="0"/>
              <a:t> результатов (например коробка «языковая сокровищница», которая обклеивается рисунками, вырезками, внутрь кладутся поделки).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деятельности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49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Театр: театр-оригами, кукольный, актерский.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Музыка / пение.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Спорт, народные игры, упражнения на синхронизацию движений разных частей тела, на синхронизацию нескольких детей, на сохранение равновесия, переключение внимание, быструю смену деятельности.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Рисование и развитие визуального восприятия.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Технология и конструирование (воссоздание элементов быта.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Чтение.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Развитие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- и </a:t>
            </a:r>
            <a:r>
              <a:rPr lang="ru-RU" sz="2000" dirty="0" err="1" smtClean="0"/>
              <a:t>социокомпетенции</a:t>
            </a:r>
            <a:r>
              <a:rPr lang="ru-RU" sz="2000" dirty="0" smtClean="0"/>
              <a:t> (мультфильмы с национальным колоритом).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Математика в окружающем мире (вес, объем, размер, время).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Анатомия, ботаника, зоология.? Специфические характеристики и их связь с внешним обликом, взаимодействие с человеком (сказки, загадки, пословицы, затем эксперименты, самостоятельное наблюдение).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r>
              <a:rPr lang="ru-RU" sz="2000" dirty="0" smtClean="0"/>
              <a:t>География: изучение пространства села, района, края, памятниками и др.</a:t>
            </a:r>
          </a:p>
          <a:p>
            <a:pPr marL="114300" indent="-457200">
              <a:spcBef>
                <a:spcPts val="0"/>
              </a:spcBef>
              <a:buAutoNum type="arabicPeriod"/>
            </a:pPr>
            <a:endParaRPr lang="ru-RU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работы логопеда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Разработка и реализация коррекционных программ.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Коррекция речи и обучение русскому языку на коммуникативной основе (в коммуникативно-речевых ситуациях).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Формирование и развитие предпосылок </a:t>
            </a:r>
            <a:r>
              <a:rPr lang="ru-RU" dirty="0" err="1" smtClean="0"/>
              <a:t>аудирования</a:t>
            </a:r>
            <a:r>
              <a:rPr lang="ru-RU" dirty="0" smtClean="0"/>
              <a:t> и говорения на русском языке.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работы над фонетико-фонематическим и лексико-грамматическими  строем речи (при необходимости).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Коррекция нарушений произношения.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Адаптация дидактических материалов к условиям коррекции речи русскому языку </a:t>
            </a:r>
            <a:r>
              <a:rPr lang="ru-RU" dirty="0" err="1" smtClean="0"/>
              <a:t>детей-инофонов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Включение национального и регионального содержания в работу с двуязычными детьми.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работы логопеда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ctr">
              <a:buNone/>
            </a:pPr>
            <a:r>
              <a:rPr lang="ru-RU" b="1" dirty="0" err="1" smtClean="0"/>
              <a:t>Аудирование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Обучение восприятию внешних ритмов с последующим воспроизведением по образцу.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умственным действиям по анализу и синтезу звуковой структуры слова.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Развитие умственных действий  по различению фонем и установлению звуковой структуры слова (развитие фонематического восприятия – звуковой дифференциации фонем).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Развитие фонематических представлений о звуковом составе языка.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восприятию ритмических, интонационных, мелодических характеристик изучаемого языка.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восприятию формальных грамматических признаков языка.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работы логопеда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ctr">
              <a:buNone/>
            </a:pPr>
            <a:r>
              <a:rPr lang="ru-RU" b="1" dirty="0" smtClean="0"/>
              <a:t>Говорение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Подготовка артикуляционного аппарата к произношению на изучаемом языке.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Формирование первичных произносительных умений и навыков говорения на втором языке.</a:t>
            </a:r>
          </a:p>
          <a:p>
            <a:pPr marL="514350" indent="-514350" algn="just">
              <a:buFontTx/>
              <a:buChar char="-"/>
            </a:pPr>
            <a:r>
              <a:rPr lang="ru-RU" dirty="0" smtClean="0"/>
              <a:t>формирование произношения звуков речи изучаемого языка с учетом особенностей звуковой системы и артикуляционной базы родного языка,</a:t>
            </a:r>
          </a:p>
          <a:p>
            <a:pPr marL="514350" indent="-514350" algn="just">
              <a:buFontTx/>
              <a:buChar char="-"/>
            </a:pPr>
            <a:r>
              <a:rPr lang="ru-RU" dirty="0" smtClean="0"/>
              <a:t>Коррекция нарушений звукопроизношения, обусловленных 1) интерференцией, 2) механизмами </a:t>
            </a:r>
            <a:r>
              <a:rPr lang="ru-RU" dirty="0" err="1" smtClean="0"/>
              <a:t>дислалии</a:t>
            </a:r>
            <a:r>
              <a:rPr lang="ru-RU" dirty="0" smtClean="0"/>
              <a:t>, дизартрии, </a:t>
            </a:r>
            <a:r>
              <a:rPr lang="ru-RU" dirty="0" err="1" smtClean="0"/>
              <a:t>ринолалии</a:t>
            </a:r>
            <a:r>
              <a:rPr lang="ru-RU" dirty="0" smtClean="0"/>
              <a:t>.</a:t>
            </a:r>
          </a:p>
          <a:p>
            <a:pPr marL="514350" indent="-514350" algn="just">
              <a:buNone/>
            </a:pPr>
            <a:r>
              <a:rPr lang="ru-RU" dirty="0" smtClean="0"/>
              <a:t>3.  Формирование и развитие коммуникативных умений и навыков устной (звучащей) речи в различных ситуациях общения.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Коммуникативный минимум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(речевые модели)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Виды речевых средств ребенка:</a:t>
            </a:r>
          </a:p>
          <a:p>
            <a:pPr marL="0" indent="-514350">
              <a:spcBef>
                <a:spcPts val="0"/>
              </a:spcBef>
              <a:buAutoNum type="arabicParenR"/>
            </a:pPr>
            <a:r>
              <a:rPr lang="ru-RU" dirty="0" smtClean="0"/>
              <a:t>Организация деятельности детей (</a:t>
            </a:r>
            <a:r>
              <a:rPr lang="ru-RU" i="1" dirty="0" smtClean="0"/>
              <a:t>поиграйте, съешьте обед…</a:t>
            </a:r>
            <a:r>
              <a:rPr lang="ru-RU" dirty="0" smtClean="0"/>
              <a:t>),</a:t>
            </a:r>
          </a:p>
          <a:p>
            <a:pPr marL="0" indent="-514350">
              <a:spcBef>
                <a:spcPts val="0"/>
              </a:spcBef>
              <a:buAutoNum type="arabicParenR"/>
            </a:pPr>
            <a:r>
              <a:rPr lang="ru-RU" dirty="0" smtClean="0"/>
              <a:t>Просьбы детей (</a:t>
            </a:r>
            <a:r>
              <a:rPr lang="ru-RU" i="1" dirty="0" smtClean="0"/>
              <a:t>можно, я пойду и</a:t>
            </a:r>
            <a:r>
              <a:rPr lang="ru-RU" dirty="0" smtClean="0"/>
              <a:t>грать),</a:t>
            </a:r>
          </a:p>
          <a:p>
            <a:pPr marL="0" indent="-514350">
              <a:spcBef>
                <a:spcPts val="0"/>
              </a:spcBef>
              <a:buAutoNum type="arabicParenR"/>
            </a:pPr>
            <a:r>
              <a:rPr lang="ru-RU" dirty="0" smtClean="0"/>
              <a:t>Выражения, отражающие ход игры (</a:t>
            </a:r>
            <a:r>
              <a:rPr lang="ru-RU" i="1" dirty="0" smtClean="0"/>
              <a:t>сейчас твоя очередь, я выиграл…),</a:t>
            </a:r>
          </a:p>
          <a:p>
            <a:pPr marL="0" indent="-514350">
              <a:spcBef>
                <a:spcPts val="0"/>
              </a:spcBef>
              <a:buAutoNum type="arabicParenR"/>
            </a:pPr>
            <a:r>
              <a:rPr lang="ru-RU" dirty="0" smtClean="0"/>
              <a:t>Вопросы о правильности действий (</a:t>
            </a:r>
            <a:r>
              <a:rPr lang="ru-RU" i="1" dirty="0" smtClean="0"/>
              <a:t>я так делаю?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Коммуникативный словарь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b="1" i="1" dirty="0" smtClean="0"/>
              <a:t>Общения в режимные моменты</a:t>
            </a:r>
            <a:r>
              <a:rPr lang="ru-RU" i="1" dirty="0" smtClean="0"/>
              <a:t>: </a:t>
            </a:r>
            <a:r>
              <a:rPr lang="ru-RU" dirty="0" smtClean="0"/>
              <a:t>приветствие, прощание, накрывание на стол, еда, одевание, раздевание, гигиенические навыки, прогулки, уборка помещений, приведение в порядок игрушек, приготовление пищи.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b="1" i="1" dirty="0" smtClean="0"/>
              <a:t>Общения в ходе занятий</a:t>
            </a:r>
            <a:r>
              <a:rPr lang="ru-RU" i="1" dirty="0" smtClean="0"/>
              <a:t>. </a:t>
            </a:r>
            <a:r>
              <a:rPr lang="ru-RU" dirty="0" smtClean="0"/>
              <a:t>Сюда входит то, как воспитатель управляет поведением ребенка, контролирует понимание, как объясняет материал, как порицает, поощряет, предостерегает, успокаивает, подбадривает воспитанников.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• </a:t>
            </a:r>
            <a:r>
              <a:rPr lang="ru-RU" b="1" i="1" dirty="0" smtClean="0"/>
              <a:t>Общения в игре</a:t>
            </a:r>
            <a:r>
              <a:rPr lang="ru-RU" i="1" dirty="0" smtClean="0"/>
              <a:t>. У</a:t>
            </a:r>
            <a:r>
              <a:rPr lang="ru-RU" dirty="0" smtClean="0"/>
              <a:t>меть пригласить другого в игру, договориться о распределении ролей, о ходе развития сюжета, обговорить, что можно и чего нельзя делать. Участники игры должны уметь высказывать свои возражения другому, ссориться и мириться. В играх с правилами нужно уметь формулировать правила, понимать инструкцию, объявлять начало и конец игры, говорить, чья очередь, что случилось, кто выиграл.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Развитие речевых формул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-514350">
              <a:spcBef>
                <a:spcPts val="0"/>
              </a:spcBef>
              <a:buAutoNum type="arabicPeriod"/>
            </a:pPr>
            <a:r>
              <a:rPr lang="ru-RU" dirty="0" smtClean="0"/>
              <a:t>Простая </a:t>
            </a:r>
            <a:r>
              <a:rPr lang="ru-RU" dirty="0" smtClean="0"/>
              <a:t>формула (глагол </a:t>
            </a:r>
            <a:r>
              <a:rPr lang="ru-RU" dirty="0" smtClean="0"/>
              <a:t>+ </a:t>
            </a:r>
            <a:r>
              <a:rPr lang="ru-RU" dirty="0" smtClean="0"/>
              <a:t>субъект/ существительное</a:t>
            </a:r>
            <a:r>
              <a:rPr lang="ru-RU" dirty="0" smtClean="0"/>
              <a:t>): </a:t>
            </a:r>
            <a:r>
              <a:rPr lang="ru-RU" b="1" dirty="0" smtClean="0"/>
              <a:t>я хочу </a:t>
            </a:r>
            <a:r>
              <a:rPr lang="ru-RU" b="1" dirty="0" smtClean="0"/>
              <a:t>кушать</a:t>
            </a:r>
            <a:r>
              <a:rPr lang="ru-RU" dirty="0" smtClean="0"/>
              <a:t>, </a:t>
            </a:r>
            <a:r>
              <a:rPr lang="ru-RU" b="1" dirty="0" smtClean="0"/>
              <a:t>машина едет, я (не) буду, ты молодец…</a:t>
            </a:r>
            <a:endParaRPr lang="ru-RU" b="1" dirty="0" smtClean="0"/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dirty="0" smtClean="0"/>
              <a:t>Усложненная: </a:t>
            </a:r>
            <a:r>
              <a:rPr lang="ru-RU" b="1" dirty="0" smtClean="0"/>
              <a:t>я хочу кушать кашу</a:t>
            </a:r>
            <a:r>
              <a:rPr lang="ru-RU" dirty="0" smtClean="0"/>
              <a:t> (суп, котлету, хлеб) .</a:t>
            </a:r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dirty="0" smtClean="0"/>
              <a:t>Сначала существительное – потом местоимение: </a:t>
            </a:r>
            <a:r>
              <a:rPr lang="ru-RU" b="1" dirty="0" smtClean="0"/>
              <a:t>я хочу кушать салат – я </a:t>
            </a:r>
            <a:r>
              <a:rPr lang="ru-RU" b="1" dirty="0" smtClean="0"/>
              <a:t>хочу кушать мой салат.</a:t>
            </a:r>
            <a:endParaRPr lang="ru-RU" b="1" dirty="0" smtClean="0"/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dirty="0" smtClean="0"/>
              <a:t>Сначала единственное число – потом множественное: </a:t>
            </a:r>
            <a:r>
              <a:rPr lang="ru-RU" b="1" dirty="0" smtClean="0"/>
              <a:t>мы хотим кушать.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 с иллюстративным материалом (карточками)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ru-RU" i="1" dirty="0" smtClean="0"/>
              <a:t>Подбор пар «вещь и ее символ»  (</a:t>
            </a:r>
            <a:r>
              <a:rPr lang="ru-RU" dirty="0" smtClean="0"/>
              <a:t>свойства, движения, функции, цвет, форма, размер).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2. </a:t>
            </a:r>
            <a:r>
              <a:rPr lang="ru-RU" i="1" dirty="0" smtClean="0"/>
              <a:t>Подбор пар «часть и целое» (</a:t>
            </a:r>
            <a:r>
              <a:rPr lang="ru-RU" dirty="0" smtClean="0"/>
              <a:t>стрелки / часы, колесо / машина, лепесток / цветок, дерево / лист, чайник / крышка, чашка / ручка, стакан / блюдце).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ru-RU" i="1" dirty="0" smtClean="0"/>
              <a:t>Подбор наборов предметов </a:t>
            </a:r>
            <a:r>
              <a:rPr lang="ru-RU" dirty="0" smtClean="0"/>
              <a:t>(выделять нужное из большого количества, находить два предмета, образующие пару, объединять вместе то, что имеет нечто общее).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4. </a:t>
            </a:r>
            <a:r>
              <a:rPr lang="ru-RU" i="1" dirty="0" smtClean="0"/>
              <a:t>Подбор пар «предмет и место» </a:t>
            </a:r>
            <a:r>
              <a:rPr lang="ru-RU" dirty="0" smtClean="0"/>
              <a:t>(книга и полка, птица и гнездо), «</a:t>
            </a:r>
            <a:r>
              <a:rPr lang="ru-RU" i="1" dirty="0" smtClean="0"/>
              <a:t>профессия и инструмент</a:t>
            </a:r>
            <a:r>
              <a:rPr lang="ru-RU" dirty="0" smtClean="0"/>
              <a:t>», «</a:t>
            </a:r>
            <a:r>
              <a:rPr lang="ru-RU" i="1" dirty="0" err="1" smtClean="0"/>
              <a:t>инструмент</a:t>
            </a:r>
            <a:r>
              <a:rPr lang="ru-RU" i="1" dirty="0" smtClean="0"/>
              <a:t> и материал</a:t>
            </a:r>
            <a:r>
              <a:rPr lang="ru-RU" dirty="0" smtClean="0"/>
              <a:t>» (что режут ножом, ножницами, пилой, лопаткой для торта, секатором и т. п.), «</a:t>
            </a:r>
            <a:r>
              <a:rPr lang="ru-RU" i="1" dirty="0" smtClean="0"/>
              <a:t>действие и инструмент</a:t>
            </a:r>
            <a:r>
              <a:rPr lang="ru-RU" dirty="0" smtClean="0"/>
              <a:t>» (в изображении не хватает предмета, при помощи которого совершается действие).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5. </a:t>
            </a:r>
            <a:r>
              <a:rPr lang="ru-RU" i="1" dirty="0" smtClean="0"/>
              <a:t>Подбор пар «предмет и его развитие</a:t>
            </a:r>
            <a:r>
              <a:rPr lang="ru-RU" dirty="0" smtClean="0"/>
              <a:t>» (зерно и хлеб, цветок и плод, ручка и письмо).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6. </a:t>
            </a:r>
            <a:r>
              <a:rPr lang="ru-RU" i="1" dirty="0" smtClean="0"/>
              <a:t>Подбор пар, развивающих представление о причинности событий – «откуда что взялось</a:t>
            </a:r>
            <a:r>
              <a:rPr lang="ru-RU" dirty="0" smtClean="0"/>
              <a:t>» (из чего сварили суп, связали свитер, сшили платье, построили разные типы домов и т. п.), «</a:t>
            </a:r>
            <a:r>
              <a:rPr lang="ru-RU" i="1" dirty="0" smtClean="0"/>
              <a:t>что какой след оставляет</a:t>
            </a:r>
            <a:r>
              <a:rPr lang="ru-RU" dirty="0" smtClean="0"/>
              <a:t>», «</a:t>
            </a:r>
            <a:r>
              <a:rPr lang="ru-RU" i="1" dirty="0" smtClean="0"/>
              <a:t>почему так произошло</a:t>
            </a:r>
            <a:r>
              <a:rPr lang="ru-RU" dirty="0" smtClean="0"/>
              <a:t>» (лужи от дождя, пятно от мороженого, осколки от чашки).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7. </a:t>
            </a:r>
            <a:r>
              <a:rPr lang="ru-RU" i="1" dirty="0" smtClean="0"/>
              <a:t>Подбор пар, развивающих представление о назначении предметов: «упаковка» </a:t>
            </a:r>
            <a:r>
              <a:rPr lang="ru-RU" dirty="0" smtClean="0"/>
              <a:t>(для чего подходят разные виды упаковки – коробка, корзина, пакет, сумка, мешок, чемодан; ящики разного размера и оформления), «</a:t>
            </a:r>
            <a:r>
              <a:rPr lang="ru-RU" i="1" dirty="0" smtClean="0"/>
              <a:t>посуда</a:t>
            </a:r>
            <a:r>
              <a:rPr lang="ru-RU" dirty="0" smtClean="0"/>
              <a:t>» (что в какой посуде готовят, куда кладут, наливают и т. п.).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8. </a:t>
            </a:r>
            <a:r>
              <a:rPr lang="ru-RU" i="1" dirty="0" smtClean="0"/>
              <a:t>Выявление последовательности или порядка событий, или расстановки предметов (</a:t>
            </a:r>
            <a:r>
              <a:rPr lang="ru-RU" dirty="0" smtClean="0"/>
              <a:t>распорядок дня, надевание и снимание одежды, умывание, еда, выполнение заданий по лепке и строительству., сюжеты сказок и др.)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21914" cy="524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816424" cy="52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средства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oleva-tg\Desktop\РКИ_дошкольники\2mtGXIrmR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336" cy="4282245"/>
          </a:xfrm>
          <a:prstGeom prst="rect">
            <a:avLst/>
          </a:prstGeom>
          <a:noFill/>
        </p:spPr>
      </p:pic>
      <p:pic>
        <p:nvPicPr>
          <p:cNvPr id="1027" name="Picture 3" descr="d:\goleva-tg\Desktop\РКИ_дошкольники\AePYiDKjC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31999" cy="4293096"/>
          </a:xfrm>
          <a:prstGeom prst="rect">
            <a:avLst/>
          </a:prstGeom>
          <a:noFill/>
        </p:spPr>
      </p:pic>
      <p:pic>
        <p:nvPicPr>
          <p:cNvPr id="1028" name="Picture 4" descr="d:\goleva-tg\Desktop\РКИ_дошкольники\RBnLyqjmG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2001" y="0"/>
            <a:ext cx="3031999" cy="4293096"/>
          </a:xfrm>
          <a:prstGeom prst="rect">
            <a:avLst/>
          </a:prstGeom>
          <a:noFill/>
        </p:spPr>
      </p:pic>
      <p:pic>
        <p:nvPicPr>
          <p:cNvPr id="1029" name="Picture 5" descr="d:\goleva-tg\Desktop\РКИ_дошкольники\2ydozGRcg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275856" cy="2316133"/>
          </a:xfrm>
          <a:prstGeom prst="rect">
            <a:avLst/>
          </a:prstGeom>
          <a:noFill/>
        </p:spPr>
      </p:pic>
      <p:pic>
        <p:nvPicPr>
          <p:cNvPr id="1030" name="Picture 6" descr="d:\goleva-tg\Desktop\РКИ_дошкольники\BqGJ5qSK-M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437112"/>
            <a:ext cx="3259058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6296" y="544522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</a:t>
            </a:r>
          </a:p>
          <a:p>
            <a:r>
              <a:rPr lang="ru-RU" u="sng" dirty="0" smtClean="0">
                <a:hlinkClick r:id="rId7"/>
              </a:rPr>
              <a:t>https://vk.com/clubgeneverki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Двигательная активность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Пальчиковая гимнастика</a:t>
            </a:r>
          </a:p>
          <a:p>
            <a:pPr>
              <a:buNone/>
            </a:pPr>
            <a:r>
              <a:rPr lang="ru-RU" dirty="0" smtClean="0"/>
              <a:t>Жесты </a:t>
            </a:r>
          </a:p>
          <a:p>
            <a:pPr>
              <a:buNone/>
            </a:pPr>
            <a:r>
              <a:rPr lang="ru-RU" dirty="0" smtClean="0"/>
              <a:t>Хлопки</a:t>
            </a:r>
          </a:p>
          <a:p>
            <a:pPr>
              <a:buNone/>
            </a:pPr>
            <a:r>
              <a:rPr lang="ru-RU" dirty="0" smtClean="0"/>
              <a:t>Мимика</a:t>
            </a:r>
          </a:p>
          <a:p>
            <a:pPr>
              <a:buNone/>
            </a:pPr>
            <a:r>
              <a:rPr lang="ru-RU" dirty="0" smtClean="0"/>
              <a:t>Танцевальные движения</a:t>
            </a:r>
          </a:p>
          <a:p>
            <a:pPr>
              <a:buNone/>
            </a:pPr>
            <a:r>
              <a:rPr lang="ru-RU" dirty="0" smtClean="0"/>
              <a:t>Пантомимы</a:t>
            </a:r>
          </a:p>
          <a:p>
            <a:pPr>
              <a:buNone/>
            </a:pPr>
            <a:r>
              <a:rPr lang="ru-RU" dirty="0" err="1" smtClean="0"/>
              <a:t>Психогимнастика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Грамматические игры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Посчитай: один мяч, два…, три…, четыре…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Назови ласково: белый снег – беленький снежок.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Раздели на группы: </a:t>
            </a:r>
            <a:r>
              <a:rPr lang="ru-RU" dirty="0" err="1" smtClean="0"/>
              <a:t>мой-моя</a:t>
            </a:r>
            <a:r>
              <a:rPr lang="ru-RU" dirty="0" smtClean="0"/>
              <a:t>, </a:t>
            </a:r>
            <a:r>
              <a:rPr lang="ru-RU" dirty="0" err="1" smtClean="0"/>
              <a:t>его-её</a:t>
            </a:r>
            <a:r>
              <a:rPr lang="ru-RU" dirty="0" smtClean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Скажи наоборот: молодой – старый, пришел – ушел…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Какие предметы: длинные …., красные…, круглые…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Учебные материалы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• картинный словарь (слова и выражения);</a:t>
            </a:r>
          </a:p>
          <a:p>
            <a:pPr>
              <a:buNone/>
            </a:pPr>
            <a:r>
              <a:rPr lang="ru-RU" dirty="0" smtClean="0"/>
              <a:t>• учебную тетрадь для ребенка, например, раскраску;</a:t>
            </a:r>
          </a:p>
          <a:p>
            <a:pPr>
              <a:buNone/>
            </a:pPr>
            <a:r>
              <a:rPr lang="ru-RU" dirty="0" smtClean="0"/>
              <a:t>• демонстрационный материал;</a:t>
            </a:r>
          </a:p>
          <a:p>
            <a:pPr>
              <a:buNone/>
            </a:pPr>
            <a:r>
              <a:rPr lang="ru-RU" dirty="0" smtClean="0"/>
              <a:t>• раздаточный материал;</a:t>
            </a:r>
          </a:p>
          <a:p>
            <a:pPr>
              <a:buNone/>
            </a:pPr>
            <a:r>
              <a:rPr lang="ru-RU" dirty="0" smtClean="0"/>
              <a:t>• костюмы и принадлежности для ролевых игр;</a:t>
            </a:r>
          </a:p>
          <a:p>
            <a:pPr>
              <a:buNone/>
            </a:pPr>
            <a:r>
              <a:rPr lang="ru-RU" dirty="0" smtClean="0"/>
              <a:t>• постоянно действующие персонажи или подсказки для их изготовления;</a:t>
            </a:r>
          </a:p>
          <a:p>
            <a:pPr>
              <a:buNone/>
            </a:pPr>
            <a:r>
              <a:rPr lang="ru-RU" dirty="0" smtClean="0"/>
              <a:t>• настольно-печатные игры;</a:t>
            </a:r>
          </a:p>
          <a:p>
            <a:pPr>
              <a:buNone/>
            </a:pPr>
            <a:r>
              <a:rPr lang="ru-RU" dirty="0" smtClean="0"/>
              <a:t>• аудио– и видеокассета, сопровождаемые книжками с текстами.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06285" cy="51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курса «Первые ступеньки. РКИ для детей с нуля»</a:t>
            </a:r>
          </a:p>
          <a:p>
            <a:r>
              <a:rPr lang="ru-RU" dirty="0" smtClean="0"/>
              <a:t>Сайт: </a:t>
            </a:r>
            <a:r>
              <a:rPr lang="so-SO" dirty="0" smtClean="0"/>
              <a:t>https://bilinji.com/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Принципы обучения в условиях детского сада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1. </a:t>
            </a:r>
            <a:r>
              <a:rPr lang="ru-RU" sz="2100" b="1" dirty="0" smtClean="0"/>
              <a:t>Учет возрастных периодов</a:t>
            </a:r>
            <a:r>
              <a:rPr lang="ru-RU" sz="2100" dirty="0" smtClean="0"/>
              <a:t>: с 3-х лет возможна организация управляемого обучения другому языку.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2. </a:t>
            </a:r>
            <a:r>
              <a:rPr lang="ru-RU" sz="2100" b="1" dirty="0" smtClean="0"/>
              <a:t>Учет родного языка и культуры</a:t>
            </a:r>
            <a:r>
              <a:rPr lang="ru-RU" sz="2100" dirty="0" smtClean="0"/>
              <a:t>: использовать </a:t>
            </a:r>
            <a:r>
              <a:rPr lang="ru-RU" sz="2100" dirty="0" err="1" smtClean="0"/>
              <a:t>этнонациональное</a:t>
            </a:r>
            <a:r>
              <a:rPr lang="ru-RU" sz="2100" dirty="0" smtClean="0"/>
              <a:t> содержание.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3. </a:t>
            </a:r>
            <a:r>
              <a:rPr lang="ru-RU" sz="2100" b="1" dirty="0" smtClean="0"/>
              <a:t>Учет ведущей деятельности детей</a:t>
            </a:r>
            <a:r>
              <a:rPr lang="ru-RU" sz="2100" dirty="0" smtClean="0"/>
              <a:t>: изучение другого языка осуществляется преимущественно в игровой деятельности, в процессе общения, в режимных моментах и др.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4. </a:t>
            </a:r>
            <a:r>
              <a:rPr lang="ru-RU" sz="2100" b="1" dirty="0" smtClean="0"/>
              <a:t>Наглядность</a:t>
            </a:r>
            <a:r>
              <a:rPr lang="ru-RU" sz="2100" dirty="0" smtClean="0"/>
              <a:t>: постепенный переход от тактильного в чисто зрительному восприятию.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5. </a:t>
            </a:r>
            <a:r>
              <a:rPr lang="ru-RU" sz="2100" b="1" dirty="0" smtClean="0"/>
              <a:t>Минимизация</a:t>
            </a:r>
            <a:r>
              <a:rPr lang="ru-RU" sz="2100" dirty="0" smtClean="0"/>
              <a:t>: отбор достаточного и необходимого минимума языкового и речевого материала, тем, ситуаций общения, текстов, соответствующие целям и задачам обучения.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6. </a:t>
            </a:r>
            <a:r>
              <a:rPr lang="ru-RU" sz="2100" b="1" dirty="0" smtClean="0"/>
              <a:t>Комплексность</a:t>
            </a:r>
            <a:r>
              <a:rPr lang="ru-RU" sz="2100" dirty="0" smtClean="0"/>
              <a:t>: усвоение устной речевой деятельности в комплексе с усвоением лексики, произношения, грамматики.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100" dirty="0" smtClean="0"/>
              <a:t>7. </a:t>
            </a:r>
            <a:r>
              <a:rPr lang="ru-RU" sz="2100" b="1" dirty="0" smtClean="0"/>
              <a:t>Индивидуализация</a:t>
            </a:r>
            <a:r>
              <a:rPr lang="ru-RU" sz="2100" dirty="0" smtClean="0"/>
              <a:t>: учет национально-культурных, этнопсихологических особенностей детей.</a:t>
            </a:r>
            <a:endParaRPr lang="ru-RU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Подходы, модели, методы обучения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64096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688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Коммуникативный подход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Имитация реальной коммуникации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Естественный (натуральный) подход (С.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Крэшен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Имитация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ситуаций повседневного общения.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Учитель дает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инпут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(материал,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вопросы, задания), ученики постепенно должны начать понимать, затем повторять, говорить. (Лучше сочетать с целенаправленным обучением, письменными текстами)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Использование игр и заданий с физической активностью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(Т.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Мэрфи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 учащегося должен быть партнер по коммуникации.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Образовательная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кинесиология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Дэннисон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Активизация межполушарных связей с помощью динамических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(иногда статических) физических упражнений (точечный массаж, перекрестные движения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Разминка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 перед речевой деятельностью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(General warm-up activities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) (А. Райт)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Двигательные, двигательно-голосовые, групповые (на развитие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взаимодействия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упражнения), в т.ч. пантомима, драматизация.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Парный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 подход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Взаимное обучение друг друга.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Проектно-ориентированное обучение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Организация занятий с помощью аутентичных материалов (игрушки, иллюстрации, интернет, газеты)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вокруг какой-то темы.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Метод языкового гнезда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Общение старших с младшими во время совместной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деятельности, связанной с традиционными занятиями (работа по дому, приготовление пищи и т.п.)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Уровни овладения ребенком коммуникацией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по пособию 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Е.Ю.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Протасовой,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Н.М.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Родины)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582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Манипуляции с предметом. </a:t>
                      </a:r>
                    </a:p>
                    <a:p>
                      <a:r>
                        <a:rPr lang="ru-RU" sz="1600" dirty="0" smtClean="0"/>
                        <a:t>Социально-эмоциональное</a:t>
                      </a:r>
                      <a:r>
                        <a:rPr lang="ru-RU" sz="1600" baseline="0" dirty="0" smtClean="0"/>
                        <a:t> общение.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Различные игры (с 1-3 правилами; сложность задач до 2-4 шагов).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Усваивают</a:t>
                      </a:r>
                      <a:r>
                        <a:rPr lang="ru-RU" sz="1600" baseline="0" dirty="0" smtClean="0"/>
                        <a:t> правила общения, подбирают нужные для ситуации слова.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Подготовка к обучению к</a:t>
                      </a:r>
                      <a:r>
                        <a:rPr lang="ru-RU" sz="1600" baseline="0" dirty="0" smtClean="0"/>
                        <a:t> школе. Переход от игровой к учебной деятельности.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Подвижные игры (слово +ритм), сценки с игрушками,  раскладывание карточек.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Взр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речевые конструкции, символические игры, сказочные ситуации.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повторяет обобщает впечатления, принимает простые роли в сюжетных играх, называет свои действия.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Грамматические игры и песни, творчество на языке (варьировать, комбинировать </a:t>
                      </a:r>
                      <a:r>
                        <a:rPr lang="ru-RU" sz="1600" baseline="0" dirty="0" smtClean="0"/>
                        <a:t>слова),  характеристики предметов.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Игры с правилами, лепка и рисование по правилам, сочиняют совместно тексты, описывают, что делали в течение дня,</a:t>
                      </a:r>
                      <a:r>
                        <a:rPr lang="ru-RU" sz="1800" baseline="0" dirty="0" smtClean="0"/>
                        <a:t> недели, составляют альбомы с подписями.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Взр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транслирует, повторяет.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воспринимает, запоминает.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Взр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подсказывает слова.</a:t>
                      </a:r>
                    </a:p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выбирают слова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темы разговора.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Понимает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предл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в 3-4 слова.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Говорит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предл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в 1-3 слова.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Повторяет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предл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в 5-6 слов,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Говорит 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предл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 3-4 слов.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Понимает тексты в 2-3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предл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Говорит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высказывания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 4-5 слов.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Слушает и заучивает  длинные тексты.</a:t>
                      </a:r>
                    </a:p>
                    <a:p>
                      <a:r>
                        <a:rPr lang="ru-RU" sz="1600" dirty="0" smtClean="0"/>
                        <a:t>Говорит 2-3 предложения.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Модель обучения языку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(В лабиринтах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многоязычия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или образование успешного ребенка)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 этап – ориентировка в языковой среде (с элементарным уровнем владения).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Цель: формирование коммуникативно-речевой компетенции, соответствующей базовому владению языком.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Формирование мотивации к общению на другом языке;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Развитие подражательности речи,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Развитие восприятия иноязычной речи,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Освоение произношения,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Формирование начального лексического запаса,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/>
              <a:t>Освоение простых речевых конструкций.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509120"/>
          <a:ext cx="813690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Аудирование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Говорение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-Понимание значений отдельных слов (наиболее частотных в речи).</a:t>
                      </a:r>
                    </a:p>
                    <a:p>
                      <a:r>
                        <a:rPr lang="ru-RU" dirty="0" smtClean="0"/>
                        <a:t>-Понимание простых инструкций и комментариев педагога.</a:t>
                      </a:r>
                    </a:p>
                    <a:p>
                      <a:r>
                        <a:rPr lang="ru-RU" dirty="0" smtClean="0"/>
                        <a:t>-Понимание смысла коротких стихотворений со знаковыми словами.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-Употребление простейших речевых моделей.</a:t>
                      </a:r>
                    </a:p>
                    <a:p>
                      <a:r>
                        <a:rPr lang="ru-RU" sz="1500" dirty="0" smtClean="0"/>
                        <a:t>-Употребление начальной этикетной</a:t>
                      </a:r>
                      <a:r>
                        <a:rPr lang="ru-RU" sz="1500" baseline="0" dirty="0" smtClean="0"/>
                        <a:t> лексики.</a:t>
                      </a:r>
                    </a:p>
                    <a:p>
                      <a:r>
                        <a:rPr lang="ru-RU" sz="1500" baseline="0" dirty="0" smtClean="0"/>
                        <a:t>-Употребление знаковых слов, словосочетаний, готовых фраз.</a:t>
                      </a:r>
                    </a:p>
                    <a:p>
                      <a:r>
                        <a:rPr lang="ru-RU" sz="1500" baseline="0" dirty="0" smtClean="0"/>
                        <a:t>-Воспроизведение произношения интонации.</a:t>
                      </a:r>
                    </a:p>
                    <a:p>
                      <a:r>
                        <a:rPr lang="ru-RU" sz="1500" baseline="0" dirty="0" smtClean="0"/>
                        <a:t>-Умение рассказать короткое стихотворение.</a:t>
                      </a:r>
                      <a:endParaRPr lang="ru-RU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Модель обучения языку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(В лабиринтах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многоязычия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или образование успешного ребенка)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II</a:t>
            </a:r>
            <a:r>
              <a:rPr lang="ru-RU" sz="1600" b="1" dirty="0" smtClean="0"/>
              <a:t> этап – усвоение речевых моделей (с базовым уровнем владения).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Цель: формирование коммуникативно-речевой компетенции, соответствующей первому уровню владения языком.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Задачи: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Поддержание мотивации к общению на другом языке;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понимания лексических и грамматических значений,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(коррекция) произносительных умений,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Пополнение словарного запаса (активного и пассивного),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Освоение грамматических конструкций на основе речевых моделей и образцов,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Освоение монологической и диалогической подготовленной речи.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293096"/>
          <a:ext cx="813690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489654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Аудирование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Говорение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-Понимание речи в простых сообщениях.</a:t>
                      </a:r>
                    </a:p>
                    <a:p>
                      <a:r>
                        <a:rPr lang="ru-RU" dirty="0" smtClean="0"/>
                        <a:t>-Понимание простых диалогов в художественных текстах.</a:t>
                      </a:r>
                    </a:p>
                    <a:p>
                      <a:r>
                        <a:rPr lang="ru-RU" dirty="0" smtClean="0"/>
                        <a:t>-Понимание коротких адаптированных текстов.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-Расширение</a:t>
                      </a:r>
                      <a:r>
                        <a:rPr lang="ru-RU" sz="1400" baseline="0" dirty="0" smtClean="0"/>
                        <a:t> количества речевых образцов и шаблонов, активное их употребление.</a:t>
                      </a:r>
                    </a:p>
                    <a:p>
                      <a:r>
                        <a:rPr lang="ru-RU" sz="1400" baseline="0" dirty="0" smtClean="0"/>
                        <a:t>-Расширение ситуаций общения и игровых ситуаций.</a:t>
                      </a:r>
                    </a:p>
                    <a:p>
                      <a:r>
                        <a:rPr lang="ru-RU" sz="1400" baseline="0" dirty="0" smtClean="0"/>
                        <a:t>-Говорение в подготовленных диалогах и монологах.</a:t>
                      </a:r>
                    </a:p>
                    <a:p>
                      <a:r>
                        <a:rPr lang="ru-RU" sz="1400" baseline="0" dirty="0" smtClean="0"/>
                        <a:t>-</a:t>
                      </a:r>
                      <a:r>
                        <a:rPr lang="ru-RU" sz="1400" baseline="0" dirty="0" err="1" smtClean="0"/>
                        <a:t>Оречевление</a:t>
                      </a:r>
                      <a:r>
                        <a:rPr lang="ru-RU" sz="1400" baseline="0" dirty="0" smtClean="0"/>
                        <a:t> игровых действий (игры с игрушками, подвижные, дидактические, компьютерные, творческие).</a:t>
                      </a:r>
                    </a:p>
                    <a:p>
                      <a:r>
                        <a:rPr lang="ru-RU" sz="1400" baseline="0" dirty="0" smtClean="0"/>
                        <a:t>-Умение общаться в знакомых коммуникативно-речевых ситуациях.</a:t>
                      </a:r>
                    </a:p>
                    <a:p>
                      <a:r>
                        <a:rPr lang="ru-RU" sz="1400" baseline="0" dirty="0" smtClean="0"/>
                        <a:t>-Использование в речи простых синтаксических конструкций.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Модель обучения языку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(В лабиринтах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многоязычия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или образование успешного ребенка)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III</a:t>
            </a:r>
            <a:r>
              <a:rPr lang="ru-RU" sz="1600" b="1" dirty="0" smtClean="0"/>
              <a:t> этап – расширение сферы использования языка (с первым уровнем владения).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Цель: формирование коммуникативно-речевой компетенции, соответствующей второму уровню владения языком.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Задачи: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Поддержание мотивации к общению на другом языке;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Уточнение и коррекция произношения.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Расширение лексического запаса.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Освоение грамматических конструкций.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Формирование умения употреблять необходимые языковые средства  в соответствии с ситуациями общения. (в монологической и диалогической речи)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эмоциональности, выразительности речи.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293096"/>
          <a:ext cx="813690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41764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Аудирование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Говорение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-Понимание смысла</a:t>
                      </a:r>
                      <a:r>
                        <a:rPr lang="ru-RU" baseline="0" dirty="0" smtClean="0"/>
                        <a:t> устных высказываний, произносимых четко и выразительно в актуальных для ребенка ситуациях общения.</a:t>
                      </a:r>
                    </a:p>
                    <a:p>
                      <a:r>
                        <a:rPr lang="ru-RU" baseline="0" dirty="0" smtClean="0"/>
                        <a:t>-Понимание речи педагога и его комментариев в знакомых дидактических и творческих играх.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-Расширение</a:t>
                      </a:r>
                      <a:r>
                        <a:rPr lang="ru-RU" sz="1800" baseline="0" dirty="0" smtClean="0"/>
                        <a:t> тематики и ситуаций общения.</a:t>
                      </a:r>
                    </a:p>
                    <a:p>
                      <a:r>
                        <a:rPr lang="ru-RU" sz="1800" baseline="0" dirty="0" smtClean="0"/>
                        <a:t>-Участие в театрализованных играх.</a:t>
                      </a:r>
                    </a:p>
                    <a:p>
                      <a:r>
                        <a:rPr lang="ru-RU" sz="1800" baseline="0" dirty="0" smtClean="0"/>
                        <a:t>-Комментирование своих действий в различных видах деятельности.</a:t>
                      </a:r>
                    </a:p>
                    <a:p>
                      <a:r>
                        <a:rPr lang="ru-RU" sz="1800" baseline="0" dirty="0" smtClean="0"/>
                        <a:t>-Способность к спонтанному общению со знакомыми в повседневной жизни.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Модель обучения языку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(В лабиринтах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многоязычия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или образование успешного ребенка)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smtClean="0"/>
              <a:t>IV</a:t>
            </a:r>
            <a:r>
              <a:rPr lang="ru-RU" sz="1600" b="1" dirty="0" smtClean="0"/>
              <a:t> этап – расширение сферы использования языка (с</a:t>
            </a:r>
            <a:r>
              <a:rPr lang="ru-RU" sz="1600" b="1" dirty="0"/>
              <a:t>о</a:t>
            </a:r>
            <a:r>
              <a:rPr lang="ru-RU" sz="1600" b="1" dirty="0" smtClean="0"/>
              <a:t> вторым уровнем владения).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Цель: формирование коммуникативно-речевой компетенции, соответствующей третьему уровню владения языком.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Задачи: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Расширение словарного запаса.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Расширение грамматических конструкций.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Обучение элементарному анализу устных высказываний, текстов.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Формирование умения употреблять языковые средства в </a:t>
            </a:r>
            <a:r>
              <a:rPr lang="ru-RU" sz="1600" dirty="0" err="1" smtClean="0"/>
              <a:t>соответсвии</a:t>
            </a:r>
            <a:r>
              <a:rPr lang="ru-RU" sz="1600" dirty="0" smtClean="0"/>
              <a:t> с ситуациями общения и культурой слушателя.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1600" dirty="0" smtClean="0"/>
              <a:t>Развитие эмоциональности, выразительности речи.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293096"/>
          <a:ext cx="8136904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41764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Аудирование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Говорение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-Понимание смысла</a:t>
                      </a:r>
                      <a:r>
                        <a:rPr lang="ru-RU" sz="1600" baseline="0" dirty="0" smtClean="0"/>
                        <a:t> устных высказываний, произносимых четко и выразительно в актуальных для ребенка ситуациях общения.</a:t>
                      </a:r>
                    </a:p>
                    <a:p>
                      <a:r>
                        <a:rPr lang="ru-RU" sz="1600" baseline="0" dirty="0" smtClean="0"/>
                        <a:t>-Понимание четкой (соответствующей возрасту ребенка, его опыту коммуникации) обращенной речи носителей языка.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-Расширение</a:t>
                      </a:r>
                      <a:r>
                        <a:rPr lang="ru-RU" sz="1600" baseline="0" dirty="0" smtClean="0"/>
                        <a:t> тематики и ситуаций общения в форме диалогов и монологов.</a:t>
                      </a:r>
                    </a:p>
                    <a:p>
                      <a:r>
                        <a:rPr lang="ru-RU" sz="1600" baseline="0" dirty="0" smtClean="0"/>
                        <a:t>-Комментирование своих действий в различных видах деятельности.</a:t>
                      </a:r>
                    </a:p>
                    <a:p>
                      <a:r>
                        <a:rPr lang="ru-RU" sz="1600" baseline="0" dirty="0" smtClean="0"/>
                        <a:t>-Способность к спонтанному общению с любым носителем языка в ситуациях повседневной жизни.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2481</Words>
  <Application>Microsoft Office PowerPoint</Application>
  <PresentationFormat>Экран (4:3)</PresentationFormat>
  <Paragraphs>239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Теоретические основы организации обучения  детей-инофонов русскому языку</vt:lpstr>
      <vt:lpstr>Слайд 2</vt:lpstr>
      <vt:lpstr>Принципы обучения в условиях детского сада</vt:lpstr>
      <vt:lpstr>Подходы, модели, методы обучения</vt:lpstr>
      <vt:lpstr>Уровни овладения ребенком коммуникацией (по пособию  Е.Ю. Протасовой, Н.М. Родины)</vt:lpstr>
      <vt:lpstr>Модель обучения языку (В лабиринтах многоязычия или образование успешного ребенка)</vt:lpstr>
      <vt:lpstr>Модель обучения языку (В лабиринтах многоязычия или образование успешного ребенка)</vt:lpstr>
      <vt:lpstr>Модель обучения языку (В лабиринтах многоязычия или образование успешного ребенка)</vt:lpstr>
      <vt:lpstr>Модель обучения языку (В лабиринтах многоязычия или образование успешного ребенка)</vt:lpstr>
      <vt:lpstr>Модель обучения языку (В лабиринтах многоязычия или образование успешного ребенка)</vt:lpstr>
      <vt:lpstr>Рекомендации для педагогов</vt:lpstr>
      <vt:lpstr>Виды деятельности</vt:lpstr>
      <vt:lpstr>Содержание работы логопеда</vt:lpstr>
      <vt:lpstr>Содержание работы логопеда</vt:lpstr>
      <vt:lpstr>Содержание работы логопеда</vt:lpstr>
      <vt:lpstr>Коммуникативный минимум (речевые модели)</vt:lpstr>
      <vt:lpstr>Коммуникативный словарь</vt:lpstr>
      <vt:lpstr>Развитие речевых формул</vt:lpstr>
      <vt:lpstr>Работа с иллюстративным материалом (карточками)</vt:lpstr>
      <vt:lpstr>Слайд 20</vt:lpstr>
      <vt:lpstr>Двигательная активность</vt:lpstr>
      <vt:lpstr>Грамматические игры</vt:lpstr>
      <vt:lpstr>Учебные материалы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организации обучения  детей-инофонов русскому языку</dc:title>
  <dc:creator>Голева Татьяна Геннадьевна</dc:creator>
  <cp:lastModifiedBy>goleva-tg</cp:lastModifiedBy>
  <cp:revision>44</cp:revision>
  <dcterms:created xsi:type="dcterms:W3CDTF">2025-04-18T09:35:55Z</dcterms:created>
  <dcterms:modified xsi:type="dcterms:W3CDTF">2025-04-23T12:04:39Z</dcterms:modified>
</cp:coreProperties>
</file>