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28"/>
  </p:notesMasterIdLst>
  <p:sldIdLst>
    <p:sldId id="256" r:id="rId2"/>
    <p:sldId id="262" r:id="rId3"/>
    <p:sldId id="261" r:id="rId4"/>
    <p:sldId id="273" r:id="rId5"/>
    <p:sldId id="263" r:id="rId6"/>
    <p:sldId id="260" r:id="rId7"/>
    <p:sldId id="274" r:id="rId8"/>
    <p:sldId id="257" r:id="rId9"/>
    <p:sldId id="258" r:id="rId10"/>
    <p:sldId id="259" r:id="rId11"/>
    <p:sldId id="282" r:id="rId12"/>
    <p:sldId id="264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80" r:id="rId21"/>
    <p:sldId id="283" r:id="rId22"/>
    <p:sldId id="276" r:id="rId23"/>
    <p:sldId id="278" r:id="rId24"/>
    <p:sldId id="279" r:id="rId25"/>
    <p:sldId id="275" r:id="rId26"/>
    <p:sldId id="281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D5FAFF"/>
    <a:srgbClr val="FFECB7"/>
    <a:srgbClr val="F9D9FB"/>
    <a:srgbClr val="E3FFD9"/>
    <a:srgbClr val="FFFFCC"/>
    <a:srgbClr val="FFFFFF"/>
    <a:srgbClr val="FFE5FD"/>
    <a:srgbClr val="EE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998050-9E0F-4488-AE92-D5B4BC82CB0B}" type="doc">
      <dgm:prSet loTypeId="urn:microsoft.com/office/officeart/2008/layout/IncreasingCircleProces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9050D32-CAC6-452E-AAEA-7ADA8A38D805}">
      <dgm:prSet phldrT="[Текст]" custT="1"/>
      <dgm:spPr/>
      <dgm:t>
        <a:bodyPr/>
        <a:lstStyle/>
        <a:p>
          <a:r>
            <a:rPr lang="ru-RU" sz="2400" dirty="0"/>
            <a:t>Создание инклюзивной культуры</a:t>
          </a:r>
        </a:p>
      </dgm:t>
    </dgm:pt>
    <dgm:pt modelId="{6CEFDBFF-5EBA-44E1-8535-5B094111CC14}" type="parTrans" cxnId="{F685037A-6EB2-4003-9F4A-AA9C7C61CD78}">
      <dgm:prSet/>
      <dgm:spPr/>
      <dgm:t>
        <a:bodyPr/>
        <a:lstStyle/>
        <a:p>
          <a:endParaRPr lang="ru-RU" sz="2400"/>
        </a:p>
      </dgm:t>
    </dgm:pt>
    <dgm:pt modelId="{270874E7-B4B9-43CD-910C-257B4AED666B}" type="sibTrans" cxnId="{F685037A-6EB2-4003-9F4A-AA9C7C61CD78}">
      <dgm:prSet/>
      <dgm:spPr/>
      <dgm:t>
        <a:bodyPr/>
        <a:lstStyle/>
        <a:p>
          <a:endParaRPr lang="ru-RU" sz="2400"/>
        </a:p>
      </dgm:t>
    </dgm:pt>
    <dgm:pt modelId="{D49BC823-E30F-4A4F-8210-BAC3241136E7}">
      <dgm:prSet phldrT="[Текст]" custT="1"/>
      <dgm:spPr/>
      <dgm:t>
        <a:bodyPr/>
        <a:lstStyle/>
        <a:p>
          <a:r>
            <a:rPr lang="ru-RU" sz="2400" dirty="0"/>
            <a:t>Проведение инклюзивной политики</a:t>
          </a:r>
        </a:p>
      </dgm:t>
    </dgm:pt>
    <dgm:pt modelId="{C0F93812-2E40-46E4-866B-E740BC5175EC}" type="parTrans" cxnId="{6C7E9731-4DDA-40AF-A9DE-150A691049F2}">
      <dgm:prSet/>
      <dgm:spPr/>
      <dgm:t>
        <a:bodyPr/>
        <a:lstStyle/>
        <a:p>
          <a:endParaRPr lang="ru-RU" sz="2400"/>
        </a:p>
      </dgm:t>
    </dgm:pt>
    <dgm:pt modelId="{B8E7BAFA-229F-4E3F-918C-5695DB77BC9D}" type="sibTrans" cxnId="{6C7E9731-4DDA-40AF-A9DE-150A691049F2}">
      <dgm:prSet/>
      <dgm:spPr/>
      <dgm:t>
        <a:bodyPr/>
        <a:lstStyle/>
        <a:p>
          <a:endParaRPr lang="ru-RU" sz="2400"/>
        </a:p>
      </dgm:t>
    </dgm:pt>
    <dgm:pt modelId="{E91BC47F-D1B9-4C30-ABE3-FAF2573A11D4}">
      <dgm:prSet phldrT="[Текст]" custT="1"/>
      <dgm:spPr/>
      <dgm:t>
        <a:bodyPr/>
        <a:lstStyle/>
        <a:p>
          <a:r>
            <a:rPr lang="ru-RU" sz="2400" dirty="0"/>
            <a:t>Развитие инклюзивных практик</a:t>
          </a:r>
        </a:p>
      </dgm:t>
    </dgm:pt>
    <dgm:pt modelId="{CCE4384E-54FE-4742-A9E5-05A3C9493281}" type="sibTrans" cxnId="{2FF0B9D9-2CE5-4C66-BD5D-C8F2EF2B7AC6}">
      <dgm:prSet/>
      <dgm:spPr/>
      <dgm:t>
        <a:bodyPr/>
        <a:lstStyle/>
        <a:p>
          <a:endParaRPr lang="ru-RU" sz="2400"/>
        </a:p>
      </dgm:t>
    </dgm:pt>
    <dgm:pt modelId="{612979F7-6B3E-41B3-B6C8-CBF08BC610C5}" type="parTrans" cxnId="{2FF0B9D9-2CE5-4C66-BD5D-C8F2EF2B7AC6}">
      <dgm:prSet/>
      <dgm:spPr/>
      <dgm:t>
        <a:bodyPr/>
        <a:lstStyle/>
        <a:p>
          <a:endParaRPr lang="ru-RU" sz="2400"/>
        </a:p>
      </dgm:t>
    </dgm:pt>
    <dgm:pt modelId="{AC22EA0F-AAD5-4ED6-B913-0F1F016993A1}" type="pres">
      <dgm:prSet presAssocID="{7D998050-9E0F-4488-AE92-D5B4BC82CB0B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26FD9190-808C-4528-8D96-21919BF3FD75}" type="pres">
      <dgm:prSet presAssocID="{59050D32-CAC6-452E-AAEA-7ADA8A38D805}" presName="composite" presStyleCnt="0"/>
      <dgm:spPr/>
    </dgm:pt>
    <dgm:pt modelId="{D1C177D9-ADE1-4CFB-9AF5-06C2A6D1B3BF}" type="pres">
      <dgm:prSet presAssocID="{59050D32-CAC6-452E-AAEA-7ADA8A38D805}" presName="BackAccent" presStyleLbl="bgShp" presStyleIdx="0" presStyleCnt="3"/>
      <dgm:spPr/>
    </dgm:pt>
    <dgm:pt modelId="{436BF450-5939-42BA-BE2D-9F8DDA28B68E}" type="pres">
      <dgm:prSet presAssocID="{59050D32-CAC6-452E-AAEA-7ADA8A38D805}" presName="Accent" presStyleLbl="alignNode1" presStyleIdx="0" presStyleCnt="3"/>
      <dgm:spPr/>
    </dgm:pt>
    <dgm:pt modelId="{26381C09-168B-4E40-97DF-901C8DC9914D}" type="pres">
      <dgm:prSet presAssocID="{59050D32-CAC6-452E-AAEA-7ADA8A38D805}" presName="Child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58398C04-AA42-40B0-8163-53CE47112C8E}" type="pres">
      <dgm:prSet presAssocID="{59050D32-CAC6-452E-AAEA-7ADA8A38D805}" presName="Parent" presStyleLbl="revTx" presStyleIdx="0" presStyleCnt="3">
        <dgm:presLayoutVars>
          <dgm:chMax val="1"/>
          <dgm:chPref val="1"/>
          <dgm:bulletEnabled val="1"/>
        </dgm:presLayoutVars>
      </dgm:prSet>
      <dgm:spPr/>
    </dgm:pt>
    <dgm:pt modelId="{2889557C-E33A-4E87-A8E9-C9211A62B5D9}" type="pres">
      <dgm:prSet presAssocID="{270874E7-B4B9-43CD-910C-257B4AED666B}" presName="sibTrans" presStyleCnt="0"/>
      <dgm:spPr/>
    </dgm:pt>
    <dgm:pt modelId="{0F0AA53A-966B-4965-A851-23F4A189C6A9}" type="pres">
      <dgm:prSet presAssocID="{D49BC823-E30F-4A4F-8210-BAC3241136E7}" presName="composite" presStyleCnt="0"/>
      <dgm:spPr/>
    </dgm:pt>
    <dgm:pt modelId="{FA2B43F9-24AD-4085-B101-B71D0CB31F2E}" type="pres">
      <dgm:prSet presAssocID="{D49BC823-E30F-4A4F-8210-BAC3241136E7}" presName="BackAccent" presStyleLbl="bgShp" presStyleIdx="1" presStyleCnt="3"/>
      <dgm:spPr/>
    </dgm:pt>
    <dgm:pt modelId="{2988EFCA-30AF-4B6D-BC15-3B17035185B9}" type="pres">
      <dgm:prSet presAssocID="{D49BC823-E30F-4A4F-8210-BAC3241136E7}" presName="Accent" presStyleLbl="alignNode1" presStyleIdx="1" presStyleCnt="3"/>
      <dgm:spPr/>
    </dgm:pt>
    <dgm:pt modelId="{F88A8F83-1841-4FC8-ABE5-88F3EB439903}" type="pres">
      <dgm:prSet presAssocID="{D49BC823-E30F-4A4F-8210-BAC3241136E7}" presName="Child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11557EE4-06E9-4EC5-958C-100F47F9580A}" type="pres">
      <dgm:prSet presAssocID="{D49BC823-E30F-4A4F-8210-BAC3241136E7}" presName="Parent" presStyleLbl="revTx" presStyleIdx="1" presStyleCnt="3">
        <dgm:presLayoutVars>
          <dgm:chMax val="1"/>
          <dgm:chPref val="1"/>
          <dgm:bulletEnabled val="1"/>
        </dgm:presLayoutVars>
      </dgm:prSet>
      <dgm:spPr/>
    </dgm:pt>
    <dgm:pt modelId="{A7DED33B-F66A-40FD-BF9D-07449EBCAB20}" type="pres">
      <dgm:prSet presAssocID="{B8E7BAFA-229F-4E3F-918C-5695DB77BC9D}" presName="sibTrans" presStyleCnt="0"/>
      <dgm:spPr/>
    </dgm:pt>
    <dgm:pt modelId="{56023DAB-FDAC-45F8-B1ED-B90EEAEC9514}" type="pres">
      <dgm:prSet presAssocID="{E91BC47F-D1B9-4C30-ABE3-FAF2573A11D4}" presName="composite" presStyleCnt="0"/>
      <dgm:spPr/>
    </dgm:pt>
    <dgm:pt modelId="{B29453F5-C2AB-494F-A22C-42E8ED4E731B}" type="pres">
      <dgm:prSet presAssocID="{E91BC47F-D1B9-4C30-ABE3-FAF2573A11D4}" presName="BackAccent" presStyleLbl="bgShp" presStyleIdx="2" presStyleCnt="3"/>
      <dgm:spPr/>
    </dgm:pt>
    <dgm:pt modelId="{D9A97065-C81A-4841-BA04-503D6A9A8838}" type="pres">
      <dgm:prSet presAssocID="{E91BC47F-D1B9-4C30-ABE3-FAF2573A11D4}" presName="Accent" presStyleLbl="alignNode1" presStyleIdx="2" presStyleCnt="3"/>
      <dgm:spPr/>
    </dgm:pt>
    <dgm:pt modelId="{083FC653-59B1-4934-9B74-97B8B2C27571}" type="pres">
      <dgm:prSet presAssocID="{E91BC47F-D1B9-4C30-ABE3-FAF2573A11D4}" presName="Child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43811610-11B9-41AA-AEAE-D878CF1B7083}" type="pres">
      <dgm:prSet presAssocID="{E91BC47F-D1B9-4C30-ABE3-FAF2573A11D4}" presName="Parent" presStyleLbl="revTx" presStyleIdx="2" presStyleCnt="3">
        <dgm:presLayoutVars>
          <dgm:chMax val="1"/>
          <dgm:chPref val="1"/>
          <dgm:bulletEnabled val="1"/>
        </dgm:presLayoutVars>
      </dgm:prSet>
      <dgm:spPr/>
    </dgm:pt>
  </dgm:ptLst>
  <dgm:cxnLst>
    <dgm:cxn modelId="{D472C708-5052-4503-A2CE-8EA6F6DA1722}" type="presOf" srcId="{D49BC823-E30F-4A4F-8210-BAC3241136E7}" destId="{11557EE4-06E9-4EC5-958C-100F47F9580A}" srcOrd="0" destOrd="0" presId="urn:microsoft.com/office/officeart/2008/layout/IncreasingCircleProcess"/>
    <dgm:cxn modelId="{6C7E9731-4DDA-40AF-A9DE-150A691049F2}" srcId="{7D998050-9E0F-4488-AE92-D5B4BC82CB0B}" destId="{D49BC823-E30F-4A4F-8210-BAC3241136E7}" srcOrd="1" destOrd="0" parTransId="{C0F93812-2E40-46E4-866B-E740BC5175EC}" sibTransId="{B8E7BAFA-229F-4E3F-918C-5695DB77BC9D}"/>
    <dgm:cxn modelId="{79D2F234-FCDA-4DD1-BDDE-825980AEA6DE}" type="presOf" srcId="{7D998050-9E0F-4488-AE92-D5B4BC82CB0B}" destId="{AC22EA0F-AAD5-4ED6-B913-0F1F016993A1}" srcOrd="0" destOrd="0" presId="urn:microsoft.com/office/officeart/2008/layout/IncreasingCircleProcess"/>
    <dgm:cxn modelId="{F685037A-6EB2-4003-9F4A-AA9C7C61CD78}" srcId="{7D998050-9E0F-4488-AE92-D5B4BC82CB0B}" destId="{59050D32-CAC6-452E-AAEA-7ADA8A38D805}" srcOrd="0" destOrd="0" parTransId="{6CEFDBFF-5EBA-44E1-8535-5B094111CC14}" sibTransId="{270874E7-B4B9-43CD-910C-257B4AED666B}"/>
    <dgm:cxn modelId="{F9C12AB7-82FA-46F1-9ED4-0F66D936244C}" type="presOf" srcId="{59050D32-CAC6-452E-AAEA-7ADA8A38D805}" destId="{58398C04-AA42-40B0-8163-53CE47112C8E}" srcOrd="0" destOrd="0" presId="urn:microsoft.com/office/officeart/2008/layout/IncreasingCircleProcess"/>
    <dgm:cxn modelId="{2FF0B9D9-2CE5-4C66-BD5D-C8F2EF2B7AC6}" srcId="{7D998050-9E0F-4488-AE92-D5B4BC82CB0B}" destId="{E91BC47F-D1B9-4C30-ABE3-FAF2573A11D4}" srcOrd="2" destOrd="0" parTransId="{612979F7-6B3E-41B3-B6C8-CBF08BC610C5}" sibTransId="{CCE4384E-54FE-4742-A9E5-05A3C9493281}"/>
    <dgm:cxn modelId="{58A887EB-2E80-473A-BE51-F2C1D72CBAF8}" type="presOf" srcId="{E91BC47F-D1B9-4C30-ABE3-FAF2573A11D4}" destId="{43811610-11B9-41AA-AEAE-D878CF1B7083}" srcOrd="0" destOrd="0" presId="urn:microsoft.com/office/officeart/2008/layout/IncreasingCircleProcess"/>
    <dgm:cxn modelId="{1FDC2E03-7115-4A62-B708-34821BD65796}" type="presParOf" srcId="{AC22EA0F-AAD5-4ED6-B913-0F1F016993A1}" destId="{26FD9190-808C-4528-8D96-21919BF3FD75}" srcOrd="0" destOrd="0" presId="urn:microsoft.com/office/officeart/2008/layout/IncreasingCircleProcess"/>
    <dgm:cxn modelId="{B4D68F74-3D3E-428A-A4BB-2168597F14B9}" type="presParOf" srcId="{26FD9190-808C-4528-8D96-21919BF3FD75}" destId="{D1C177D9-ADE1-4CFB-9AF5-06C2A6D1B3BF}" srcOrd="0" destOrd="0" presId="urn:microsoft.com/office/officeart/2008/layout/IncreasingCircleProcess"/>
    <dgm:cxn modelId="{6C55CF84-EBC3-44D7-A181-64038451516F}" type="presParOf" srcId="{26FD9190-808C-4528-8D96-21919BF3FD75}" destId="{436BF450-5939-42BA-BE2D-9F8DDA28B68E}" srcOrd="1" destOrd="0" presId="urn:microsoft.com/office/officeart/2008/layout/IncreasingCircleProcess"/>
    <dgm:cxn modelId="{5F6E6B54-89F1-4AA4-ABC2-66B261F74985}" type="presParOf" srcId="{26FD9190-808C-4528-8D96-21919BF3FD75}" destId="{26381C09-168B-4E40-97DF-901C8DC9914D}" srcOrd="2" destOrd="0" presId="urn:microsoft.com/office/officeart/2008/layout/IncreasingCircleProcess"/>
    <dgm:cxn modelId="{F20DDC85-A211-4FFD-9107-D345706477DD}" type="presParOf" srcId="{26FD9190-808C-4528-8D96-21919BF3FD75}" destId="{58398C04-AA42-40B0-8163-53CE47112C8E}" srcOrd="3" destOrd="0" presId="urn:microsoft.com/office/officeart/2008/layout/IncreasingCircleProcess"/>
    <dgm:cxn modelId="{9F0AC0D1-7FA2-4C12-908F-B12128D61F47}" type="presParOf" srcId="{AC22EA0F-AAD5-4ED6-B913-0F1F016993A1}" destId="{2889557C-E33A-4E87-A8E9-C9211A62B5D9}" srcOrd="1" destOrd="0" presId="urn:microsoft.com/office/officeart/2008/layout/IncreasingCircleProcess"/>
    <dgm:cxn modelId="{8B410DF7-EC7A-4FE0-B92B-C88286137F49}" type="presParOf" srcId="{AC22EA0F-AAD5-4ED6-B913-0F1F016993A1}" destId="{0F0AA53A-966B-4965-A851-23F4A189C6A9}" srcOrd="2" destOrd="0" presId="urn:microsoft.com/office/officeart/2008/layout/IncreasingCircleProcess"/>
    <dgm:cxn modelId="{78CBB6B3-D1FB-410B-B426-E360014D12EA}" type="presParOf" srcId="{0F0AA53A-966B-4965-A851-23F4A189C6A9}" destId="{FA2B43F9-24AD-4085-B101-B71D0CB31F2E}" srcOrd="0" destOrd="0" presId="urn:microsoft.com/office/officeart/2008/layout/IncreasingCircleProcess"/>
    <dgm:cxn modelId="{4CDC1509-B7EF-4497-A924-B17CC9354B02}" type="presParOf" srcId="{0F0AA53A-966B-4965-A851-23F4A189C6A9}" destId="{2988EFCA-30AF-4B6D-BC15-3B17035185B9}" srcOrd="1" destOrd="0" presId="urn:microsoft.com/office/officeart/2008/layout/IncreasingCircleProcess"/>
    <dgm:cxn modelId="{380F1F64-4C17-4EED-95C1-E21FEC3ECF0B}" type="presParOf" srcId="{0F0AA53A-966B-4965-A851-23F4A189C6A9}" destId="{F88A8F83-1841-4FC8-ABE5-88F3EB439903}" srcOrd="2" destOrd="0" presId="urn:microsoft.com/office/officeart/2008/layout/IncreasingCircleProcess"/>
    <dgm:cxn modelId="{DFF7A1A6-D5A9-446C-A05A-5BFB0BF4D6A4}" type="presParOf" srcId="{0F0AA53A-966B-4965-A851-23F4A189C6A9}" destId="{11557EE4-06E9-4EC5-958C-100F47F9580A}" srcOrd="3" destOrd="0" presId="urn:microsoft.com/office/officeart/2008/layout/IncreasingCircleProcess"/>
    <dgm:cxn modelId="{030EB27C-14A8-4D8A-8A66-C156FC780961}" type="presParOf" srcId="{AC22EA0F-AAD5-4ED6-B913-0F1F016993A1}" destId="{A7DED33B-F66A-40FD-BF9D-07449EBCAB20}" srcOrd="3" destOrd="0" presId="urn:microsoft.com/office/officeart/2008/layout/IncreasingCircleProcess"/>
    <dgm:cxn modelId="{CD330D75-FA46-425C-BE2E-EA20B09D44A0}" type="presParOf" srcId="{AC22EA0F-AAD5-4ED6-B913-0F1F016993A1}" destId="{56023DAB-FDAC-45F8-B1ED-B90EEAEC9514}" srcOrd="4" destOrd="0" presId="urn:microsoft.com/office/officeart/2008/layout/IncreasingCircleProcess"/>
    <dgm:cxn modelId="{EEF3E911-9E85-4A6F-8172-1B83E72FDC40}" type="presParOf" srcId="{56023DAB-FDAC-45F8-B1ED-B90EEAEC9514}" destId="{B29453F5-C2AB-494F-A22C-42E8ED4E731B}" srcOrd="0" destOrd="0" presId="urn:microsoft.com/office/officeart/2008/layout/IncreasingCircleProcess"/>
    <dgm:cxn modelId="{C365A9A9-62BD-44D7-8305-C16F2FE229D7}" type="presParOf" srcId="{56023DAB-FDAC-45F8-B1ED-B90EEAEC9514}" destId="{D9A97065-C81A-4841-BA04-503D6A9A8838}" srcOrd="1" destOrd="0" presId="urn:microsoft.com/office/officeart/2008/layout/IncreasingCircleProcess"/>
    <dgm:cxn modelId="{A2D9DC09-EB48-4B9B-AB8A-37332FBAAB6F}" type="presParOf" srcId="{56023DAB-FDAC-45F8-B1ED-B90EEAEC9514}" destId="{083FC653-59B1-4934-9B74-97B8B2C27571}" srcOrd="2" destOrd="0" presId="urn:microsoft.com/office/officeart/2008/layout/IncreasingCircleProcess"/>
    <dgm:cxn modelId="{BDCEF86F-1B54-4484-BFEF-EB29570C707B}" type="presParOf" srcId="{56023DAB-FDAC-45F8-B1ED-B90EEAEC9514}" destId="{43811610-11B9-41AA-AEAE-D878CF1B7083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C177D9-ADE1-4CFB-9AF5-06C2A6D1B3BF}">
      <dsp:nvSpPr>
        <dsp:cNvPr id="0" name=""/>
        <dsp:cNvSpPr/>
      </dsp:nvSpPr>
      <dsp:spPr>
        <a:xfrm>
          <a:off x="45892" y="0"/>
          <a:ext cx="771608" cy="771608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6BF450-5939-42BA-BE2D-9F8DDA28B68E}">
      <dsp:nvSpPr>
        <dsp:cNvPr id="0" name=""/>
        <dsp:cNvSpPr/>
      </dsp:nvSpPr>
      <dsp:spPr>
        <a:xfrm>
          <a:off x="123053" y="77160"/>
          <a:ext cx="617287" cy="617287"/>
        </a:xfrm>
        <a:prstGeom prst="chord">
          <a:avLst>
            <a:gd name="adj1" fmla="val 1168272"/>
            <a:gd name="adj2" fmla="val 963172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398C04-AA42-40B0-8163-53CE47112C8E}">
      <dsp:nvSpPr>
        <dsp:cNvPr id="0" name=""/>
        <dsp:cNvSpPr/>
      </dsp:nvSpPr>
      <dsp:spPr>
        <a:xfrm>
          <a:off x="978253" y="0"/>
          <a:ext cx="2282676" cy="7716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b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Создание инклюзивной культуры</a:t>
          </a:r>
        </a:p>
      </dsp:txBody>
      <dsp:txXfrm>
        <a:off x="978253" y="0"/>
        <a:ext cx="2282676" cy="771608"/>
      </dsp:txXfrm>
    </dsp:sp>
    <dsp:sp modelId="{FA2B43F9-24AD-4085-B101-B71D0CB31F2E}">
      <dsp:nvSpPr>
        <dsp:cNvPr id="0" name=""/>
        <dsp:cNvSpPr/>
      </dsp:nvSpPr>
      <dsp:spPr>
        <a:xfrm>
          <a:off x="3421681" y="0"/>
          <a:ext cx="771608" cy="771608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88EFCA-30AF-4B6D-BC15-3B17035185B9}">
      <dsp:nvSpPr>
        <dsp:cNvPr id="0" name=""/>
        <dsp:cNvSpPr/>
      </dsp:nvSpPr>
      <dsp:spPr>
        <a:xfrm>
          <a:off x="3498842" y="77160"/>
          <a:ext cx="617287" cy="617287"/>
        </a:xfrm>
        <a:prstGeom prst="chord">
          <a:avLst>
            <a:gd name="adj1" fmla="val 20431728"/>
            <a:gd name="adj2" fmla="val 1196827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557EE4-06E9-4EC5-958C-100F47F9580A}">
      <dsp:nvSpPr>
        <dsp:cNvPr id="0" name=""/>
        <dsp:cNvSpPr/>
      </dsp:nvSpPr>
      <dsp:spPr>
        <a:xfrm>
          <a:off x="4354042" y="0"/>
          <a:ext cx="2282676" cy="7716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b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Проведение инклюзивной политики</a:t>
          </a:r>
        </a:p>
      </dsp:txBody>
      <dsp:txXfrm>
        <a:off x="4354042" y="0"/>
        <a:ext cx="2282676" cy="771608"/>
      </dsp:txXfrm>
    </dsp:sp>
    <dsp:sp modelId="{B29453F5-C2AB-494F-A22C-42E8ED4E731B}">
      <dsp:nvSpPr>
        <dsp:cNvPr id="0" name=""/>
        <dsp:cNvSpPr/>
      </dsp:nvSpPr>
      <dsp:spPr>
        <a:xfrm>
          <a:off x="6797470" y="0"/>
          <a:ext cx="771608" cy="771608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A97065-C81A-4841-BA04-503D6A9A8838}">
      <dsp:nvSpPr>
        <dsp:cNvPr id="0" name=""/>
        <dsp:cNvSpPr/>
      </dsp:nvSpPr>
      <dsp:spPr>
        <a:xfrm>
          <a:off x="6874631" y="77160"/>
          <a:ext cx="617287" cy="617287"/>
        </a:xfrm>
        <a:prstGeom prst="chord">
          <a:avLst>
            <a:gd name="adj1" fmla="val 162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811610-11B9-41AA-AEAE-D878CF1B7083}">
      <dsp:nvSpPr>
        <dsp:cNvPr id="0" name=""/>
        <dsp:cNvSpPr/>
      </dsp:nvSpPr>
      <dsp:spPr>
        <a:xfrm>
          <a:off x="7729831" y="0"/>
          <a:ext cx="2282676" cy="7716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b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Развитие инклюзивных практик</a:t>
          </a:r>
        </a:p>
      </dsp:txBody>
      <dsp:txXfrm>
        <a:off x="7729831" y="0"/>
        <a:ext cx="2282676" cy="7716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7F5518-DA49-4ADD-B728-E60742E933DA}" type="datetimeFigureOut">
              <a:rPr lang="ru-RU" smtClean="0"/>
              <a:t>20.02.2026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43EC8-E54B-4987-9F10-316F96AE30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4626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843EC8-E54B-4987-9F10-316F96AE300D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5940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03E32-85AC-4A92-A7B5-93083DD62A12}" type="datetimeFigureOut">
              <a:rPr lang="ru-RU" smtClean="0"/>
              <a:t>20.02.2026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F7456-FECA-4050-AE03-D9482E55CF40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4067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03E32-85AC-4A92-A7B5-93083DD62A12}" type="datetimeFigureOut">
              <a:rPr lang="ru-RU" smtClean="0"/>
              <a:t>20.02.2026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F7456-FECA-4050-AE03-D9482E55CF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895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03E32-85AC-4A92-A7B5-93083DD62A12}" type="datetimeFigureOut">
              <a:rPr lang="ru-RU" smtClean="0"/>
              <a:t>20.02.2026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F7456-FECA-4050-AE03-D9482E55CF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6108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03E32-85AC-4A92-A7B5-93083DD62A12}" type="datetimeFigureOut">
              <a:rPr lang="ru-RU" smtClean="0"/>
              <a:t>20.02.2026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F7456-FECA-4050-AE03-D9482E55CF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8001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03E32-85AC-4A92-A7B5-93083DD62A12}" type="datetimeFigureOut">
              <a:rPr lang="ru-RU" smtClean="0"/>
              <a:t>20.02.2026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F7456-FECA-4050-AE03-D9482E55CF40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4629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03E32-85AC-4A92-A7B5-93083DD62A12}" type="datetimeFigureOut">
              <a:rPr lang="ru-RU" smtClean="0"/>
              <a:t>20.02.2026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F7456-FECA-4050-AE03-D9482E55CF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3498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03E32-85AC-4A92-A7B5-93083DD62A12}" type="datetimeFigureOut">
              <a:rPr lang="ru-RU" smtClean="0"/>
              <a:t>20.02.2026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F7456-FECA-4050-AE03-D9482E55CF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5430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03E32-85AC-4A92-A7B5-93083DD62A12}" type="datetimeFigureOut">
              <a:rPr lang="ru-RU" smtClean="0"/>
              <a:t>20.02.2026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F7456-FECA-4050-AE03-D9482E55CF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794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03E32-85AC-4A92-A7B5-93083DD62A12}" type="datetimeFigureOut">
              <a:rPr lang="ru-RU" smtClean="0"/>
              <a:t>20.02.2026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F7456-FECA-4050-AE03-D9482E55CF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4587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1803E32-85AC-4A92-A7B5-93083DD62A12}" type="datetimeFigureOut">
              <a:rPr lang="ru-RU" smtClean="0"/>
              <a:t>20.02.2026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5CF7456-FECA-4050-AE03-D9482E55CF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175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03E32-85AC-4A92-A7B5-93083DD62A12}" type="datetimeFigureOut">
              <a:rPr lang="ru-RU" smtClean="0"/>
              <a:t>20.02.2026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F7456-FECA-4050-AE03-D9482E55CF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8622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1803E32-85AC-4A92-A7B5-93083DD62A12}" type="datetimeFigureOut">
              <a:rPr lang="ru-RU" smtClean="0"/>
              <a:t>20.02.2026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5CF7456-FECA-4050-AE03-D9482E55CF40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4947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psy.su/feed/10380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image" Target="../media/image12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sy.su/persons/100_psihologov_rossii/psy/30608/" TargetMode="External"/><Relationship Id="rId2" Type="http://schemas.openxmlformats.org/officeDocument/2006/relationships/hyperlink" Target="https://psy.su/club/forum/profile/138145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sy.su/club/forum/profile/159306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D244BD-60A4-4B95-8928-B4FFFF8431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6000" b="1" dirty="0"/>
              <a:t>Современные подходы к образованию детей с особыми образовательными потребностями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6607537-AB31-4418-8DB3-3A943FCFBD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4113" y="4956048"/>
            <a:ext cx="10058400" cy="1143000"/>
          </a:xfrm>
        </p:spPr>
        <p:txBody>
          <a:bodyPr>
            <a:norm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lang="ru-RU" cap="none" dirty="0">
                <a:solidFill>
                  <a:schemeClr val="tx1"/>
                </a:solidFill>
              </a:rPr>
              <a:t>Голева Татьяна Геннадьевна, </a:t>
            </a:r>
          </a:p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lang="ru-RU" cap="none" dirty="0">
                <a:solidFill>
                  <a:schemeClr val="tx1"/>
                </a:solidFill>
              </a:rPr>
              <a:t>ведущий научный сотрудник </a:t>
            </a:r>
          </a:p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lang="ru-RU" cap="none" dirty="0">
                <a:solidFill>
                  <a:schemeClr val="tx1"/>
                </a:solidFill>
              </a:rPr>
              <a:t>ГАУ ДПО «Институт развития образования Пермского края»</a:t>
            </a:r>
          </a:p>
        </p:txBody>
      </p:sp>
    </p:spTree>
    <p:extLst>
      <p:ext uri="{BB962C8B-B14F-4D97-AF65-F5344CB8AC3E}">
        <p14:creationId xmlns:p14="http://schemas.microsoft.com/office/powerpoint/2010/main" val="12072889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B9A9901-1014-4EC7-A02C-4D26B57C52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7451" y="703385"/>
            <a:ext cx="10747717" cy="54735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>
                <a:solidFill>
                  <a:schemeClr val="tx1"/>
                </a:solidFill>
              </a:rPr>
              <a:t>Эффективная психолого-педагогическая работа с детьми мигрантов должна сочетать в себе две стратегии: </a:t>
            </a:r>
          </a:p>
          <a:p>
            <a:pPr marL="0" indent="0">
              <a:buNone/>
            </a:pPr>
            <a:r>
              <a:rPr lang="ru-RU" sz="3200" dirty="0">
                <a:solidFill>
                  <a:schemeClr val="tx1"/>
                </a:solidFill>
              </a:rPr>
              <a:t>       интегративную (объединяющую, </a:t>
            </a:r>
            <a:r>
              <a:rPr lang="ru-RU" sz="3200" dirty="0" err="1">
                <a:solidFill>
                  <a:schemeClr val="tx1"/>
                </a:solidFill>
              </a:rPr>
              <a:t>нормативизирующую</a:t>
            </a:r>
            <a:r>
              <a:rPr lang="ru-RU" sz="3200" dirty="0">
                <a:solidFill>
                  <a:schemeClr val="tx1"/>
                </a:solidFill>
              </a:rPr>
              <a:t>),    </a:t>
            </a:r>
          </a:p>
          <a:p>
            <a:pPr marL="0" indent="0">
              <a:buNone/>
            </a:pPr>
            <a:r>
              <a:rPr lang="ru-RU" sz="3200" dirty="0">
                <a:solidFill>
                  <a:schemeClr val="tx1"/>
                </a:solidFill>
              </a:rPr>
              <a:t>       инклюзивную (дифференцирующую). </a:t>
            </a:r>
          </a:p>
          <a:p>
            <a:pPr marL="0" indent="0">
              <a:buNone/>
            </a:pPr>
            <a:endParaRPr lang="ru-RU" sz="32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3200" b="1" i="1" dirty="0">
                <a:solidFill>
                  <a:schemeClr val="tx1"/>
                </a:solidFill>
              </a:rPr>
              <a:t>Интегративная стратегия</a:t>
            </a:r>
            <a:r>
              <a:rPr lang="ru-RU" sz="3200" dirty="0">
                <a:solidFill>
                  <a:schemeClr val="tx1"/>
                </a:solidFill>
              </a:rPr>
              <a:t>: трансляция культуры принимающего общества и включение детей-мигрантов в общую жизнедеятельность.</a:t>
            </a:r>
          </a:p>
          <a:p>
            <a:pPr marL="0" indent="0">
              <a:buNone/>
            </a:pPr>
            <a:r>
              <a:rPr lang="ru-RU" sz="3200" b="1" i="1" dirty="0">
                <a:solidFill>
                  <a:schemeClr val="tx1"/>
                </a:solidFill>
              </a:rPr>
              <a:t>Инклюзивная стратегия</a:t>
            </a:r>
            <a:r>
              <a:rPr lang="ru-RU" sz="3200" dirty="0">
                <a:solidFill>
                  <a:schemeClr val="tx1"/>
                </a:solidFill>
              </a:rPr>
              <a:t>: дифференциация особых ситуаций, где к детям-мигрантам требуется особый подход.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64FAF98-F9A9-4263-8407-6A4E7002BD8D}"/>
              </a:ext>
            </a:extLst>
          </p:cNvPr>
          <p:cNvSpPr txBox="1"/>
          <p:nvPr/>
        </p:nvSpPr>
        <p:spPr>
          <a:xfrm>
            <a:off x="7437120" y="5914163"/>
            <a:ext cx="4754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/>
              <a:t>Хухлаев О.Е., Чибисова М.Ю., Шеманов А.Ю.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11402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E3F533-59BF-41D5-AE33-2B3394465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1686" y="1978243"/>
            <a:ext cx="10058400" cy="1450757"/>
          </a:xfrm>
        </p:spPr>
        <p:txBody>
          <a:bodyPr/>
          <a:lstStyle/>
          <a:p>
            <a:pPr algn="ctr"/>
            <a:r>
              <a:rPr lang="ru-RU" dirty="0"/>
              <a:t>Материалы для самостоятельного изучения</a:t>
            </a:r>
          </a:p>
        </p:txBody>
      </p:sp>
    </p:spTree>
    <p:extLst>
      <p:ext uri="{BB962C8B-B14F-4D97-AF65-F5344CB8AC3E}">
        <p14:creationId xmlns:p14="http://schemas.microsoft.com/office/powerpoint/2010/main" val="5859100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32D34B-9C16-43C8-9062-4C3248195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Педагогические условия </a:t>
            </a:r>
            <a:br>
              <a:rPr lang="ru-RU" b="1" dirty="0">
                <a:solidFill>
                  <a:schemeClr val="tx1"/>
                </a:solidFill>
              </a:rPr>
            </a:br>
            <a:r>
              <a:rPr lang="ru-RU" b="1" dirty="0">
                <a:solidFill>
                  <a:schemeClr val="tx1"/>
                </a:solidFill>
              </a:rPr>
              <a:t>для создания инклюзивной среды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A3B898-AAAE-4F9D-AD43-B9F7EDAF56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16072"/>
            <a:ext cx="10058400" cy="4023360"/>
          </a:xfrm>
        </p:spPr>
        <p:txBody>
          <a:bodyPr>
            <a:normAutofit fontScale="92500"/>
          </a:bodyPr>
          <a:lstStyle/>
          <a:p>
            <a:r>
              <a:rPr lang="ru-RU" sz="2800" dirty="0">
                <a:solidFill>
                  <a:schemeClr val="tx1"/>
                </a:solidFill>
              </a:rPr>
              <a:t>1) учет социокультурных и национально-психологических особенностей детей мигрантов (национальные особенности, языковая картина мира, социальный статус, качество жизни, религия)</a:t>
            </a:r>
          </a:p>
          <a:p>
            <a:r>
              <a:rPr lang="ru-RU" sz="2800" dirty="0">
                <a:solidFill>
                  <a:schemeClr val="tx1"/>
                </a:solidFill>
              </a:rPr>
              <a:t>2) повышение межкультурной компетентности всех субъектов образовательного процесса, </a:t>
            </a:r>
          </a:p>
          <a:p>
            <a:r>
              <a:rPr lang="ru-RU" sz="2800" dirty="0">
                <a:solidFill>
                  <a:schemeClr val="tx1"/>
                </a:solidFill>
              </a:rPr>
              <a:t>3) формирование готовности детей мигрантов к обучению в российской образовательной среде, </a:t>
            </a:r>
          </a:p>
          <a:p>
            <a:r>
              <a:rPr lang="ru-RU" sz="2800" dirty="0">
                <a:solidFill>
                  <a:schemeClr val="tx1"/>
                </a:solidFill>
              </a:rPr>
              <a:t>4) непрерывное сотрудничество педагогов образовательного учреждения с членами семьи детей мигрантов.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37201F-66D9-42CB-BB6E-CFFA610AC0FB}"/>
              </a:ext>
            </a:extLst>
          </p:cNvPr>
          <p:cNvSpPr txBox="1"/>
          <p:nvPr/>
        </p:nvSpPr>
        <p:spPr>
          <a:xfrm>
            <a:off x="9012701" y="6027300"/>
            <a:ext cx="31792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Д.З. Ахметова, И.Г. Морозова</a:t>
            </a:r>
          </a:p>
        </p:txBody>
      </p:sp>
    </p:spTree>
    <p:extLst>
      <p:ext uri="{BB962C8B-B14F-4D97-AF65-F5344CB8AC3E}">
        <p14:creationId xmlns:p14="http://schemas.microsoft.com/office/powerpoint/2010/main" val="33335596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5ACD17-F1AA-4642-8667-69B62FBA6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Принципы инклюзивного образования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6F43C42-0BE3-486F-918A-3BF31F6C7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287780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1. </a:t>
            </a:r>
            <a:r>
              <a:rPr lang="ru-RU" u="sng" dirty="0">
                <a:solidFill>
                  <a:schemeClr val="tx1"/>
                </a:solidFill>
              </a:rPr>
              <a:t>Равно ценить всех обучающихся и сотрудников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</a:rPr>
              <a:t>2. </a:t>
            </a:r>
            <a:r>
              <a:rPr lang="ru-RU" u="sng" dirty="0">
                <a:solidFill>
                  <a:schemeClr val="tx1"/>
                </a:solidFill>
              </a:rPr>
              <a:t>Расширять участие обучающихся в культурных, учебных и общественных делах образовательных организаций</a:t>
            </a:r>
            <a:r>
              <a:rPr lang="ru-RU" dirty="0">
                <a:solidFill>
                  <a:schemeClr val="tx1"/>
                </a:solidFill>
              </a:rPr>
              <a:t>, снижать «</a:t>
            </a:r>
            <a:r>
              <a:rPr lang="ru-RU" dirty="0" err="1">
                <a:solidFill>
                  <a:schemeClr val="tx1"/>
                </a:solidFill>
              </a:rPr>
              <a:t>исключенность</a:t>
            </a:r>
            <a:r>
              <a:rPr lang="ru-RU" dirty="0">
                <a:solidFill>
                  <a:schemeClr val="tx1"/>
                </a:solidFill>
              </a:rPr>
              <a:t>» учащихся из этих сфер деятельности. </a:t>
            </a:r>
          </a:p>
          <a:p>
            <a:r>
              <a:rPr lang="ru-RU" dirty="0">
                <a:solidFill>
                  <a:schemeClr val="tx1"/>
                </a:solidFill>
              </a:rPr>
              <a:t>3. Провести реструктуризацию культуры, политики и практики в организациях с целью организации обучения всех категорий учащихся. </a:t>
            </a:r>
          </a:p>
          <a:p>
            <a:r>
              <a:rPr lang="ru-RU" dirty="0">
                <a:solidFill>
                  <a:schemeClr val="tx1"/>
                </a:solidFill>
              </a:rPr>
              <a:t>4. </a:t>
            </a:r>
            <a:r>
              <a:rPr lang="ru-RU" u="sng" dirty="0">
                <a:solidFill>
                  <a:schemeClr val="tx1"/>
                </a:solidFill>
              </a:rPr>
              <a:t>Снизить барьеры на пути к обучению и к участию в делах организации </a:t>
            </a:r>
            <a:r>
              <a:rPr lang="ru-RU" dirty="0">
                <a:solidFill>
                  <a:schemeClr val="tx1"/>
                </a:solidFill>
              </a:rPr>
              <a:t>всех обучающихся, не только для тех, кто имеет ограничения в состоянии здоровья или для тех, кто отнесен к категории «имеющих особые образовательные потребности». </a:t>
            </a:r>
          </a:p>
          <a:p>
            <a:r>
              <a:rPr lang="ru-RU" dirty="0">
                <a:solidFill>
                  <a:schemeClr val="tx1"/>
                </a:solidFill>
              </a:rPr>
              <a:t>5. Стремиться снизить барьеры у «особенных» учащихся в обучении и в участии в делах организации, чтобы в дальнейшем достичь изменений для всех обучающихся в более широком смысле. 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A45DE6-7621-493C-9A4E-927F588B1515}"/>
              </a:ext>
            </a:extLst>
          </p:cNvPr>
          <p:cNvSpPr txBox="1"/>
          <p:nvPr/>
        </p:nvSpPr>
        <p:spPr>
          <a:xfrm>
            <a:off x="9012701" y="6027300"/>
            <a:ext cx="31792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Д.З. Ахметова, И.Г. Морозова</a:t>
            </a:r>
          </a:p>
        </p:txBody>
      </p:sp>
    </p:spTree>
    <p:extLst>
      <p:ext uri="{BB962C8B-B14F-4D97-AF65-F5344CB8AC3E}">
        <p14:creationId xmlns:p14="http://schemas.microsoft.com/office/powerpoint/2010/main" val="35542166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5ACD17-F1AA-4642-8667-69B62FBA6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Принципы инклюзивного образования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6F43C42-0BE3-486F-918A-3BF31F6C7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400321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6. </a:t>
            </a:r>
            <a:r>
              <a:rPr lang="ru-RU" u="sng" dirty="0">
                <a:solidFill>
                  <a:schemeClr val="tx1"/>
                </a:solidFill>
              </a:rPr>
              <a:t>Различия между обучающимися следует рассматривать как различия интеллектуальных и материальных ресурсов, необходимых для их обучения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</a:rPr>
              <a:t>7. Признавать право обучающихся на получение образования по месту жительства. </a:t>
            </a:r>
          </a:p>
          <a:p>
            <a:r>
              <a:rPr lang="ru-RU" dirty="0">
                <a:solidFill>
                  <a:schemeClr val="tx1"/>
                </a:solidFill>
              </a:rPr>
              <a:t>8. Совершенствовать образовательные организации как для сотрудников, так и для обучающихся. </a:t>
            </a:r>
          </a:p>
          <a:p>
            <a:r>
              <a:rPr lang="ru-RU" dirty="0">
                <a:solidFill>
                  <a:schemeClr val="tx1"/>
                </a:solidFill>
              </a:rPr>
              <a:t>9. Усиливать значимость инклюзивного образования в создании инклюзивного общества и в развитии инклюзивных ценностей. </a:t>
            </a:r>
          </a:p>
          <a:p>
            <a:r>
              <a:rPr lang="ru-RU" dirty="0">
                <a:solidFill>
                  <a:schemeClr val="tx1"/>
                </a:solidFill>
              </a:rPr>
              <a:t>10. </a:t>
            </a:r>
            <a:r>
              <a:rPr lang="ru-RU" u="sng" dirty="0">
                <a:solidFill>
                  <a:schemeClr val="tx1"/>
                </a:solidFill>
              </a:rPr>
              <a:t>Содействовать взаимной поддержке отношений между образовательными организациями и общественностью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</a:rPr>
              <a:t>11. </a:t>
            </a:r>
            <a:r>
              <a:rPr lang="ru-RU" u="sng" dirty="0">
                <a:solidFill>
                  <a:schemeClr val="tx1"/>
                </a:solidFill>
              </a:rPr>
              <a:t>Признавать, что инклюзия – «включение в образование» является одним из аспектов интеграции личности в общество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A45DE6-7621-493C-9A4E-927F588B1515}"/>
              </a:ext>
            </a:extLst>
          </p:cNvPr>
          <p:cNvSpPr txBox="1"/>
          <p:nvPr/>
        </p:nvSpPr>
        <p:spPr>
          <a:xfrm>
            <a:off x="9012701" y="6027300"/>
            <a:ext cx="31792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Д.З. Ахметова, И.Г. Морозова</a:t>
            </a:r>
          </a:p>
        </p:txBody>
      </p:sp>
    </p:spTree>
    <p:extLst>
      <p:ext uri="{BB962C8B-B14F-4D97-AF65-F5344CB8AC3E}">
        <p14:creationId xmlns:p14="http://schemas.microsoft.com/office/powerpoint/2010/main" val="31698199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939632-DB98-40EE-AD02-8E0DC1A52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Измерение </a:t>
            </a:r>
            <a:r>
              <a:rPr lang="ru-RU" b="1" dirty="0" err="1"/>
              <a:t>инклюзивности</a:t>
            </a:r>
            <a:endParaRPr lang="ru-RU" b="1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4FCC186C-E547-440E-9BF4-60ED99315E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5913331"/>
              </p:ext>
            </p:extLst>
          </p:nvPr>
        </p:nvGraphicFramePr>
        <p:xfrm>
          <a:off x="1209504" y="3429000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DA657781-DD6F-4FFC-BAD2-CCE2C32571B3}"/>
              </a:ext>
            </a:extLst>
          </p:cNvPr>
          <p:cNvSpPr txBox="1"/>
          <p:nvPr/>
        </p:nvSpPr>
        <p:spPr>
          <a:xfrm>
            <a:off x="9012701" y="6027300"/>
            <a:ext cx="31792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Д.З. Ахметова, И.Г. Морозова</a:t>
            </a:r>
          </a:p>
        </p:txBody>
      </p:sp>
    </p:spTree>
    <p:extLst>
      <p:ext uri="{BB962C8B-B14F-4D97-AF65-F5344CB8AC3E}">
        <p14:creationId xmlns:p14="http://schemas.microsoft.com/office/powerpoint/2010/main" val="23840269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B4732E-65FB-4E2A-9EEC-ECC03E451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65422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Создание инклюзивной культуры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3308DF4D-5BD0-4439-B592-C423B547D6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3349287"/>
              </p:ext>
            </p:extLst>
          </p:nvPr>
        </p:nvGraphicFramePr>
        <p:xfrm>
          <a:off x="583809" y="1361270"/>
          <a:ext cx="11338560" cy="48514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719711">
                  <a:extLst>
                    <a:ext uri="{9D8B030D-6E8A-4147-A177-3AD203B41FA5}">
                      <a16:colId xmlns:a16="http://schemas.microsoft.com/office/drawing/2014/main" val="1996264047"/>
                    </a:ext>
                  </a:extLst>
                </a:gridCol>
                <a:gridCol w="6618849">
                  <a:extLst>
                    <a:ext uri="{9D8B030D-6E8A-4147-A177-3AD203B41FA5}">
                      <a16:colId xmlns:a16="http://schemas.microsoft.com/office/drawing/2014/main" val="42056410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Построение сообщества равных людей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Признание инклюзивных ценностей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6522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 Каждый осознает с радостью, что он принят в образовательное сообщество данной местности.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 Обучающиеся помогают друг другу.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 Все работники организации сотрудничают друг с другом.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 Сотрудники и обучающиеся относятся друг к другу с уважением.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5. Существуют партнерские отношения между сотрудниками и родителями/опекунами обучающихся.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6. Сотрудники и руководители образовательной организации работают слаженно.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7. Общественность также участвует в жизни образовательной организации.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 Школа развивает инклюзивные ценности.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 Сотрудники, руководство школы, обучающиеся и родители/опекуны разделяют «философию включения», т.е. инклюзии.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 Всех обучающихся ценят одинаково.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 Сотрудники и обучающиеся относятся друг к другу по-доброму, уважая другого, признавая его суверенность, человеческое достоинство; относясь как к субъектам, занимающим определенную социальную роль в обществе.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5. Сотрудники стремятся устранить барьеры на пути к обучению учащихся и к их участию во всех делах образовательной организации.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6. Школа стремится искоренить дискриминацию обучающихся.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7. Школа поощряет ненасильственное взаимодействие и разрешение конфликтов.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8. Школа способствует укреплению здоровья детей и взрослых.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918309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7BF27F7-E470-4A41-8FE1-B09DF0D4F96A}"/>
              </a:ext>
            </a:extLst>
          </p:cNvPr>
          <p:cNvSpPr txBox="1"/>
          <p:nvPr/>
        </p:nvSpPr>
        <p:spPr>
          <a:xfrm>
            <a:off x="8743070" y="6386730"/>
            <a:ext cx="31792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Д.З. Ахметова, И.Г. Морозова</a:t>
            </a:r>
          </a:p>
        </p:txBody>
      </p:sp>
    </p:spTree>
    <p:extLst>
      <p:ext uri="{BB962C8B-B14F-4D97-AF65-F5344CB8AC3E}">
        <p14:creationId xmlns:p14="http://schemas.microsoft.com/office/powerpoint/2010/main" val="33365275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B4732E-65FB-4E2A-9EEC-ECC03E451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65422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Проведение инклюзивной политики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3308DF4D-5BD0-4439-B592-C423B547D6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8918673"/>
              </p:ext>
            </p:extLst>
          </p:nvPr>
        </p:nvGraphicFramePr>
        <p:xfrm>
          <a:off x="393895" y="1445676"/>
          <a:ext cx="11528474" cy="48514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6246055">
                  <a:extLst>
                    <a:ext uri="{9D8B030D-6E8A-4147-A177-3AD203B41FA5}">
                      <a16:colId xmlns:a16="http://schemas.microsoft.com/office/drawing/2014/main" val="1996264047"/>
                    </a:ext>
                  </a:extLst>
                </a:gridCol>
                <a:gridCol w="5282419">
                  <a:extLst>
                    <a:ext uri="{9D8B030D-6E8A-4147-A177-3AD203B41FA5}">
                      <a16:colId xmlns:a16="http://schemas.microsoft.com/office/drawing/2014/main" val="42056410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Оказание поддержки всем категориям обучающихся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Управленческая политика организации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6522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 Координируются все формы поддержки и реабилитации обучающихся.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 Деятельность в области развития персонала помогает сотрудникам отвечать потребностям «разных» обучающихся.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 Политика в области «особых образовательных потребностей» - это политика в области «инклюзии».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 Кодекс работы с детьми с особыми образовательными потребностями используется с целью уменьшения барьеров в обучении и участии в делах организации всех обучающихся.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5. Поддержка тех, кто изучает русский и родные языки, осуществляется регулярно.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6. Политика в области оказания благотворительности и помощи семьям, оказавшимся в сложной жизненной ситуации, имеет положительные результаты.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7. Отсутствуют барьеры к поступлению в образовательную организацию детей из незащищенных слоев населения.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 Назначение сотрудников и их продвижение осуществляется справедливо.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 Всем новым сотрудникам оказывается помощь в процессе освоения профессиональных задач.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 Здание образовательной организации оборудовано таким образом, чтобы все обучающиеся имели физический доступ ко всем ресурсам образовательной организации.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 Всем новым обучающимся оказывается помощь в процессе адаптации к образовательной организации.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5. Проявляется уважительное отношение ко всем национальностям и религиозным взглядам.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6. Профессиональное саморазвитие помогает педагогам справляться с профессиональными задачами обучения различных категорий детей.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918309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7BF27F7-E470-4A41-8FE1-B09DF0D4F96A}"/>
              </a:ext>
            </a:extLst>
          </p:cNvPr>
          <p:cNvSpPr txBox="1"/>
          <p:nvPr/>
        </p:nvSpPr>
        <p:spPr>
          <a:xfrm>
            <a:off x="8743070" y="6386730"/>
            <a:ext cx="31792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Д.З. Ахметова, И.Г. Морозова</a:t>
            </a:r>
          </a:p>
        </p:txBody>
      </p:sp>
    </p:spTree>
    <p:extLst>
      <p:ext uri="{BB962C8B-B14F-4D97-AF65-F5344CB8AC3E}">
        <p14:creationId xmlns:p14="http://schemas.microsoft.com/office/powerpoint/2010/main" val="14085211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B4732E-65FB-4E2A-9EEC-ECC03E451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65422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Развитие инклюзивных практик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3308DF4D-5BD0-4439-B592-C423B547D6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1325184"/>
              </p:ext>
            </p:extLst>
          </p:nvPr>
        </p:nvGraphicFramePr>
        <p:xfrm>
          <a:off x="393895" y="1445676"/>
          <a:ext cx="11528474" cy="48514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7399607">
                  <a:extLst>
                    <a:ext uri="{9D8B030D-6E8A-4147-A177-3AD203B41FA5}">
                      <a16:colId xmlns:a16="http://schemas.microsoft.com/office/drawing/2014/main" val="1996264047"/>
                    </a:ext>
                  </a:extLst>
                </a:gridCol>
                <a:gridCol w="4128867">
                  <a:extLst>
                    <a:ext uri="{9D8B030D-6E8A-4147-A177-3AD203B41FA5}">
                      <a16:colId xmlns:a16="http://schemas.microsoft.com/office/drawing/2014/main" val="42056410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Организация процесса обучения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Мобилизация ресурсов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6522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 При планировании учебно-воспитательного процесса учитывается необходимость обучения и научения всех обучающихся.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 Занятия вдохновляют всех обучающихся на активное участие и проявление личностных качеств.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 Обучающиеся активно вовлечены в процесс самообучения и самообразования.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 Обучение осуществляется в сотрудничестве.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5. Оценивание обучающихся способствует формированию навыков самооценки.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6. Дисциплина в классе основана на взаимоуважении.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7. Учителя планируют, обучают и проводят анализ достижений детей в сотрудничестве.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8. Учителя заботятся о том, чтобы поддерживать участие в делах организации всех обучающихся.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9. Домашние задания способствуют самообразованию обучающихся.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10. Все обучающиеся принимают участие во внеклассных мероприятиях.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 Различия между обучающимися являются различиями между интеллектуальными и материальными ресурсами, необходимыми для обучения.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 Компетентность сотрудников (знание и опыт) используется полностью.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 Сотрудники разрабатывают ресурсы для поддержания обучения и участия в делах образовательной организации всех обучающихся.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 Образовательные ресурсы являются открытыми.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5. Материальные и образовательные ресурсы распределяются для всех обучающихся честно и справедливо.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918309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7BF27F7-E470-4A41-8FE1-B09DF0D4F96A}"/>
              </a:ext>
            </a:extLst>
          </p:cNvPr>
          <p:cNvSpPr txBox="1"/>
          <p:nvPr/>
        </p:nvSpPr>
        <p:spPr>
          <a:xfrm>
            <a:off x="8743070" y="6386730"/>
            <a:ext cx="31792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Д.З. Ахметова, И.Г. Морозова</a:t>
            </a:r>
          </a:p>
        </p:txBody>
      </p:sp>
    </p:spTree>
    <p:extLst>
      <p:ext uri="{BB962C8B-B14F-4D97-AF65-F5344CB8AC3E}">
        <p14:creationId xmlns:p14="http://schemas.microsoft.com/office/powerpoint/2010/main" val="40128353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1A00BF-FADC-4919-9FD0-7B686FFF4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3881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/>
              <a:t>Готовность педагогов реализовывать инклюзивную культуру и инклюзивную практику </a:t>
            </a:r>
            <a:endParaRPr lang="ru-RU" sz="3200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2BDA5D26-298A-45BA-A3BF-BB5FDE5B35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5002196"/>
              </p:ext>
            </p:extLst>
          </p:nvPr>
        </p:nvGraphicFramePr>
        <p:xfrm>
          <a:off x="337625" y="1125417"/>
          <a:ext cx="11577710" cy="512064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560320">
                  <a:extLst>
                    <a:ext uri="{9D8B030D-6E8A-4147-A177-3AD203B41FA5}">
                      <a16:colId xmlns:a16="http://schemas.microsoft.com/office/drawing/2014/main" val="3218685058"/>
                    </a:ext>
                  </a:extLst>
                </a:gridCol>
                <a:gridCol w="5866227">
                  <a:extLst>
                    <a:ext uri="{9D8B030D-6E8A-4147-A177-3AD203B41FA5}">
                      <a16:colId xmlns:a16="http://schemas.microsoft.com/office/drawing/2014/main" val="2344411281"/>
                    </a:ext>
                  </a:extLst>
                </a:gridCol>
                <a:gridCol w="3151163">
                  <a:extLst>
                    <a:ext uri="{9D8B030D-6E8A-4147-A177-3AD203B41FA5}">
                      <a16:colId xmlns:a16="http://schemas.microsoft.com/office/drawing/2014/main" val="31267564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Личные качества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Профессиональная компетентность и профессиональные качества 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Особые (</a:t>
                      </a:r>
                      <a:r>
                        <a:rPr lang="ru-RU" sz="1800" b="1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фасилитаторские</a:t>
                      </a:r>
                      <a:r>
                        <a:rPr lang="ru-RU" sz="18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 качества 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79801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гуманизм;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толерантность;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любовь к детям и к людям;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общая культура;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терпеливость;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сдержанность;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коммуникабельность. 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владение научными основами своего предмета (предметов);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владение технологиями обучения и воспитания; коммуникативная компетентность;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умение налаживать контакты с коллегами;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i="0" u="sng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умение находить и реализовывать индивидуальные маршруты обучения и воспитания всех, в том числе, «особых» обучающихся</a:t>
                      </a:r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i="0" u="sng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умение устанавливать доверительные отношения с семьями обучающихся, в том числе, с семьями «особых обучающихся»</a:t>
                      </a:r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перманентное самообразование;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общественная активность;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убежденность в высокой значимости своей профессии;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творческий подход к любому виду деятельности. 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умение быть «рядом и вместе» с каждым;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быстрое реагирование на проблемы обучающихся, оказание помощи в их решении;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проявление веры в успех всех и каждого.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64268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6832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BA5B64-665E-4F8E-AA82-C92F8172C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159994"/>
            <a:ext cx="10058400" cy="1450757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Литература, источники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CD8C3C4-2F99-4F0A-AF89-08F43E09CE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chemeClr val="tx1"/>
                </a:solidFill>
              </a:rPr>
              <a:t>В лабиринтах многоязычия, или Образование успешного ребенка / Кудрявцева Е.Л. [и др.]. М.: </a:t>
            </a:r>
            <a:r>
              <a:rPr lang="ru-RU" dirty="0" err="1">
                <a:solidFill>
                  <a:schemeClr val="tx1"/>
                </a:solidFill>
              </a:rPr>
              <a:t>Линка</a:t>
            </a:r>
            <a:r>
              <a:rPr lang="ru-RU" dirty="0">
                <a:solidFill>
                  <a:schemeClr val="tx1"/>
                </a:solidFill>
              </a:rPr>
              <a:t>-Пресс, 2018. 240 с.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Волкова Т.В., </a:t>
            </a:r>
            <a:r>
              <a:rPr lang="ru-RU" dirty="0" err="1">
                <a:solidFill>
                  <a:schemeClr val="tx1"/>
                </a:solidFill>
              </a:rPr>
              <a:t>Топаж</a:t>
            </a:r>
            <a:r>
              <a:rPr lang="ru-RU" dirty="0">
                <a:solidFill>
                  <a:schemeClr val="tx1"/>
                </a:solidFill>
              </a:rPr>
              <a:t> Н. Поликультурное образование на современном этапе развития инклюзивного общества. Опыт России и Германии // Современное дошкольное образование. – 2020. – №5(101). – С. 32–48.</a:t>
            </a:r>
          </a:p>
          <a:p>
            <a:r>
              <a:rPr lang="ru-RU" dirty="0">
                <a:solidFill>
                  <a:schemeClr val="tx1"/>
                </a:solidFill>
              </a:rPr>
              <a:t>Дети-мигранты в инклюзивной среде: методическое пособие / Д.З. Ахметова, </a:t>
            </a:r>
            <a:r>
              <a:rPr lang="ru-RU" dirty="0" err="1">
                <a:solidFill>
                  <a:schemeClr val="tx1"/>
                </a:solidFill>
              </a:rPr>
              <a:t>И.Г.Морозова</a:t>
            </a:r>
            <a:r>
              <a:rPr lang="ru-RU" dirty="0">
                <a:solidFill>
                  <a:schemeClr val="tx1"/>
                </a:solidFill>
              </a:rPr>
              <a:t>. Казань: Изд-во «Познание» Института экономики, управления и прав, 2015. 39 с.</a:t>
            </a:r>
          </a:p>
          <a:p>
            <a:r>
              <a:rPr lang="ru-RU" dirty="0">
                <a:solidFill>
                  <a:schemeClr val="tx1"/>
                </a:solidFill>
              </a:rPr>
              <a:t>&lt;Письмо&gt; </a:t>
            </a:r>
            <a:r>
              <a:rPr lang="ru-RU" dirty="0" err="1">
                <a:solidFill>
                  <a:schemeClr val="tx1"/>
                </a:solidFill>
              </a:rPr>
              <a:t>Минпросвещения</a:t>
            </a:r>
            <a:r>
              <a:rPr lang="ru-RU" dirty="0">
                <a:solidFill>
                  <a:schemeClr val="tx1"/>
                </a:solidFill>
              </a:rPr>
              <a:t> России от 31.07.2024 N 07-3637 О методических рекомендациях (вместе с метод. рекомендациями). </a:t>
            </a:r>
          </a:p>
          <a:p>
            <a:r>
              <a:rPr lang="ru-RU" dirty="0">
                <a:solidFill>
                  <a:schemeClr val="tx1"/>
                </a:solidFill>
              </a:rPr>
              <a:t>Работа с детьми мигрантов в образовательных организациях : учебно-методическое пособие / Н. Н. </a:t>
            </a:r>
            <a:r>
              <a:rPr lang="ru-RU" dirty="0" err="1">
                <a:solidFill>
                  <a:schemeClr val="tx1"/>
                </a:solidFill>
              </a:rPr>
              <a:t>Касенова</a:t>
            </a:r>
            <a:r>
              <a:rPr lang="ru-RU" dirty="0">
                <a:solidFill>
                  <a:schemeClr val="tx1"/>
                </a:solidFill>
              </a:rPr>
              <a:t>, О. В. </a:t>
            </a:r>
            <a:r>
              <a:rPr lang="ru-RU" dirty="0" err="1">
                <a:solidFill>
                  <a:schemeClr val="tx1"/>
                </a:solidFill>
              </a:rPr>
              <a:t>Мусатова</a:t>
            </a:r>
            <a:r>
              <a:rPr lang="ru-RU" dirty="0">
                <a:solidFill>
                  <a:schemeClr val="tx1"/>
                </a:solidFill>
              </a:rPr>
              <a:t>, Г. К. </a:t>
            </a:r>
            <a:r>
              <a:rPr lang="ru-RU" dirty="0" err="1">
                <a:solidFill>
                  <a:schemeClr val="tx1"/>
                </a:solidFill>
              </a:rPr>
              <a:t>Джурабаева</a:t>
            </a:r>
            <a:r>
              <a:rPr lang="ru-RU" dirty="0">
                <a:solidFill>
                  <a:schemeClr val="tx1"/>
                </a:solidFill>
              </a:rPr>
              <a:t> [и </a:t>
            </a:r>
            <a:r>
              <a:rPr lang="ru-RU" dirty="0" err="1">
                <a:solidFill>
                  <a:schemeClr val="tx1"/>
                </a:solidFill>
              </a:rPr>
              <a:t>др</a:t>
            </a:r>
            <a:r>
              <a:rPr lang="ru-RU" dirty="0">
                <a:solidFill>
                  <a:schemeClr val="tx1"/>
                </a:solidFill>
              </a:rPr>
              <a:t>]. Новосибирск: Изд-во НГПУ, 2020. 198 с.</a:t>
            </a:r>
          </a:p>
          <a:p>
            <a:r>
              <a:rPr lang="ru-RU" dirty="0" err="1">
                <a:solidFill>
                  <a:schemeClr val="tx1"/>
                </a:solidFill>
              </a:rPr>
              <a:t>Хухлаев</a:t>
            </a:r>
            <a:r>
              <a:rPr lang="ru-RU" dirty="0">
                <a:solidFill>
                  <a:schemeClr val="tx1"/>
                </a:solidFill>
              </a:rPr>
              <a:t> О.Е., Чибисова М.Ю., </a:t>
            </a:r>
            <a:r>
              <a:rPr lang="ru-RU" dirty="0" err="1">
                <a:solidFill>
                  <a:schemeClr val="tx1"/>
                </a:solidFill>
              </a:rPr>
              <a:t>Шеманов</a:t>
            </a:r>
            <a:r>
              <a:rPr lang="ru-RU" dirty="0">
                <a:solidFill>
                  <a:schemeClr val="tx1"/>
                </a:solidFill>
              </a:rPr>
              <a:t> А.Ю. Инклюзивных подход в интеграции детей-мигрантов в образовании // Педагогическая газета. 18.12.2023. </a:t>
            </a:r>
            <a:r>
              <a:rPr lang="en-US" dirty="0">
                <a:solidFill>
                  <a:schemeClr val="tx1"/>
                </a:solidFill>
              </a:rPr>
              <a:t>URL: </a:t>
            </a:r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https://psy.su/feed/10380/</a:t>
            </a:r>
            <a:endParaRPr lang="en-US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421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688564-3E21-4CD0-A63B-7DACA388A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30332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Разные возможности, но равные права</a:t>
            </a:r>
            <a:br>
              <a:rPr lang="ru-RU" b="1" dirty="0"/>
            </a:br>
            <a:r>
              <a:rPr lang="ru-RU" sz="3100" b="1" dirty="0"/>
              <a:t>следование за интересами и возможностями ребенка</a:t>
            </a: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97F4739A-586E-4BC6-9053-BE74178777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9169" y="1681089"/>
            <a:ext cx="9073661" cy="4589481"/>
          </a:xfr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8C6F94F-6E86-4CD1-B7A9-DAA486394E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27099" y="3675818"/>
            <a:ext cx="845310" cy="451117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0AA7AEA-101D-4776-9FDC-76D0B4A0F49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918" b="97343" l="9653" r="96139">
                        <a14:foregroundMark x1="48649" y1="9108" x2="96525" y2="14231"/>
                        <a14:foregroundMark x1="76062" y1="20114" x2="18147" y2="9734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863985" y="2419433"/>
            <a:ext cx="823615" cy="167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4089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C89A7626-D9AF-40E7-8D19-0C46D4BE47BF}"/>
              </a:ext>
            </a:extLst>
          </p:cNvPr>
          <p:cNvSpPr txBox="1"/>
          <p:nvPr/>
        </p:nvSpPr>
        <p:spPr>
          <a:xfrm>
            <a:off x="998806" y="661182"/>
            <a:ext cx="10466363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/>
              <a:t>МЕТОДИЧЕСКИЕ РЕКОМЕНДАЦИИ ПО ОПРЕДЕЛЕНИЮ ПОДХОДОВ К УСТАНОВЛЕНИЮ СООТНОШЕНИЯ ЧИСЛЕННОСТИ СОВМЕСТНО ОБУЧАЮЩИХСЯ ИНОСТРАННЫХ ГРАЖДАН И ГРАЖДАН РОССИЙСКОЙ ФЕДЕРАЦИИ, ОПТИМАЛЬНОГО ДЛЯ СОЦИАЛЬНОЙ, ЯЗЫКОВОЙ И КУЛЬТУРНОЙ АДАПТАЦИИ НЕСОВЕРШЕННОЛЕТНИХ ИНОСТРАННЫХ ГРАЖДАН И ОБЕСПЕЧЕНИЮ ЭФФЕКТИВНОЙ РЕАЛИЗАЦИИ ОБРАЗОВАТЕЛЬНОГО ПРОЦЕССА В ЦЕЛОМ, ПРИ КОМПЛЕКТОВАНИИ ГРУПП, КЛАССОВ В ДОШКОЛЬНЫХ ОБРАЗОВАТЕЛЬНЫХ И ОБЩЕОБРАЗОВАТЕЛЬНЫХ ОРГАНИЗАЦИЯХ</a:t>
            </a:r>
          </a:p>
          <a:p>
            <a:pPr algn="ctr"/>
            <a:r>
              <a:rPr lang="ru-RU" sz="2400" b="1" dirty="0"/>
              <a:t>(</a:t>
            </a:r>
            <a:r>
              <a:rPr lang="ru-RU" sz="2400" dirty="0"/>
              <a:t>Письмо </a:t>
            </a:r>
            <a:r>
              <a:rPr lang="ru-RU" sz="2400" dirty="0" err="1"/>
              <a:t>Минпросвещения</a:t>
            </a:r>
            <a:r>
              <a:rPr lang="ru-RU" sz="2400" dirty="0"/>
              <a:t> России от 31.07.2024 N 07-3637 )</a:t>
            </a:r>
            <a:endParaRPr lang="ru-RU" sz="2400" b="1" dirty="0"/>
          </a:p>
          <a:p>
            <a:pPr algn="ctr"/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34923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39ACF5-D9FE-46DD-AF81-FE28DCB65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Рекомендуемые меры управленческого характера по работе с детьми мигрантов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A5964FF-9169-4C8C-8488-7E910DCB77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/>
                </a:solidFill>
              </a:rPr>
              <a:t>обеспечение деятельности психолого-педагогического консилиума и реализации его решений;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/>
                </a:solidFill>
              </a:rPr>
              <a:t>организация системной работы образовательной организации по включению проблематики поликультурного образования языковой, психологической, культурной, социальной адаптации в программу и стратегию развития образовательной организации;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/>
                </a:solidFill>
              </a:rPr>
              <a:t>повышение квалификации педагогических работников в вопросах языковой, психологической и социокультурной адаптации детей иностранных граждан;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/>
                </a:solidFill>
              </a:rPr>
              <a:t>обеспечение учебно-методической литературой;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/>
                </a:solidFill>
              </a:rPr>
              <a:t>наличие диагностического инструментария по выявлению основных образовательных потребностей несовершеннолетних иностранных граждан;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/>
                </a:solidFill>
              </a:rPr>
              <a:t>разработка программы сопровождения несовершеннолетних иностранных граждан по языковой, предметной, психологической, социальной и культурной адаптации.</a:t>
            </a:r>
          </a:p>
          <a:p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67EC94-848D-44C3-A9AC-018C398B6C88}"/>
              </a:ext>
            </a:extLst>
          </p:cNvPr>
          <p:cNvSpPr txBox="1"/>
          <p:nvPr/>
        </p:nvSpPr>
        <p:spPr>
          <a:xfrm>
            <a:off x="4276578" y="5977468"/>
            <a:ext cx="7596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Письмо </a:t>
            </a:r>
            <a:r>
              <a:rPr lang="ru-RU" dirty="0" err="1"/>
              <a:t>Минпросвещения</a:t>
            </a:r>
            <a:r>
              <a:rPr lang="ru-RU" dirty="0"/>
              <a:t> России от 31.07.2024 N 07-3637 / Рекомендации</a:t>
            </a:r>
          </a:p>
        </p:txBody>
      </p:sp>
    </p:spTree>
    <p:extLst>
      <p:ext uri="{BB962C8B-B14F-4D97-AF65-F5344CB8AC3E}">
        <p14:creationId xmlns:p14="http://schemas.microsoft.com/office/powerpoint/2010/main" val="15322217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E6EEA5-207C-446B-91CA-B061D0C1F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7564" y="0"/>
            <a:ext cx="10255348" cy="145075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>
                <a:solidFill>
                  <a:schemeClr val="tx1"/>
                </a:solidFill>
              </a:rPr>
              <a:t>Формы организации языковой, психологической и социокультурной адаптации</a:t>
            </a:r>
            <a:br>
              <a:rPr lang="ru-RU" sz="4000" b="1" dirty="0">
                <a:solidFill>
                  <a:schemeClr val="tx1"/>
                </a:solidFill>
              </a:rPr>
            </a:br>
            <a:r>
              <a:rPr lang="ru-RU" sz="2400" dirty="0">
                <a:solidFill>
                  <a:schemeClr val="tx1"/>
                </a:solidFill>
              </a:rPr>
              <a:t>для детей, владеющих русским языком в достаточным для освоения учебного материала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F601CE3A-6715-4084-B6FD-9C67F4B61D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0567428"/>
              </p:ext>
            </p:extLst>
          </p:nvPr>
        </p:nvGraphicFramePr>
        <p:xfrm>
          <a:off x="49237" y="1450757"/>
          <a:ext cx="12093526" cy="5074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04314">
                  <a:extLst>
                    <a:ext uri="{9D8B030D-6E8A-4147-A177-3AD203B41FA5}">
                      <a16:colId xmlns:a16="http://schemas.microsoft.com/office/drawing/2014/main" val="758646653"/>
                    </a:ext>
                  </a:extLst>
                </a:gridCol>
                <a:gridCol w="759655">
                  <a:extLst>
                    <a:ext uri="{9D8B030D-6E8A-4147-A177-3AD203B41FA5}">
                      <a16:colId xmlns:a16="http://schemas.microsoft.com/office/drawing/2014/main" val="1048707310"/>
                    </a:ext>
                  </a:extLst>
                </a:gridCol>
                <a:gridCol w="10229557">
                  <a:extLst>
                    <a:ext uri="{9D8B030D-6E8A-4147-A177-3AD203B41FA5}">
                      <a16:colId xmlns:a16="http://schemas.microsoft.com/office/drawing/2014/main" val="30945224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Языковая  адаптация</a:t>
                      </a:r>
                      <a:endParaRPr lang="ru-RU" sz="1600" b="0" dirty="0"/>
                    </a:p>
                  </a:txBody>
                  <a:tcPr>
                    <a:solidFill>
                      <a:srgbClr val="D5FA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/>
                        <a:t>Ур.д</a:t>
                      </a:r>
                      <a:r>
                        <a:rPr lang="ru-RU" sz="1600" dirty="0"/>
                        <a:t>.</a:t>
                      </a:r>
                      <a:endParaRPr lang="ru-RU" sz="1600" b="0" dirty="0"/>
                    </a:p>
                  </a:txBody>
                  <a:tcPr>
                    <a:solidFill>
                      <a:srgbClr val="D5FA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kern="1200" dirty="0">
                          <a:effectLst/>
                        </a:rPr>
                        <a:t>Дифференцированные задания, предоставление дополнительного времени для выполнения заданий, сокращение количества заданий, выполнение заданий на общем уровне и т.п.).</a:t>
                      </a:r>
                      <a:endParaRPr lang="ru-RU" sz="1600" b="0" dirty="0"/>
                    </a:p>
                  </a:txBody>
                  <a:tcPr>
                    <a:solidFill>
                      <a:srgbClr val="D5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2492542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ru-RU" sz="1600" b="0" dirty="0"/>
                        <a:t>Психологическая адаптация</a:t>
                      </a:r>
                    </a:p>
                  </a:txBody>
                  <a:tcPr anchor="ctr">
                    <a:solidFill>
                      <a:srgbClr val="E3FF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err="1"/>
                        <a:t>Ур.д</a:t>
                      </a:r>
                      <a:r>
                        <a:rPr lang="ru-RU" sz="1600" b="0" dirty="0"/>
                        <a:t>.</a:t>
                      </a:r>
                    </a:p>
                  </a:txBody>
                  <a:tcPr>
                    <a:solidFill>
                      <a:srgbClr val="E3FF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Реализация приемов психолого-педагогической поддержки, создание ситуации успеха.</a:t>
                      </a:r>
                      <a:endParaRPr lang="ru-RU" sz="1600" b="0" dirty="0"/>
                    </a:p>
                  </a:txBody>
                  <a:tcPr>
                    <a:solidFill>
                      <a:srgbClr val="E3F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967573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err="1"/>
                        <a:t>В.д</a:t>
                      </a:r>
                      <a:r>
                        <a:rPr lang="ru-RU" sz="1600" b="0" dirty="0"/>
                        <a:t>.</a:t>
                      </a:r>
                    </a:p>
                  </a:txBody>
                  <a:tcPr>
                    <a:solidFill>
                      <a:srgbClr val="E3FF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Содействие преодолению негативных последствий миграционного стресса и обеспечения психологического благополучия, развитию в детях чувства самоуважения и уверенности в себе, а также позитивной этнической идентичности.</a:t>
                      </a:r>
                      <a:endParaRPr lang="ru-RU" sz="1600" b="0" dirty="0"/>
                    </a:p>
                  </a:txBody>
                  <a:tcPr>
                    <a:solidFill>
                      <a:srgbClr val="E3F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35550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err="1"/>
                        <a:t>Доп.о</a:t>
                      </a:r>
                      <a:r>
                        <a:rPr lang="ru-RU" sz="1600" b="0" dirty="0"/>
                        <a:t>.</a:t>
                      </a:r>
                    </a:p>
                  </a:txBody>
                  <a:tcPr>
                    <a:solidFill>
                      <a:srgbClr val="E3FF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Вовлечение в деятельность кружков и секций с целью обеспечения ситуации успеха.</a:t>
                      </a:r>
                      <a:endParaRPr lang="ru-RU" sz="1600" b="0" dirty="0"/>
                    </a:p>
                  </a:txBody>
                  <a:tcPr>
                    <a:solidFill>
                      <a:srgbClr val="E3F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0416388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b="0" dirty="0"/>
                        <a:t>Социальная адаптация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err="1"/>
                        <a:t>Ур.д</a:t>
                      </a:r>
                      <a:r>
                        <a:rPr lang="ru-RU" sz="1600" b="0" dirty="0"/>
                        <a:t>.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Использование социокультурного опыта обучающихся на занятиях; применение технологии "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тьюторства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 с вовлечением других обучающихся; использование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коллаборативных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технологий.</a:t>
                      </a:r>
                      <a:endParaRPr lang="ru-RU" sz="1600" b="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62258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err="1"/>
                        <a:t>В.д</a:t>
                      </a:r>
                      <a:r>
                        <a:rPr lang="ru-RU" sz="1600" b="0" dirty="0"/>
                        <a:t>.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Вовлечение внутришкольные и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внутриклассные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активности; привлечение родителей этой категории обучающихся к участию в школьных мероприятиях; поощрение взаимодействия и сотрудничества в детском коллективе; формирование социальных навыков в рамках психологического сопровождения; формирование общешкольных просветительских программ с использованием межпредметных связей .</a:t>
                      </a:r>
                      <a:endParaRPr lang="ru-RU" sz="1600" b="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0243604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b="0" dirty="0"/>
                        <a:t>Культурная адаптация</a:t>
                      </a: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err="1"/>
                        <a:t>Ур.д</a:t>
                      </a:r>
                      <a:r>
                        <a:rPr lang="ru-RU" sz="1600" b="0" dirty="0"/>
                        <a:t>.</a:t>
                      </a: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Интеграция межкультурного образовательного контента в преподаваемые в школе дисциплины</a:t>
                      </a:r>
                      <a:endParaRPr lang="ru-RU" sz="1600" b="0" dirty="0"/>
                    </a:p>
                  </a:txBody>
                  <a:tcP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092655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err="1"/>
                        <a:t>В.д</a:t>
                      </a:r>
                      <a:r>
                        <a:rPr lang="ru-RU" sz="1600" b="0" dirty="0"/>
                        <a:t>.</a:t>
                      </a: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Создание в образовательной организации среды, которая способствовала бы визуальному знакомству детей с историей и культурой России,; освоение культурных норм в рамках психологического сопровождения</a:t>
                      </a:r>
                      <a:endParaRPr lang="ru-RU" sz="1600" b="0" dirty="0"/>
                    </a:p>
                  </a:txBody>
                  <a:tcP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0976328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C2B9966-B960-4C0F-AC2C-A49642951131}"/>
              </a:ext>
            </a:extLst>
          </p:cNvPr>
          <p:cNvSpPr txBox="1"/>
          <p:nvPr/>
        </p:nvSpPr>
        <p:spPr>
          <a:xfrm>
            <a:off x="6145238" y="6488668"/>
            <a:ext cx="600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Письмо </a:t>
            </a:r>
            <a:r>
              <a:rPr lang="ru-RU" dirty="0" err="1">
                <a:solidFill>
                  <a:schemeClr val="bg1"/>
                </a:solidFill>
              </a:rPr>
              <a:t>Минпросвещения</a:t>
            </a:r>
            <a:r>
              <a:rPr lang="ru-RU" dirty="0">
                <a:solidFill>
                  <a:schemeClr val="bg1"/>
                </a:solidFill>
              </a:rPr>
              <a:t> России от 31.07.2024 N 07-3637</a:t>
            </a:r>
          </a:p>
        </p:txBody>
      </p:sp>
    </p:spTree>
    <p:extLst>
      <p:ext uri="{BB962C8B-B14F-4D97-AF65-F5344CB8AC3E}">
        <p14:creationId xmlns:p14="http://schemas.microsoft.com/office/powerpoint/2010/main" val="411563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E6EEA5-207C-446B-91CA-B061D0C1F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7564" y="1"/>
            <a:ext cx="10255348" cy="118168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solidFill>
                  <a:schemeClr val="tx1"/>
                </a:solidFill>
              </a:rPr>
              <a:t>Формы организации языковой, психологической и социокультурной адаптации</a:t>
            </a:r>
            <a:br>
              <a:rPr lang="ru-RU" sz="4000" b="1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>для детей, не владеющих или плохо владеющих русским языком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F601CE3A-6715-4084-B6FD-9C67F4B61D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37213"/>
              </p:ext>
            </p:extLst>
          </p:nvPr>
        </p:nvGraphicFramePr>
        <p:xfrm>
          <a:off x="98474" y="1181686"/>
          <a:ext cx="12093527" cy="53069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04314">
                  <a:extLst>
                    <a:ext uri="{9D8B030D-6E8A-4147-A177-3AD203B41FA5}">
                      <a16:colId xmlns:a16="http://schemas.microsoft.com/office/drawing/2014/main" val="758646653"/>
                    </a:ext>
                  </a:extLst>
                </a:gridCol>
                <a:gridCol w="759655">
                  <a:extLst>
                    <a:ext uri="{9D8B030D-6E8A-4147-A177-3AD203B41FA5}">
                      <a16:colId xmlns:a16="http://schemas.microsoft.com/office/drawing/2014/main" val="1048707310"/>
                    </a:ext>
                  </a:extLst>
                </a:gridCol>
                <a:gridCol w="10229558">
                  <a:extLst>
                    <a:ext uri="{9D8B030D-6E8A-4147-A177-3AD203B41FA5}">
                      <a16:colId xmlns:a16="http://schemas.microsoft.com/office/drawing/2014/main" val="3094522409"/>
                    </a:ext>
                  </a:extLst>
                </a:gridCol>
              </a:tblGrid>
              <a:tr h="386636">
                <a:tc rowSpan="3">
                  <a:txBody>
                    <a:bodyPr/>
                    <a:lstStyle/>
                    <a:p>
                      <a:pPr algn="ctr"/>
                      <a:r>
                        <a:rPr lang="ru-RU" sz="1500" dirty="0"/>
                        <a:t>Языковая  адаптация</a:t>
                      </a:r>
                      <a:endParaRPr lang="ru-RU" sz="1500" b="0" dirty="0"/>
                    </a:p>
                  </a:txBody>
                  <a:tcPr anchor="ctr">
                    <a:solidFill>
                      <a:srgbClr val="D5FA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ru-RU" sz="15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Занятия по русскому языку с применением методики русского как иностранного по индивидуальному учебному плану (1 уч. год).</a:t>
                      </a:r>
                      <a:endParaRPr lang="ru-RU" sz="1500" b="0" dirty="0"/>
                    </a:p>
                  </a:txBody>
                  <a:tcPr>
                    <a:solidFill>
                      <a:srgbClr val="D5FA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600" b="0" dirty="0"/>
                    </a:p>
                  </a:txBody>
                  <a:tcPr>
                    <a:solidFill>
                      <a:srgbClr val="D5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1148231"/>
                  </a:ext>
                </a:extLst>
              </a:tr>
              <a:tr h="810347">
                <a:tc vMerge="1">
                  <a:txBody>
                    <a:bodyPr/>
                    <a:lstStyle/>
                    <a:p>
                      <a:pPr algn="ctr"/>
                      <a:endParaRPr lang="ru-RU" sz="1600" b="0" dirty="0"/>
                    </a:p>
                  </a:txBody>
                  <a:tcPr>
                    <a:solidFill>
                      <a:srgbClr val="D5FA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err="1"/>
                        <a:t>Ур.д</a:t>
                      </a:r>
                      <a:r>
                        <a:rPr lang="ru-RU" sz="1500" dirty="0"/>
                        <a:t>.</a:t>
                      </a:r>
                    </a:p>
                  </a:txBody>
                  <a:tcPr anchor="ctr">
                    <a:solidFill>
                      <a:srgbClr val="D5FA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Сопровождение заданий отдельным комментарием учителя, включение общих заданий, содержащих сведения о родной культуре обучающихся несовершеннолетних иностранных граждан, выполнение индивидуальной и/или коллективной проектной работы. </a:t>
                      </a:r>
                      <a:endParaRPr lang="ru-RU" sz="1500" b="0" dirty="0"/>
                    </a:p>
                  </a:txBody>
                  <a:tcPr>
                    <a:solidFill>
                      <a:srgbClr val="D5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2492542"/>
                  </a:ext>
                </a:extLst>
              </a:tr>
              <a:tr h="572010">
                <a:tc vMerge="1">
                  <a:txBody>
                    <a:bodyPr/>
                    <a:lstStyle/>
                    <a:p>
                      <a:pPr algn="ctr"/>
                      <a:endParaRPr lang="ru-RU" sz="1600" b="0" dirty="0"/>
                    </a:p>
                  </a:txBody>
                  <a:tcPr anchor="ctr">
                    <a:solidFill>
                      <a:srgbClr val="D5FA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err="1"/>
                        <a:t>В.д</a:t>
                      </a:r>
                      <a:r>
                        <a:rPr lang="ru-RU" sz="1500" dirty="0"/>
                        <a:t>.</a:t>
                      </a:r>
                    </a:p>
                    <a:p>
                      <a:pPr algn="ctr"/>
                      <a:r>
                        <a:rPr lang="ru-RU" sz="1500" dirty="0" err="1"/>
                        <a:t>Доп.о</a:t>
                      </a:r>
                      <a:r>
                        <a:rPr lang="ru-RU" sz="1500" dirty="0"/>
                        <a:t>.</a:t>
                      </a:r>
                    </a:p>
                  </a:txBody>
                  <a:tcPr anchor="ctr">
                    <a:solidFill>
                      <a:srgbClr val="D5FA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Разговорные клубы, занятия по риторике/развитию речи, учет особых языковых потребностей в организации творческих дополнительных занятий (пение на русском языке и т.п.).</a:t>
                      </a:r>
                      <a:endParaRPr lang="ru-RU" sz="1500" b="0" dirty="0"/>
                    </a:p>
                  </a:txBody>
                  <a:tcPr>
                    <a:solidFill>
                      <a:srgbClr val="D5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6911159"/>
                  </a:ext>
                </a:extLst>
              </a:tr>
              <a:tr h="386636">
                <a:tc rowSpan="2">
                  <a:txBody>
                    <a:bodyPr/>
                    <a:lstStyle/>
                    <a:p>
                      <a:pPr algn="ctr"/>
                      <a:r>
                        <a:rPr lang="ru-RU" sz="15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Доп. предметная подготовка</a:t>
                      </a:r>
                      <a:endParaRPr lang="ru-RU" sz="1500" b="0" dirty="0"/>
                    </a:p>
                  </a:txBody>
                  <a:tcPr anchor="ctr">
                    <a:solidFill>
                      <a:srgbClr val="FFECB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err="1"/>
                        <a:t>Ур.д</a:t>
                      </a:r>
                      <a:r>
                        <a:rPr lang="ru-RU" sz="1500" dirty="0"/>
                        <a:t>.</a:t>
                      </a:r>
                    </a:p>
                  </a:txBody>
                  <a:tcPr anchor="ctr">
                    <a:solidFill>
                      <a:srgbClr val="FFECB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Адаптированные тексты задач, визуализация контента (таблицы, схемы и т.п.).</a:t>
                      </a:r>
                      <a:endParaRPr lang="ru-RU" sz="1500" b="0" dirty="0"/>
                    </a:p>
                  </a:txBody>
                  <a:tcPr>
                    <a:solidFill>
                      <a:srgbClr val="FFEC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158333"/>
                  </a:ext>
                </a:extLst>
              </a:tr>
              <a:tr h="662049">
                <a:tc vMerge="1">
                  <a:txBody>
                    <a:bodyPr/>
                    <a:lstStyle/>
                    <a:p>
                      <a:pPr algn="ctr"/>
                      <a:endParaRPr lang="ru-RU" sz="1600" b="0" dirty="0"/>
                    </a:p>
                  </a:txBody>
                  <a:tcPr anchor="ctr">
                    <a:solidFill>
                      <a:srgbClr val="D5FA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err="1"/>
                        <a:t>В.д</a:t>
                      </a:r>
                      <a:r>
                        <a:rPr lang="ru-RU" sz="1500" dirty="0"/>
                        <a:t>.</a:t>
                      </a:r>
                    </a:p>
                  </a:txBody>
                  <a:tcPr anchor="ctr">
                    <a:solidFill>
                      <a:srgbClr val="FFECB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Дифференцированная система домашних заданий и проектов.</a:t>
                      </a:r>
                      <a:endParaRPr lang="ru-RU" sz="1500" b="0" dirty="0"/>
                    </a:p>
                  </a:txBody>
                  <a:tcPr>
                    <a:solidFill>
                      <a:srgbClr val="FFEC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8207733"/>
                  </a:ext>
                </a:extLst>
              </a:tr>
              <a:tr h="386636">
                <a:tc rowSpan="4">
                  <a:txBody>
                    <a:bodyPr/>
                    <a:lstStyle/>
                    <a:p>
                      <a:pPr algn="ctr"/>
                      <a:r>
                        <a:rPr lang="ru-RU" sz="1500" b="0" dirty="0"/>
                        <a:t>Психологическая адаптация</a:t>
                      </a:r>
                    </a:p>
                  </a:txBody>
                  <a:tcPr anchor="ctr">
                    <a:solidFill>
                      <a:srgbClr val="E3FF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err="1"/>
                        <a:t>Ур.д</a:t>
                      </a:r>
                      <a:r>
                        <a:rPr lang="ru-RU" sz="1500" b="0" dirty="0"/>
                        <a:t>.</a:t>
                      </a:r>
                    </a:p>
                  </a:txBody>
                  <a:tcPr>
                    <a:solidFill>
                      <a:srgbClr val="E3FF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Реализация приемов психолого-педагогической поддержки, создание ситуации успеха.</a:t>
                      </a:r>
                      <a:endParaRPr lang="ru-RU" sz="1500" b="0" dirty="0"/>
                    </a:p>
                  </a:txBody>
                  <a:tcPr>
                    <a:solidFill>
                      <a:srgbClr val="E3F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9675731"/>
                  </a:ext>
                </a:extLst>
              </a:tr>
              <a:tr h="572010">
                <a:tc vMerge="1">
                  <a:txBody>
                    <a:bodyPr/>
                    <a:lstStyle/>
                    <a:p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err="1"/>
                        <a:t>В.д</a:t>
                      </a:r>
                      <a:r>
                        <a:rPr lang="ru-RU" sz="1500" b="0" dirty="0"/>
                        <a:t>.</a:t>
                      </a:r>
                    </a:p>
                  </a:txBody>
                  <a:tcPr>
                    <a:solidFill>
                      <a:srgbClr val="E3FF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Содействие преодолению негативных последствий миграционного стресса и обеспечения психологического благополучия, развитию в детях чувства самоуважения и уверенности в себе, а также позитивной этнической идентичности.</a:t>
                      </a:r>
                      <a:endParaRPr lang="ru-RU" sz="1500" b="0" dirty="0"/>
                    </a:p>
                  </a:txBody>
                  <a:tcPr>
                    <a:solidFill>
                      <a:srgbClr val="E3F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355509"/>
                  </a:ext>
                </a:extLst>
              </a:tr>
              <a:tr h="572010">
                <a:tc vMerge="1"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err="1"/>
                        <a:t>Корр-разв</a:t>
                      </a:r>
                      <a:r>
                        <a:rPr lang="ru-RU" sz="1500" b="0" dirty="0"/>
                        <a:t>.</a:t>
                      </a:r>
                    </a:p>
                  </a:txBody>
                  <a:tcPr>
                    <a:solidFill>
                      <a:srgbClr val="E3FF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Групповые и индивидуальные занятия с педагогом-психологом;</a:t>
                      </a:r>
                    </a:p>
                  </a:txBody>
                  <a:tcPr>
                    <a:solidFill>
                      <a:srgbClr val="E3F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0416388"/>
                  </a:ext>
                </a:extLst>
              </a:tr>
              <a:tr h="572010">
                <a:tc vMerge="1">
                  <a:txBody>
                    <a:bodyPr/>
                    <a:lstStyle/>
                    <a:p>
                      <a:pPr algn="ctr"/>
                      <a:endParaRPr lang="ru-RU" sz="1600" b="0" dirty="0"/>
                    </a:p>
                  </a:txBody>
                  <a:tcPr anchor="ctr">
                    <a:solidFill>
                      <a:srgbClr val="E3FFD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Психопросвещение</a:t>
                      </a:r>
                      <a:r>
                        <a:rPr lang="ru-RU" sz="15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консультации с несовершеннолетними иностранными гражданами и их родителями </a:t>
                      </a:r>
                      <a:endParaRPr lang="ru-RU" sz="1500" b="0" dirty="0"/>
                    </a:p>
                    <a:p>
                      <a:pPr algn="ctr"/>
                      <a:endParaRPr lang="ru-RU" sz="1500" b="0" dirty="0"/>
                    </a:p>
                  </a:txBody>
                  <a:tcPr>
                    <a:solidFill>
                      <a:srgbClr val="E3FF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600" b="0" dirty="0"/>
                    </a:p>
                  </a:txBody>
                  <a:tcPr>
                    <a:solidFill>
                      <a:srgbClr val="E3F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0169062"/>
                  </a:ext>
                </a:extLst>
              </a:tr>
              <a:tr h="386636">
                <a:tc gridSpan="3">
                  <a:txBody>
                    <a:bodyPr/>
                    <a:lstStyle/>
                    <a:p>
                      <a:pPr algn="l"/>
                      <a:r>
                        <a:rPr lang="ru-RU" sz="1500" b="0" dirty="0"/>
                        <a:t>Социальная и культурная в тех же формах (см. предыдущий слайд)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5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950120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C2B9966-B960-4C0F-AC2C-A49642951131}"/>
              </a:ext>
            </a:extLst>
          </p:cNvPr>
          <p:cNvSpPr txBox="1"/>
          <p:nvPr/>
        </p:nvSpPr>
        <p:spPr>
          <a:xfrm>
            <a:off x="6145238" y="6488668"/>
            <a:ext cx="600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Письмо </a:t>
            </a:r>
            <a:r>
              <a:rPr lang="ru-RU" dirty="0" err="1">
                <a:solidFill>
                  <a:schemeClr val="bg1"/>
                </a:solidFill>
              </a:rPr>
              <a:t>Минпросвещения</a:t>
            </a:r>
            <a:r>
              <a:rPr lang="ru-RU" dirty="0">
                <a:solidFill>
                  <a:schemeClr val="bg1"/>
                </a:solidFill>
              </a:rPr>
              <a:t> России от 31.07.2024 N 07-3637</a:t>
            </a:r>
          </a:p>
        </p:txBody>
      </p:sp>
    </p:spTree>
    <p:extLst>
      <p:ext uri="{BB962C8B-B14F-4D97-AF65-F5344CB8AC3E}">
        <p14:creationId xmlns:p14="http://schemas.microsoft.com/office/powerpoint/2010/main" val="41051272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077F09E9-2CDB-46E6-BB4E-FDF995DAE54E}"/>
              </a:ext>
            </a:extLst>
          </p:cNvPr>
          <p:cNvGrpSpPr/>
          <p:nvPr/>
        </p:nvGrpSpPr>
        <p:grpSpPr>
          <a:xfrm>
            <a:off x="2686929" y="3223021"/>
            <a:ext cx="6780628" cy="3353413"/>
            <a:chOff x="1677785" y="3285434"/>
            <a:chExt cx="4439561" cy="3353413"/>
          </a:xfrm>
        </p:grpSpPr>
        <p:sp>
          <p:nvSpPr>
            <p:cNvPr id="9" name="Овал 8">
              <a:extLst>
                <a:ext uri="{FF2B5EF4-FFF2-40B4-BE49-F238E27FC236}">
                  <a16:creationId xmlns:a16="http://schemas.microsoft.com/office/drawing/2014/main" id="{C824961C-FB01-4FEA-A7F5-AD84012A6D0F}"/>
                </a:ext>
              </a:extLst>
            </p:cNvPr>
            <p:cNvSpPr/>
            <p:nvPr/>
          </p:nvSpPr>
          <p:spPr>
            <a:xfrm>
              <a:off x="1677785" y="3285434"/>
              <a:ext cx="4439561" cy="3353413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A221AE46-A327-4172-9877-519F6143C02E}"/>
                </a:ext>
              </a:extLst>
            </p:cNvPr>
            <p:cNvSpPr txBox="1"/>
            <p:nvPr/>
          </p:nvSpPr>
          <p:spPr>
            <a:xfrm>
              <a:off x="3830898" y="4024340"/>
              <a:ext cx="186759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/>
                <a:t>Единая среда</a:t>
              </a:r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AE7F2F-7292-4DAF-9E49-17F182238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Составляющие модели адаптации и интеграции детей мигрантов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13602596-5637-4AA9-B25F-5C84BC4FC6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1399733"/>
              </p:ext>
            </p:extLst>
          </p:nvPr>
        </p:nvGraphicFramePr>
        <p:xfrm>
          <a:off x="1096962" y="1798500"/>
          <a:ext cx="10058400" cy="1347103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1490746647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3050033705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4063113287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1488570113"/>
                    </a:ext>
                  </a:extLst>
                </a:gridCol>
              </a:tblGrid>
              <a:tr h="1347103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Педагоги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Дети мигрантов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Обучающиеся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Родители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43927209"/>
                  </a:ext>
                </a:extLst>
              </a:tr>
            </a:tbl>
          </a:graphicData>
        </a:graphic>
      </p:graphicFrame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8757F477-95A1-4DE0-9F3B-B65FCFC0A3E4}"/>
              </a:ext>
            </a:extLst>
          </p:cNvPr>
          <p:cNvGrpSpPr/>
          <p:nvPr/>
        </p:nvGrpSpPr>
        <p:grpSpPr>
          <a:xfrm>
            <a:off x="1735076" y="3882980"/>
            <a:ext cx="2388434" cy="1913206"/>
            <a:chOff x="393896" y="4471795"/>
            <a:chExt cx="1997611" cy="1913206"/>
          </a:xfrm>
        </p:grpSpPr>
        <p:sp>
          <p:nvSpPr>
            <p:cNvPr id="8" name="Овал 7">
              <a:extLst>
                <a:ext uri="{FF2B5EF4-FFF2-40B4-BE49-F238E27FC236}">
                  <a16:creationId xmlns:a16="http://schemas.microsoft.com/office/drawing/2014/main" id="{41C38717-8A9D-41F4-B506-E220E3BE14D9}"/>
                </a:ext>
              </a:extLst>
            </p:cNvPr>
            <p:cNvSpPr/>
            <p:nvPr/>
          </p:nvSpPr>
          <p:spPr>
            <a:xfrm>
              <a:off x="393896" y="4471795"/>
              <a:ext cx="1997611" cy="1913206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88380B0-FA5D-42CE-8A46-60CEA45FDC3A}"/>
                </a:ext>
              </a:extLst>
            </p:cNvPr>
            <p:cNvSpPr txBox="1"/>
            <p:nvPr/>
          </p:nvSpPr>
          <p:spPr>
            <a:xfrm>
              <a:off x="393896" y="5092777"/>
              <a:ext cx="199761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b="1" dirty="0"/>
                <a:t>Педагогический инструментарий</a:t>
              </a:r>
            </a:p>
          </p:txBody>
        </p:sp>
      </p:grpSp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id="{C329661B-8E27-43AA-9D7E-61138AD200B1}"/>
              </a:ext>
            </a:extLst>
          </p:cNvPr>
          <p:cNvSpPr/>
          <p:nvPr/>
        </p:nvSpPr>
        <p:spPr>
          <a:xfrm>
            <a:off x="7586156" y="5687553"/>
            <a:ext cx="3454259" cy="57457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Развитие коммуникативных навыков детей-</a:t>
            </a:r>
            <a:r>
              <a:rPr lang="ru-RU" dirty="0" err="1">
                <a:solidFill>
                  <a:schemeClr val="tx1"/>
                </a:solidFill>
              </a:rPr>
              <a:t>инофонов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Прямоугольник: скругленные углы 17">
            <a:extLst>
              <a:ext uri="{FF2B5EF4-FFF2-40B4-BE49-F238E27FC236}">
                <a16:creationId xmlns:a16="http://schemas.microsoft.com/office/drawing/2014/main" id="{0C62DB77-03DA-43BB-999E-9949FC3B0DE5}"/>
              </a:ext>
            </a:extLst>
          </p:cNvPr>
          <p:cNvSpPr/>
          <p:nvPr/>
        </p:nvSpPr>
        <p:spPr>
          <a:xfrm>
            <a:off x="7360372" y="5003026"/>
            <a:ext cx="3395001" cy="57457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Диалог культур</a:t>
            </a:r>
          </a:p>
        </p:txBody>
      </p:sp>
      <p:sp>
        <p:nvSpPr>
          <p:cNvPr id="19" name="Прямоугольник: скругленные углы 18">
            <a:extLst>
              <a:ext uri="{FF2B5EF4-FFF2-40B4-BE49-F238E27FC236}">
                <a16:creationId xmlns:a16="http://schemas.microsoft.com/office/drawing/2014/main" id="{5CFAF8FF-F820-4EB1-BCD6-F1D7F12DAFA4}"/>
              </a:ext>
            </a:extLst>
          </p:cNvPr>
          <p:cNvSpPr/>
          <p:nvPr/>
        </p:nvSpPr>
        <p:spPr>
          <a:xfrm>
            <a:off x="7401624" y="3418079"/>
            <a:ext cx="3395003" cy="67876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Комфортная психологическая среда для всех участников</a:t>
            </a:r>
          </a:p>
        </p:txBody>
      </p:sp>
      <p:sp>
        <p:nvSpPr>
          <p:cNvPr id="20" name="Прямоугольник: скругленные углы 19">
            <a:extLst>
              <a:ext uri="{FF2B5EF4-FFF2-40B4-BE49-F238E27FC236}">
                <a16:creationId xmlns:a16="http://schemas.microsoft.com/office/drawing/2014/main" id="{D6A9C1B1-7EC1-42BE-BE68-8772C97A9D2E}"/>
              </a:ext>
            </a:extLst>
          </p:cNvPr>
          <p:cNvSpPr/>
          <p:nvPr/>
        </p:nvSpPr>
        <p:spPr>
          <a:xfrm>
            <a:off x="7760360" y="4257883"/>
            <a:ext cx="3395002" cy="6787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Равные возможности для активности всех обучающихся</a:t>
            </a:r>
          </a:p>
        </p:txBody>
      </p: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BFC79688-7D86-4ECA-A666-42FAAED83209}"/>
              </a:ext>
            </a:extLst>
          </p:cNvPr>
          <p:cNvGrpSpPr/>
          <p:nvPr/>
        </p:nvGrpSpPr>
        <p:grpSpPr>
          <a:xfrm>
            <a:off x="4579934" y="3024554"/>
            <a:ext cx="1867591" cy="3599684"/>
            <a:chOff x="4267446" y="3332465"/>
            <a:chExt cx="1867591" cy="3228588"/>
          </a:xfrm>
        </p:grpSpPr>
        <p:sp>
          <p:nvSpPr>
            <p:cNvPr id="7" name="Стрелка: вниз 6">
              <a:extLst>
                <a:ext uri="{FF2B5EF4-FFF2-40B4-BE49-F238E27FC236}">
                  <a16:creationId xmlns:a16="http://schemas.microsoft.com/office/drawing/2014/main" id="{302DC115-2726-4210-B3C0-E0F2A15A3747}"/>
                </a:ext>
              </a:extLst>
            </p:cNvPr>
            <p:cNvSpPr/>
            <p:nvPr/>
          </p:nvSpPr>
          <p:spPr>
            <a:xfrm rot="10800000">
              <a:off x="4267446" y="3332465"/>
              <a:ext cx="1867591" cy="3228588"/>
            </a:xfrm>
            <a:prstGeom prst="downArrow">
              <a:avLst/>
            </a:prstGeom>
            <a:solidFill>
              <a:srgbClr val="CC99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E1B66AA-ACA1-4977-A1C7-3A1FF0A38BA6}"/>
                </a:ext>
              </a:extLst>
            </p:cNvPr>
            <p:cNvSpPr txBox="1"/>
            <p:nvPr/>
          </p:nvSpPr>
          <p:spPr>
            <a:xfrm>
              <a:off x="4893613" y="3566268"/>
              <a:ext cx="738664" cy="1732934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ru-RU" dirty="0"/>
                <a:t>Вертикальные связи</a:t>
              </a:r>
            </a:p>
          </p:txBody>
        </p:sp>
      </p:grp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1502ECB4-36D9-4B9B-9BDD-1F0226650BB5}"/>
              </a:ext>
            </a:extLst>
          </p:cNvPr>
          <p:cNvGrpSpPr/>
          <p:nvPr/>
        </p:nvGrpSpPr>
        <p:grpSpPr>
          <a:xfrm>
            <a:off x="2724444" y="5124204"/>
            <a:ext cx="5849866" cy="1639856"/>
            <a:chOff x="422031" y="3964597"/>
            <a:chExt cx="2495185" cy="1450757"/>
          </a:xfrm>
        </p:grpSpPr>
        <p:sp>
          <p:nvSpPr>
            <p:cNvPr id="3" name="Стрелка: вправо 2">
              <a:extLst>
                <a:ext uri="{FF2B5EF4-FFF2-40B4-BE49-F238E27FC236}">
                  <a16:creationId xmlns:a16="http://schemas.microsoft.com/office/drawing/2014/main" id="{49F3691E-7E0A-4F00-95DC-2A6E1B3535BF}"/>
                </a:ext>
              </a:extLst>
            </p:cNvPr>
            <p:cNvSpPr/>
            <p:nvPr/>
          </p:nvSpPr>
          <p:spPr>
            <a:xfrm>
              <a:off x="422031" y="3964597"/>
              <a:ext cx="1894006" cy="1450757"/>
            </a:xfrm>
            <a:prstGeom prst="rightArrow">
              <a:avLst/>
            </a:prstGeom>
            <a:solidFill>
              <a:srgbClr val="D5FA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8266745F-B19F-42C8-B6E4-C56F67053486}"/>
                </a:ext>
              </a:extLst>
            </p:cNvPr>
            <p:cNvSpPr txBox="1"/>
            <p:nvPr/>
          </p:nvSpPr>
          <p:spPr>
            <a:xfrm>
              <a:off x="828765" y="4553771"/>
              <a:ext cx="2088451" cy="3267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/>
                <a:t>Горизонтальные связи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779456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05891C-E6C4-4979-A821-1CA18C8C2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Педагогический инструментарий для работы с детьми и родителями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97C73A4-0D0A-415D-8A4C-6E29F14368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37359"/>
            <a:ext cx="10058400" cy="4635305"/>
          </a:xfrm>
        </p:spPr>
        <p:txBody>
          <a:bodyPr>
            <a:normAutofit fontScale="92500" lnSpcReduction="10000"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Учебная и методическая литература;</a:t>
            </a:r>
          </a:p>
          <a:p>
            <a:pPr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Памятки, навигационные комплексы;</a:t>
            </a:r>
          </a:p>
          <a:p>
            <a:pPr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Технология арт-терапии,</a:t>
            </a:r>
          </a:p>
          <a:p>
            <a:pPr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Театральная педагогика,</a:t>
            </a:r>
          </a:p>
          <a:p>
            <a:pPr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Музейная педагогика,</a:t>
            </a:r>
          </a:p>
          <a:p>
            <a:pPr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Институт наставничества,</a:t>
            </a:r>
          </a:p>
          <a:p>
            <a:pPr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Семейный клуб,</a:t>
            </a:r>
          </a:p>
          <a:p>
            <a:pPr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Журнал записи для учащихся «Мой мультикультурный класс» (о своей культуре, эмоциях),</a:t>
            </a:r>
          </a:p>
          <a:p>
            <a:pPr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Литературная гостиная,</a:t>
            </a:r>
          </a:p>
          <a:p>
            <a:pPr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Киноклуб, </a:t>
            </a:r>
          </a:p>
          <a:p>
            <a:pPr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Логопедические занятия,</a:t>
            </a:r>
          </a:p>
          <a:p>
            <a:pPr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Конкурсы, олимпиады</a:t>
            </a:r>
          </a:p>
          <a:p>
            <a:pPr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Игры и квесты,</a:t>
            </a:r>
          </a:p>
          <a:p>
            <a:pPr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Виртуальные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путешестви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по странам мира и др.</a:t>
            </a:r>
          </a:p>
        </p:txBody>
      </p:sp>
      <p:pic>
        <p:nvPicPr>
          <p:cNvPr id="5" name="Рисунок 4" descr="Драма">
            <a:extLst>
              <a:ext uri="{FF2B5EF4-FFF2-40B4-BE49-F238E27FC236}">
                <a16:creationId xmlns:a16="http://schemas.microsoft.com/office/drawing/2014/main" id="{28DE98EC-187C-451A-B997-2E6D68DFA0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21544" y="2212145"/>
            <a:ext cx="1430214" cy="1430214"/>
          </a:xfrm>
          <a:prstGeom prst="rect">
            <a:avLst/>
          </a:prstGeom>
        </p:spPr>
      </p:pic>
      <p:pic>
        <p:nvPicPr>
          <p:cNvPr id="7" name="Рисунок 6" descr="Палитра">
            <a:extLst>
              <a:ext uri="{FF2B5EF4-FFF2-40B4-BE49-F238E27FC236}">
                <a16:creationId xmlns:a16="http://schemas.microsoft.com/office/drawing/2014/main" id="{547B35D2-5292-4B10-800F-7D4B56FDDF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481625" y="5024511"/>
            <a:ext cx="1430215" cy="1430215"/>
          </a:xfrm>
          <a:prstGeom prst="rect">
            <a:avLst/>
          </a:prstGeom>
        </p:spPr>
      </p:pic>
      <p:pic>
        <p:nvPicPr>
          <p:cNvPr id="9" name="Рисунок 8" descr="Открытая книга">
            <a:extLst>
              <a:ext uri="{FF2B5EF4-FFF2-40B4-BE49-F238E27FC236}">
                <a16:creationId xmlns:a16="http://schemas.microsoft.com/office/drawing/2014/main" id="{D0EB6259-5063-4FC3-85B0-2D94214D105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958191" y="2403817"/>
            <a:ext cx="1238542" cy="1238542"/>
          </a:xfrm>
          <a:prstGeom prst="rect">
            <a:avLst/>
          </a:prstGeom>
        </p:spPr>
      </p:pic>
      <p:pic>
        <p:nvPicPr>
          <p:cNvPr id="11" name="Рисунок 10" descr="Указатель">
            <a:extLst>
              <a:ext uri="{FF2B5EF4-FFF2-40B4-BE49-F238E27FC236}">
                <a16:creationId xmlns:a16="http://schemas.microsoft.com/office/drawing/2014/main" id="{736E267D-399C-48B8-B459-5D89590E293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44879" y="4759570"/>
            <a:ext cx="1430215" cy="1430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597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F7E9460-DB7A-4561-A355-013897EFE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7286"/>
            <a:ext cx="10515600" cy="6049107"/>
          </a:xfrm>
        </p:spPr>
        <p:txBody>
          <a:bodyPr>
            <a:noAutofit/>
          </a:bodyPr>
          <a:lstStyle/>
          <a:p>
            <a:r>
              <a:rPr lang="ru-RU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Адаптация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(от лат.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adapto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приспособляю) детей мигрантов – это процесс активного приспособления ребенка к условиям социальной среды.</a:t>
            </a:r>
          </a:p>
          <a:p>
            <a:r>
              <a:rPr lang="ru-RU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Социализация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детей мигрантов – это процесс, предполагающий усвоение ребенком социального опыта, путем вхождения в социальную среду, на основе чего формируется его личность как гражданина страны, имеющего активную социальную позицию, проявляющуюся в деятельности и отношениях в социальной среде.</a:t>
            </a:r>
          </a:p>
          <a:p>
            <a:r>
              <a:rPr lang="ru-RU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Интеграция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(от лат.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integratio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восстановление, восполнение; лат.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целый) - принятие ребенка мигранта  за счет создания необходимых политических, экономических, социальных, педагогических и других условий.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ru-RU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Интеграция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это взаимный процесс объединения мигрантов и принимающего населения в новую социально-культурную среду, без потери для обеих сторон ключевых параметров исходных социально-культурных идентичностей, чаще всего при доминировании культурной составляющей принимающего сообщества (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О.Е.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Хухлаев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М.Ю. Чибисова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А.Ю.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Шеманов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endParaRPr lang="ru-RU" sz="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ru-RU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Интеграция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это степень и способ того, каким образом этнические меньшинства участвуют в жизни принимающего общества (М.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Гийсбертс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642762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590493-DE18-43CB-8B10-A804FD950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Основные образовательные потребности детей мигрантов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EE2D125-9320-4C1E-8164-CBDD39F948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sz="2800" dirty="0"/>
              <a:t> </a:t>
            </a:r>
            <a:r>
              <a:rPr lang="ru-RU" sz="2800" dirty="0">
                <a:solidFill>
                  <a:schemeClr val="tx1"/>
                </a:solidFill>
              </a:rPr>
              <a:t>недостаточный уровень владения русским языком;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800" dirty="0">
                <a:solidFill>
                  <a:schemeClr val="tx1"/>
                </a:solidFill>
              </a:rPr>
              <a:t> несоответствие уровня знаний, полученных в стране исхода, российским образовательным стандартам;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800" dirty="0">
                <a:solidFill>
                  <a:schemeClr val="tx1"/>
                </a:solidFill>
              </a:rPr>
              <a:t> эмоционально-личностные трудности, вызванные переживанием миграционного стресса;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800" dirty="0">
                <a:solidFill>
                  <a:schemeClr val="tx1"/>
                </a:solidFill>
              </a:rPr>
              <a:t> отсутствие или нехватка социальных навыков, соответствующих возрасту;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800" dirty="0">
                <a:solidFill>
                  <a:schemeClr val="tx1"/>
                </a:solidFill>
              </a:rPr>
              <a:t> ориентация на нормы и правила культуры страны и региона исхода, отличающиеся от принятых в регионе обучения.</a:t>
            </a:r>
          </a:p>
        </p:txBody>
      </p:sp>
    </p:spTree>
    <p:extLst>
      <p:ext uri="{BB962C8B-B14F-4D97-AF65-F5344CB8AC3E}">
        <p14:creationId xmlns:p14="http://schemas.microsoft.com/office/powerpoint/2010/main" val="905855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4788C2-6CB3-4DA8-9755-52FB8C4D3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Проблемы, которые испытывают </a:t>
            </a:r>
            <a:br>
              <a:rPr lang="ru-RU" b="1" dirty="0">
                <a:solidFill>
                  <a:schemeClr val="tx1"/>
                </a:solidFill>
              </a:rPr>
            </a:br>
            <a:r>
              <a:rPr lang="ru-RU" b="1" dirty="0">
                <a:solidFill>
                  <a:schemeClr val="tx1"/>
                </a:solidFill>
              </a:rPr>
              <a:t>дети мигрантов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924B15-6B47-4967-B9B8-4CD3CE7E4E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8467" y="1845734"/>
            <a:ext cx="10550769" cy="4442524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tx1"/>
                </a:solidFill>
              </a:rPr>
              <a:t>1</a:t>
            </a:r>
            <a:r>
              <a:rPr lang="ru-RU" sz="2200" dirty="0">
                <a:solidFill>
                  <a:schemeClr val="tx1"/>
                </a:solidFill>
              </a:rPr>
              <a:t>. </a:t>
            </a:r>
            <a:r>
              <a:rPr lang="ru-RU" sz="2200" b="1" dirty="0">
                <a:solidFill>
                  <a:schemeClr val="tx1"/>
                </a:solidFill>
              </a:rPr>
              <a:t>Педагогические</a:t>
            </a:r>
            <a:r>
              <a:rPr lang="ru-RU" sz="2200" dirty="0">
                <a:solidFill>
                  <a:schemeClr val="tx1"/>
                </a:solidFill>
              </a:rPr>
              <a:t> (трудность в принятии норм и правил образовательной организации, системы образования в целом, трудность адаптации к учебной деятельности, сложность в освоении учебного материала). </a:t>
            </a:r>
          </a:p>
          <a:p>
            <a:r>
              <a:rPr lang="ru-RU" sz="2200" dirty="0">
                <a:solidFill>
                  <a:schemeClr val="tx1"/>
                </a:solidFill>
              </a:rPr>
              <a:t>2. </a:t>
            </a:r>
            <a:r>
              <a:rPr lang="ru-RU" sz="2200" b="1" dirty="0">
                <a:solidFill>
                  <a:schemeClr val="tx1"/>
                </a:solidFill>
              </a:rPr>
              <a:t>Психологические</a:t>
            </a:r>
            <a:r>
              <a:rPr lang="ru-RU" sz="2200" dirty="0">
                <a:solidFill>
                  <a:schemeClr val="tx1"/>
                </a:solidFill>
              </a:rPr>
              <a:t> (трудности концентрации внимания, трудность в общении, ярко выраженная тревожность, чувствительность). </a:t>
            </a:r>
          </a:p>
          <a:p>
            <a:r>
              <a:rPr lang="ru-RU" sz="2200" dirty="0">
                <a:solidFill>
                  <a:schemeClr val="tx1"/>
                </a:solidFill>
              </a:rPr>
              <a:t>3. </a:t>
            </a:r>
            <a:r>
              <a:rPr lang="ru-RU" sz="2200" b="1" dirty="0">
                <a:solidFill>
                  <a:schemeClr val="tx1"/>
                </a:solidFill>
              </a:rPr>
              <a:t>Социальные</a:t>
            </a:r>
            <a:r>
              <a:rPr lang="ru-RU" sz="2200" dirty="0">
                <a:solidFill>
                  <a:schemeClr val="tx1"/>
                </a:solidFill>
              </a:rPr>
              <a:t> (нетерпимое отношение со стороны сверстников, педагогов, материальные трудности в семье, проблема адаптации к социуму, принятым в обществе правилам и нормам). </a:t>
            </a:r>
          </a:p>
          <a:p>
            <a:r>
              <a:rPr lang="ru-RU" sz="2200" dirty="0">
                <a:solidFill>
                  <a:schemeClr val="tx1"/>
                </a:solidFill>
              </a:rPr>
              <a:t>4. </a:t>
            </a:r>
            <a:r>
              <a:rPr lang="ru-RU" sz="2200" b="1" dirty="0">
                <a:solidFill>
                  <a:schemeClr val="tx1"/>
                </a:solidFill>
              </a:rPr>
              <a:t>Культурные</a:t>
            </a:r>
            <a:r>
              <a:rPr lang="ru-RU" sz="2200" dirty="0">
                <a:solidFill>
                  <a:schemeClr val="tx1"/>
                </a:solidFill>
              </a:rPr>
              <a:t> (незнание культурных особенностей, ценностей, норм в обществе, культурные различия, страх потери собственной культуры). </a:t>
            </a:r>
          </a:p>
          <a:p>
            <a:r>
              <a:rPr lang="ru-RU" sz="2200" dirty="0">
                <a:solidFill>
                  <a:schemeClr val="tx1"/>
                </a:solidFill>
              </a:rPr>
              <a:t>5. </a:t>
            </a:r>
            <a:r>
              <a:rPr lang="ru-RU" sz="2200" b="1" dirty="0">
                <a:solidFill>
                  <a:schemeClr val="tx1"/>
                </a:solidFill>
              </a:rPr>
              <a:t>Языковые</a:t>
            </a:r>
            <a:r>
              <a:rPr lang="ru-RU" sz="2200" dirty="0">
                <a:solidFill>
                  <a:schemeClr val="tx1"/>
                </a:solidFill>
              </a:rPr>
              <a:t> (незнание языка, особенностей коммуникативного поведения, принятых в обществе, правил вербального и невербального общения, коммуникативные барьеры). 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76B6DD-9D35-4489-B73D-44C67E960F70}"/>
              </a:ext>
            </a:extLst>
          </p:cNvPr>
          <p:cNvSpPr txBox="1"/>
          <p:nvPr/>
        </p:nvSpPr>
        <p:spPr>
          <a:xfrm>
            <a:off x="9012701" y="6027300"/>
            <a:ext cx="31792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Д.З. Ахметова, И.Г. Морозова</a:t>
            </a:r>
          </a:p>
        </p:txBody>
      </p:sp>
    </p:spTree>
    <p:extLst>
      <p:ext uri="{BB962C8B-B14F-4D97-AF65-F5344CB8AC3E}">
        <p14:creationId xmlns:p14="http://schemas.microsoft.com/office/powerpoint/2010/main" val="2242732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BEA6B6-FF2F-47D9-BCD7-8DE72B03E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7737"/>
            <a:ext cx="10515600" cy="1532952"/>
          </a:xfrm>
        </p:spPr>
        <p:txBody>
          <a:bodyPr>
            <a:normAutofit/>
          </a:bodyPr>
          <a:lstStyle/>
          <a:p>
            <a:pPr algn="ctr"/>
            <a:r>
              <a:rPr lang="ru-RU" sz="4000" dirty="0"/>
              <a:t>Схема комплексной оценки особых образовательных потребностей детей мигрантов</a:t>
            </a:r>
          </a:p>
        </p:txBody>
      </p:sp>
      <p:pic>
        <p:nvPicPr>
          <p:cNvPr id="1026" name="Picture 2" descr="https://psy.su/content/images/%D0%91%D0%B5%D0%B7%20%D0%B8%D0%BC%D0%B5%D0%BD%D0%B8(3)_600x321.jpg">
            <a:extLst>
              <a:ext uri="{FF2B5EF4-FFF2-40B4-BE49-F238E27FC236}">
                <a16:creationId xmlns:a16="http://schemas.microsoft.com/office/drawing/2014/main" id="{E5CFE6E3-38BE-412A-9208-D51BC44C255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1551" y="1690689"/>
            <a:ext cx="8932984" cy="4779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1817C11-84F0-406E-A793-19C719645754}"/>
              </a:ext>
            </a:extLst>
          </p:cNvPr>
          <p:cNvSpPr txBox="1"/>
          <p:nvPr/>
        </p:nvSpPr>
        <p:spPr>
          <a:xfrm>
            <a:off x="9622302" y="2138289"/>
            <a:ext cx="20820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РКИ – русский как иностранный.</a:t>
            </a:r>
          </a:p>
          <a:p>
            <a:r>
              <a:rPr lang="ru-RU" dirty="0"/>
              <a:t>РКН – русский как неродной</a:t>
            </a:r>
          </a:p>
        </p:txBody>
      </p:sp>
    </p:spTree>
    <p:extLst>
      <p:ext uri="{BB962C8B-B14F-4D97-AF65-F5344CB8AC3E}">
        <p14:creationId xmlns:p14="http://schemas.microsoft.com/office/powerpoint/2010/main" val="26613930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>
            <a:extLst>
              <a:ext uri="{FF2B5EF4-FFF2-40B4-BE49-F238E27FC236}">
                <a16:creationId xmlns:a16="http://schemas.microsoft.com/office/drawing/2014/main" id="{0D2FADF2-40E9-4E7C-9337-ABCBB74CC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6938" y="285750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ru-RU" altLang="ru-RU" sz="400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ru-RU" altLang="ru-RU" sz="400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ru-RU" altLang="ru-RU" sz="400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ru-RU" altLang="ru-RU" sz="400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ru-RU" altLang="ru-RU" sz="400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ru-RU" altLang="ru-RU" sz="400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ru-RU" altLang="ru-RU" sz="400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ru-RU" altLang="ru-RU" sz="4000" b="1">
              <a:solidFill>
                <a:srgbClr val="222268"/>
              </a:solidFill>
              <a:latin typeface="Calibri" panose="020F0502020204030204" pitchFamily="34" charset="0"/>
            </a:endParaRPr>
          </a:p>
        </p:txBody>
      </p:sp>
      <p:sp>
        <p:nvSpPr>
          <p:cNvPr id="3075" name="Прямоугольник 2">
            <a:extLst>
              <a:ext uri="{FF2B5EF4-FFF2-40B4-BE49-F238E27FC236}">
                <a16:creationId xmlns:a16="http://schemas.microsoft.com/office/drawing/2014/main" id="{037C7D30-DDFA-40A1-BC66-330AA9A596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5025" y="0"/>
            <a:ext cx="835342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Целевые группы детей, </a:t>
            </a:r>
          </a:p>
          <a:p>
            <a:pPr algn="ctr" eaLnBrk="1" hangingPunct="1"/>
            <a:r>
              <a:rPr lang="ru-RU" alt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отношении которых в общеобразовательных организациях реализуются программы адресной психолого-педагогической помощи</a:t>
            </a:r>
            <a:endParaRPr lang="ru-RU" altLang="ru-RU" sz="2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6" name="Прямоугольник 3">
            <a:extLst>
              <a:ext uri="{FF2B5EF4-FFF2-40B4-BE49-F238E27FC236}">
                <a16:creationId xmlns:a16="http://schemas.microsoft.com/office/drawing/2014/main" id="{A2FB1C3B-1915-4092-A208-0959FC582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452" y="1484314"/>
            <a:ext cx="11000936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I.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Норма (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нормотипичные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дети и подростки с нормативным кризисом взросления)</a:t>
            </a:r>
          </a:p>
          <a:p>
            <a:pPr>
              <a:defRPr/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II.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Дети, испытывающие трудности в обучении:</a:t>
            </a:r>
          </a:p>
          <a:p>
            <a:pPr>
              <a:defRPr/>
            </a:pPr>
            <a:r>
              <a:rPr lang="ru-RU" sz="2000" b="1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- трудности в сфере усвоении учебных действий</a:t>
            </a:r>
          </a:p>
          <a:p>
            <a:pPr>
              <a:defRPr/>
            </a:pPr>
            <a:r>
              <a:rPr lang="ru-RU" sz="2000" b="1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- трудности в коммуникативной сфере (проблемы в общении со сверстниками и учителями)</a:t>
            </a:r>
          </a:p>
          <a:p>
            <a:pPr>
              <a:defRPr/>
            </a:pPr>
            <a:r>
              <a:rPr lang="ru-RU" sz="2000" b="1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- трудности в сфере социальной адаптации</a:t>
            </a:r>
          </a:p>
          <a:p>
            <a:pPr>
              <a:defRPr/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III.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Категории детей, нуждающиеся в особом внимании в связи с высоким риском уязвимости:</a:t>
            </a:r>
          </a:p>
          <a:p>
            <a:pPr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1) Дети, находящиеся в трудной жизненной ситуации:</a:t>
            </a:r>
          </a:p>
          <a:p>
            <a:pPr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1.1) Дети-сироты и дети, оставшиеся без попечения родителей</a:t>
            </a:r>
          </a:p>
          <a:p>
            <a:pPr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1.2) Обучающиеся с ОВЗ, дети-инвалиды</a:t>
            </a:r>
          </a:p>
          <a:p>
            <a:pPr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1.3) Дети с отклоняющимся поведением (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девиантное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поведение детей и подростков, суицидальное поведение детей и подростков)</a:t>
            </a:r>
          </a:p>
          <a:p>
            <a:pPr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2) Одаренные дети</a:t>
            </a:r>
          </a:p>
          <a:p>
            <a:pPr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3) Дети находящиеся под диспансерном наблюдением, в том числе часто/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длительноболеющие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2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IV. </a:t>
            </a:r>
            <a:r>
              <a:rPr lang="ru-RU" sz="2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Дети билингвы и дети из семей иностранных граждан (мигранты)</a:t>
            </a:r>
            <a:endParaRPr lang="ru-RU" sz="20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00D91A-3E83-42FE-8D44-EE2CD31B3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Интегративная модель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7F726C4-E4A0-49E5-AFC8-179848AF9D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>
                <a:solidFill>
                  <a:schemeClr val="tx1"/>
                </a:solidFill>
              </a:rPr>
              <a:t>Ребенок адаптируется к образовательной системе, а система ему помогает. </a:t>
            </a:r>
          </a:p>
          <a:p>
            <a:pPr marL="0" indent="0">
              <a:buNone/>
            </a:pPr>
            <a:endParaRPr lang="ru-RU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2800" dirty="0">
                <a:solidFill>
                  <a:schemeClr val="tx1"/>
                </a:solidFill>
              </a:rPr>
              <a:t>– обеспечение права на включение в общий поток обучения,</a:t>
            </a:r>
          </a:p>
          <a:p>
            <a:pPr marL="0" indent="0">
              <a:buNone/>
            </a:pPr>
            <a:r>
              <a:rPr lang="ru-RU" sz="2800" dirty="0">
                <a:solidFill>
                  <a:schemeClr val="tx1"/>
                </a:solidFill>
              </a:rPr>
              <a:t>– обеспечение освоения необходимых норм и правил,</a:t>
            </a:r>
          </a:p>
          <a:p>
            <a:pPr marL="0" indent="0">
              <a:buNone/>
            </a:pPr>
            <a:r>
              <a:rPr lang="ru-RU" sz="2800" dirty="0">
                <a:solidFill>
                  <a:schemeClr val="tx1"/>
                </a:solidFill>
              </a:rPr>
              <a:t>– использование специальных педагогических приемов, учитывающих особые образовательные потребности.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07702EF-41C8-4C8A-A505-1528B3861B53}"/>
              </a:ext>
            </a:extLst>
          </p:cNvPr>
          <p:cNvSpPr txBox="1"/>
          <p:nvPr/>
        </p:nvSpPr>
        <p:spPr>
          <a:xfrm>
            <a:off x="7437120" y="5914163"/>
            <a:ext cx="4754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/>
              <a:t>Хухлаев О.Е., Чибисова М.Ю., Шеманов А.Ю.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26508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9007FB-D36F-4BC2-B62B-9D8004976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Инклюзивная модель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FAFCEF4-C111-4068-ADBE-309A03E365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400" b="1" dirty="0" err="1">
                <a:solidFill>
                  <a:srgbClr val="7030A0"/>
                </a:solidFill>
              </a:rPr>
              <a:t>Инклюзивность</a:t>
            </a:r>
            <a:r>
              <a:rPr lang="ru-RU" sz="2400" dirty="0">
                <a:solidFill>
                  <a:srgbClr val="7030A0"/>
                </a:solidFill>
              </a:rPr>
              <a:t> (лат. </a:t>
            </a:r>
            <a:r>
              <a:rPr lang="ru-RU" sz="2400" dirty="0" err="1">
                <a:solidFill>
                  <a:srgbClr val="7030A0"/>
                </a:solidFill>
              </a:rPr>
              <a:t>Includo</a:t>
            </a:r>
            <a:r>
              <a:rPr lang="ru-RU" sz="2400" dirty="0">
                <a:solidFill>
                  <a:srgbClr val="7030A0"/>
                </a:solidFill>
              </a:rPr>
              <a:t> «включаю»)— это включение кого-либо или чего-либо в общественный процесс.</a:t>
            </a:r>
            <a:br>
              <a:rPr lang="ru-RU" sz="2400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>
                <a:solidFill>
                  <a:schemeClr val="tx1"/>
                </a:solidFill>
              </a:rPr>
              <a:t>Ребенок и среда меняются навстречу друг другу. </a:t>
            </a:r>
          </a:p>
          <a:p>
            <a:pPr marL="0" indent="0">
              <a:spcBef>
                <a:spcPts val="0"/>
              </a:spcBef>
              <a:buNone/>
            </a:pPr>
            <a:endParaRPr lang="ru-RU" sz="2400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>
                <a:solidFill>
                  <a:schemeClr val="tx1"/>
                </a:solidFill>
              </a:rPr>
              <a:t>– обеспечение права на отличия,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>
                <a:solidFill>
                  <a:schemeClr val="tx1"/>
                </a:solidFill>
              </a:rPr>
              <a:t>– выбор и активное участие в жизни образовательной среды.  </a:t>
            </a:r>
          </a:p>
          <a:p>
            <a:pPr marL="0" indent="0">
              <a:spcBef>
                <a:spcPts val="0"/>
              </a:spcBef>
              <a:buNone/>
            </a:pPr>
            <a:endParaRPr lang="ru-RU" sz="2400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>
                <a:solidFill>
                  <a:schemeClr val="tx1"/>
                </a:solidFill>
              </a:rPr>
              <a:t>Среда становится менее однородной.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>
                <a:solidFill>
                  <a:schemeClr val="tx1"/>
                </a:solidFill>
              </a:rPr>
              <a:t>Понятие «нормы» размывается.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49E99C-3656-4159-B660-0B2AC394D4C9}"/>
              </a:ext>
            </a:extLst>
          </p:cNvPr>
          <p:cNvSpPr txBox="1"/>
          <p:nvPr/>
        </p:nvSpPr>
        <p:spPr>
          <a:xfrm>
            <a:off x="7437120" y="5914163"/>
            <a:ext cx="4754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/>
              <a:t>Хухлаев О.Е., Чибисова М.Ю., Шеманов А.Ю.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5294938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489</TotalTime>
  <Words>2759</Words>
  <Application>Microsoft Office PowerPoint</Application>
  <PresentationFormat>Широкоэкранный</PresentationFormat>
  <Paragraphs>263</Paragraphs>
  <Slides>26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2" baseType="lpstr">
      <vt:lpstr>Arial</vt:lpstr>
      <vt:lpstr>Calibri</vt:lpstr>
      <vt:lpstr>Calibri Light</vt:lpstr>
      <vt:lpstr>Times New Roman</vt:lpstr>
      <vt:lpstr>Wingdings</vt:lpstr>
      <vt:lpstr>Ретро</vt:lpstr>
      <vt:lpstr>Современные подходы к образованию детей с особыми образовательными потребностями</vt:lpstr>
      <vt:lpstr>Литература, источники</vt:lpstr>
      <vt:lpstr>Презентация PowerPoint</vt:lpstr>
      <vt:lpstr>Основные образовательные потребности детей мигрантов</vt:lpstr>
      <vt:lpstr>Проблемы, которые испытывают  дети мигрантов</vt:lpstr>
      <vt:lpstr>Схема комплексной оценки особых образовательных потребностей детей мигрантов</vt:lpstr>
      <vt:lpstr>       </vt:lpstr>
      <vt:lpstr>Интегративная модель </vt:lpstr>
      <vt:lpstr>Инклюзивная модель </vt:lpstr>
      <vt:lpstr>Презентация PowerPoint</vt:lpstr>
      <vt:lpstr>Материалы для самостоятельного изучения</vt:lpstr>
      <vt:lpstr>Педагогические условия  для создания инклюзивной среды</vt:lpstr>
      <vt:lpstr>Принципы инклюзивного образования</vt:lpstr>
      <vt:lpstr>Принципы инклюзивного образования</vt:lpstr>
      <vt:lpstr>Измерение инклюзивности</vt:lpstr>
      <vt:lpstr>Создание инклюзивной культуры</vt:lpstr>
      <vt:lpstr>Проведение инклюзивной политики</vt:lpstr>
      <vt:lpstr>Развитие инклюзивных практик</vt:lpstr>
      <vt:lpstr>Готовность педагогов реализовывать инклюзивную культуру и инклюзивную практику </vt:lpstr>
      <vt:lpstr>Разные возможности, но равные права следование за интересами и возможностями ребенка</vt:lpstr>
      <vt:lpstr>Презентация PowerPoint</vt:lpstr>
      <vt:lpstr>Рекомендуемые меры управленческого характера по работе с детьми мигрантов</vt:lpstr>
      <vt:lpstr>Формы организации языковой, психологической и социокультурной адаптации для детей, владеющих русским языком в достаточным для освоения учебного материала</vt:lpstr>
      <vt:lpstr>Формы организации языковой, психологической и социокультурной адаптации для детей, не владеющих или плохо владеющих русским языком</vt:lpstr>
      <vt:lpstr>Составляющие модели адаптации и интеграции детей мигрантов</vt:lpstr>
      <vt:lpstr>Педагогический инструментарий для работы с детьми и родителями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51</cp:revision>
  <dcterms:created xsi:type="dcterms:W3CDTF">2026-02-13T04:50:55Z</dcterms:created>
  <dcterms:modified xsi:type="dcterms:W3CDTF">2026-02-20T06:47:02Z</dcterms:modified>
</cp:coreProperties>
</file>