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309" r:id="rId2"/>
    <p:sldId id="317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01" r:id="rId22"/>
  </p:sldIdLst>
  <p:sldSz cx="18288000" cy="10287000"/>
  <p:notesSz cx="6858000" cy="9144000"/>
  <p:embeddedFontLst>
    <p:embeddedFont>
      <p:font typeface="Exo 2" charset="-52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Arial Narrow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hxm/SwWiIqyjaV/7vBJGxIvGYJ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00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662" autoAdjust="0"/>
  </p:normalViewPr>
  <p:slideViewPr>
    <p:cSldViewPr snapToGrid="0">
      <p:cViewPr>
        <p:scale>
          <a:sx n="40" d="100"/>
          <a:sy n="40" d="100"/>
        </p:scale>
        <p:origin x="-810" y="-10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9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5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401549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350568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280626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lagman.permedu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club225594946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/>
          <p:nvPr/>
        </p:nvSpPr>
        <p:spPr>
          <a:xfrm>
            <a:off x="518882" y="1743484"/>
            <a:ext cx="695388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99"/>
              <a:buFont typeface="Arial"/>
              <a:buNone/>
            </a:pPr>
            <a:r>
              <a:rPr lang="ru-RU" sz="4000" b="1" dirty="0" smtClean="0">
                <a:solidFill>
                  <a:srgbClr val="F50057"/>
                </a:solidFill>
                <a:latin typeface="Exo 2"/>
                <a:ea typeface="Exo 2"/>
                <a:cs typeface="Exo 2"/>
                <a:sym typeface="Exo 2"/>
              </a:rPr>
              <a:t>Владение русским языком</a:t>
            </a:r>
            <a:r>
              <a:rPr lang="ru-RU" sz="4000" b="1" i="0" u="none" strike="noStrike" cap="none" dirty="0" smtClean="0">
                <a:solidFill>
                  <a:srgbClr val="F50057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endParaRPr sz="4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48" name="Google Shape;248;p11"/>
          <p:cNvSpPr txBox="1"/>
          <p:nvPr/>
        </p:nvSpPr>
        <p:spPr>
          <a:xfrm>
            <a:off x="9666514" y="1592205"/>
            <a:ext cx="8065270" cy="1735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99"/>
              <a:buFont typeface="Arial"/>
              <a:buNone/>
            </a:pPr>
            <a:r>
              <a:rPr lang="ru-RU" sz="4000" b="1" dirty="0" smtClean="0">
                <a:solidFill>
                  <a:srgbClr val="F50057"/>
                </a:solidFill>
                <a:latin typeface="Exo 2"/>
                <a:sym typeface="Exo 2"/>
              </a:rPr>
              <a:t>Социально-психологическая адаптация </a:t>
            </a:r>
            <a:r>
              <a:rPr lang="ru-RU" sz="5400" b="1" dirty="0" smtClean="0">
                <a:solidFill>
                  <a:srgbClr val="F50057"/>
                </a:solidFill>
                <a:latin typeface="Exo 2"/>
                <a:sym typeface="Exo 2"/>
              </a:rPr>
              <a:t>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"/>
          <p:cNvSpPr txBox="1"/>
          <p:nvPr/>
        </p:nvSpPr>
        <p:spPr>
          <a:xfrm>
            <a:off x="518882" y="3086841"/>
            <a:ext cx="8651244" cy="5169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57200">
              <a:lnSpc>
                <a:spcPct val="150017"/>
              </a:lnSpc>
              <a:buSzPts val="2799"/>
              <a:buFontTx/>
              <a:buChar char="-"/>
            </a:pPr>
            <a:r>
              <a:rPr lang="ru-RU" sz="2799" b="1" dirty="0" err="1" smtClean="0">
                <a:solidFill>
                  <a:schemeClr val="accent1">
                    <a:lumMod val="75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аудирование</a:t>
            </a:r>
            <a:r>
              <a:rPr lang="ru-RU" sz="2799" b="1" dirty="0" smtClean="0">
                <a:solidFill>
                  <a:schemeClr val="accent1">
                    <a:lumMod val="75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;</a:t>
            </a:r>
          </a:p>
          <a:p>
            <a:pPr marL="457200" lvl="0" indent="-457200">
              <a:lnSpc>
                <a:spcPct val="150017"/>
              </a:lnSpc>
              <a:buSzPts val="2799"/>
              <a:buFontTx/>
              <a:buChar char="-"/>
            </a:pPr>
            <a:r>
              <a:rPr lang="ru-RU" sz="2799" b="1" dirty="0">
                <a:solidFill>
                  <a:schemeClr val="accent1">
                    <a:lumMod val="75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г</a:t>
            </a:r>
            <a:r>
              <a:rPr lang="ru-RU" sz="2799" b="1" dirty="0" smtClean="0">
                <a:solidFill>
                  <a:schemeClr val="accent1">
                    <a:lumMod val="75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оворение;</a:t>
            </a:r>
          </a:p>
          <a:p>
            <a:pPr marL="457200" lvl="0" indent="-457200">
              <a:lnSpc>
                <a:spcPct val="150017"/>
              </a:lnSpc>
              <a:buSzPts val="2799"/>
              <a:buFontTx/>
              <a:buChar char="-"/>
            </a:pPr>
            <a:r>
              <a:rPr lang="ru-RU" sz="2799" b="1" dirty="0" smtClean="0">
                <a:solidFill>
                  <a:schemeClr val="accent1">
                    <a:lumMod val="75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чтение;</a:t>
            </a:r>
          </a:p>
          <a:p>
            <a:pPr marL="457200" lvl="0" indent="-457200">
              <a:lnSpc>
                <a:spcPct val="150017"/>
              </a:lnSpc>
              <a:buSzPts val="2799"/>
              <a:buFontTx/>
              <a:buChar char="-"/>
            </a:pPr>
            <a:r>
              <a:rPr lang="ru-RU" sz="2799" b="1" dirty="0">
                <a:solidFill>
                  <a:schemeClr val="accent1">
                    <a:lumMod val="75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г</a:t>
            </a:r>
            <a:r>
              <a:rPr lang="ru-RU" sz="2799" b="1" dirty="0" smtClean="0">
                <a:solidFill>
                  <a:schemeClr val="accent1">
                    <a:lumMod val="75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рамматика;</a:t>
            </a:r>
          </a:p>
          <a:p>
            <a:pPr marL="457200" lvl="0" indent="-457200">
              <a:lnSpc>
                <a:spcPct val="150017"/>
              </a:lnSpc>
              <a:buSzPts val="2799"/>
              <a:buFontTx/>
              <a:buChar char="-"/>
            </a:pPr>
            <a:r>
              <a:rPr lang="ru-RU" sz="2799" b="1" dirty="0" smtClean="0">
                <a:solidFill>
                  <a:schemeClr val="accent1">
                    <a:lumMod val="75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письмо</a:t>
            </a:r>
          </a:p>
          <a:p>
            <a:pPr marL="457200" lvl="0" indent="-457200">
              <a:lnSpc>
                <a:spcPct val="150017"/>
              </a:lnSpc>
              <a:buSzPts val="2799"/>
              <a:buFontTx/>
              <a:buChar char="-"/>
            </a:pPr>
            <a:endParaRPr lang="ru-RU" sz="2799" dirty="0">
              <a:latin typeface="Exo 2"/>
              <a:ea typeface="Exo 2"/>
              <a:cs typeface="Exo 2"/>
              <a:sym typeface="Exo 2"/>
            </a:endParaRPr>
          </a:p>
          <a:p>
            <a:pPr lvl="0">
              <a:lnSpc>
                <a:spcPct val="150017"/>
              </a:lnSpc>
              <a:buSzPts val="2799"/>
            </a:pPr>
            <a:endParaRPr lang="ru-RU" sz="2799" dirty="0"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endParaRPr sz="2799" b="1" i="0" u="none" strike="noStrike" cap="none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50" name="Google Shape;250;p11"/>
          <p:cNvSpPr txBox="1"/>
          <p:nvPr/>
        </p:nvSpPr>
        <p:spPr>
          <a:xfrm>
            <a:off x="9431383" y="3053282"/>
            <a:ext cx="8856617" cy="775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17"/>
              </a:lnSpc>
              <a:buSzPts val="2799"/>
            </a:pPr>
            <a:r>
              <a:rPr lang="ru-RU" sz="2799" dirty="0" smtClean="0">
                <a:latin typeface="Exo 2"/>
                <a:ea typeface="Exo 2"/>
                <a:cs typeface="Exo 2"/>
                <a:sym typeface="Exo 2"/>
              </a:rPr>
              <a:t>- </a:t>
            </a:r>
            <a:r>
              <a:rPr lang="ru-RU" sz="2799" b="1" dirty="0" smtClean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Учебная адаптация   Методика </a:t>
            </a: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исследования обучаемости А.Я</a:t>
            </a:r>
            <a:r>
              <a:rPr lang="ru-RU" sz="2799" b="1" dirty="0" smtClean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. Ивановой</a:t>
            </a: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). </a:t>
            </a:r>
            <a:endParaRPr lang="ru-RU" sz="2799" b="1" dirty="0" smtClean="0">
              <a:solidFill>
                <a:srgbClr val="0070C0"/>
              </a:solidFill>
              <a:latin typeface="Exo 2"/>
              <a:ea typeface="Exo 2"/>
              <a:cs typeface="Exo 2"/>
              <a:sym typeface="Exo 2"/>
            </a:endParaRPr>
          </a:p>
          <a:p>
            <a:pPr lvl="0">
              <a:lnSpc>
                <a:spcPct val="150017"/>
              </a:lnSpc>
              <a:buSzPts val="2799"/>
            </a:pP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- Социально - психологической адаптация Социометрия. Диагностика принятия</a:t>
            </a:r>
          </a:p>
          <a:p>
            <a:pPr lvl="0">
              <a:lnSpc>
                <a:spcPct val="150017"/>
              </a:lnSpc>
              <a:buSzPts val="2799"/>
            </a:pP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других (по шкале </a:t>
            </a:r>
            <a:r>
              <a:rPr lang="ru-RU" sz="2799" b="1" dirty="0" err="1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Фейя</a:t>
            </a: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). Р. </a:t>
            </a:r>
            <a:r>
              <a:rPr lang="ru-RU" sz="2799" b="1" dirty="0" err="1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Гудман</a:t>
            </a:r>
            <a:endParaRPr lang="ru-RU" sz="2799" b="1" dirty="0">
              <a:solidFill>
                <a:srgbClr val="0070C0"/>
              </a:solidFill>
              <a:latin typeface="Exo 2"/>
              <a:ea typeface="Exo 2"/>
              <a:cs typeface="Exo 2"/>
              <a:sym typeface="Exo 2"/>
            </a:endParaRPr>
          </a:p>
          <a:p>
            <a:pPr lvl="0">
              <a:lnSpc>
                <a:spcPct val="150017"/>
              </a:lnSpc>
              <a:buSzPts val="2799"/>
            </a:pP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«Сильные стороны и трудности» (ССТ) ",</a:t>
            </a:r>
          </a:p>
          <a:p>
            <a:pPr lvl="0">
              <a:lnSpc>
                <a:spcPct val="150017"/>
              </a:lnSpc>
              <a:buSzPts val="2799"/>
            </a:pP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"Моя семья,": "</a:t>
            </a:r>
            <a:r>
              <a:rPr lang="ru-RU" sz="2799" b="1" dirty="0" smtClean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Дом-дерево-человек …</a:t>
            </a:r>
          </a:p>
          <a:p>
            <a:pPr lvl="0">
              <a:lnSpc>
                <a:spcPct val="150017"/>
              </a:lnSpc>
              <a:buSzPts val="2799"/>
            </a:pP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- Культурная адаптация (экскурсии, конференции, </a:t>
            </a:r>
            <a:r>
              <a:rPr lang="ru-RU" sz="2799" b="1" dirty="0" smtClean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литературные вечера</a:t>
            </a: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, конкурсы, диспуты, фотоконкурсы</a:t>
            </a:r>
            <a:r>
              <a:rPr lang="ru-RU" sz="2799" b="1" dirty="0" smtClean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, часы </a:t>
            </a: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общения), средств обучения (музеи</a:t>
            </a:r>
            <a:r>
              <a:rPr lang="ru-RU" sz="2799" b="1" dirty="0" smtClean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, библиотеки</a:t>
            </a:r>
            <a:r>
              <a:rPr lang="ru-RU" sz="2799" b="1" dirty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, </a:t>
            </a:r>
            <a:r>
              <a:rPr lang="ru-RU" sz="2799" b="1" dirty="0" smtClean="0">
                <a:solidFill>
                  <a:srgbClr val="0070C0"/>
                </a:solidFill>
                <a:latin typeface="Exo 2"/>
                <a:ea typeface="Exo 2"/>
                <a:cs typeface="Exo 2"/>
                <a:sym typeface="Exo 2"/>
              </a:rPr>
              <a:t>фильмы…</a:t>
            </a:r>
            <a:endParaRPr lang="ru-RU" sz="2799" b="1" dirty="0">
              <a:solidFill>
                <a:srgbClr val="0070C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endParaRPr sz="2799" b="1" i="0" u="none" strike="noStrike" cap="none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" name="Google Shape;156;p3"/>
          <p:cNvSpPr txBox="1"/>
          <p:nvPr/>
        </p:nvSpPr>
        <p:spPr>
          <a:xfrm>
            <a:off x="279918" y="474781"/>
            <a:ext cx="15745047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  <a:buSzPts val="6800"/>
            </a:pPr>
            <a:r>
              <a:rPr lang="ru-RU" sz="4200" b="1" dirty="0" smtClean="0">
                <a:solidFill>
                  <a:srgbClr val="F50057"/>
                </a:solidFill>
                <a:latin typeface="Exo 2"/>
                <a:ea typeface="Exo 2"/>
                <a:cs typeface="Exo 2"/>
                <a:sym typeface="Exo 2"/>
              </a:rPr>
              <a:t>Диагностика несовершеннолетних иностранных граждан  </a:t>
            </a:r>
            <a:endParaRPr sz="4200" b="1" i="0" u="none" strike="noStrike" cap="none" dirty="0">
              <a:solidFill>
                <a:srgbClr val="F50057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9" name="Объект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6727" y="3750507"/>
            <a:ext cx="4209035" cy="56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48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2133600" y="283370"/>
            <a:ext cx="15240000" cy="1404938"/>
          </a:xfrm>
        </p:spPr>
        <p:txBody>
          <a:bodyPr/>
          <a:lstStyle/>
          <a:p>
            <a:r>
              <a:rPr lang="ru-RU" b="1" dirty="0" smtClean="0">
                <a:solidFill>
                  <a:srgbClr val="F27E00"/>
                </a:solidFill>
                <a:latin typeface="Arial" charset="0"/>
                <a:cs typeface="Arial" charset="0"/>
              </a:rPr>
              <a:t>Критерии оценивания</a:t>
            </a: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1654176" y="2119313"/>
            <a:ext cx="15719424" cy="71294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sz="4300" b="1" dirty="0">
                <a:latin typeface="Arial" charset="0"/>
                <a:cs typeface="Arial" charset="0"/>
              </a:rPr>
              <a:t> </a:t>
            </a:r>
            <a:r>
              <a:rPr lang="ru-RU" sz="4000" b="1" u="sng" dirty="0">
                <a:solidFill>
                  <a:srgbClr val="254A91"/>
                </a:solidFill>
                <a:latin typeface="Arial" charset="0"/>
                <a:cs typeface="Arial" charset="0"/>
              </a:rPr>
              <a:t>Навык понимания связной речи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5 б. – ответы на все вопросы </a:t>
            </a:r>
            <a:r>
              <a:rPr lang="en-US" sz="4300" dirty="0">
                <a:solidFill>
                  <a:srgbClr val="254A91"/>
                </a:solidFill>
                <a:latin typeface="Arial" charset="0"/>
                <a:cs typeface="Arial" charset="0"/>
              </a:rPr>
              <a:t>I </a:t>
            </a: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и </a:t>
            </a:r>
            <a:r>
              <a:rPr lang="en-US" sz="4300" dirty="0">
                <a:solidFill>
                  <a:srgbClr val="254A91"/>
                </a:solidFill>
                <a:latin typeface="Arial" charset="0"/>
                <a:cs typeface="Arial" charset="0"/>
              </a:rPr>
              <a:t>II</a:t>
            </a: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 части;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4 б. – ответы на вопросы с 1- 2 речевыми ошибками;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3 б. – ответ на половину вопросов;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2 б. – ответы, меньше чем 50% вопросов;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1 б. – ответ на 1 - 2 вопроса </a:t>
            </a:r>
            <a:r>
              <a:rPr lang="en-US" sz="4300" dirty="0">
                <a:solidFill>
                  <a:srgbClr val="254A91"/>
                </a:solidFill>
                <a:latin typeface="Arial" charset="0"/>
                <a:cs typeface="Arial" charset="0"/>
              </a:rPr>
              <a:t>I </a:t>
            </a: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и </a:t>
            </a:r>
            <a:r>
              <a:rPr lang="en-US" sz="4300" dirty="0">
                <a:solidFill>
                  <a:srgbClr val="254A91"/>
                </a:solidFill>
                <a:latin typeface="Arial" charset="0"/>
                <a:cs typeface="Arial" charset="0"/>
              </a:rPr>
              <a:t>II</a:t>
            </a: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 части;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0 б. – нет правильных </a:t>
            </a:r>
            <a:r>
              <a:rPr lang="ru-RU" sz="4300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ответов.</a:t>
            </a:r>
          </a:p>
          <a:p>
            <a:pPr marL="0" indent="0">
              <a:buNone/>
              <a:defRPr/>
            </a:pPr>
            <a:endParaRPr lang="ru-RU" sz="4300" dirty="0"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endParaRPr lang="ru-RU" sz="43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41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2133600" y="283370"/>
            <a:ext cx="15240000" cy="1512093"/>
          </a:xfrm>
        </p:spPr>
        <p:txBody>
          <a:bodyPr/>
          <a:lstStyle/>
          <a:p>
            <a:r>
              <a:rPr lang="ru-RU" b="1" smtClean="0">
                <a:solidFill>
                  <a:srgbClr val="F27E00"/>
                </a:solidFill>
                <a:latin typeface="Arial" charset="0"/>
                <a:cs typeface="Arial" charset="0"/>
              </a:rPr>
              <a:t>Лексика. Грамматика</a:t>
            </a: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71AC99E-692E-4EFC-A524-ABDED14D4320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11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51" y="1795463"/>
            <a:ext cx="11429999" cy="751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295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714500" y="428625"/>
            <a:ext cx="15240000" cy="1297782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F27E00"/>
                </a:solidFill>
                <a:latin typeface="Arial" charset="0"/>
                <a:cs typeface="Arial" charset="0"/>
              </a:rPr>
              <a:t>Лексика. Граммат</a:t>
            </a:r>
            <a:r>
              <a:rPr lang="ru-RU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ика</a:t>
            </a: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01A4613-5019-434A-96CB-8277EB7EC7ED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12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012157"/>
            <a:ext cx="13925550" cy="67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176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2133600" y="283370"/>
            <a:ext cx="15240000" cy="1295400"/>
          </a:xfrm>
        </p:spPr>
        <p:txBody>
          <a:bodyPr/>
          <a:lstStyle/>
          <a:p>
            <a:r>
              <a:rPr lang="ru-RU" sz="7100" b="1" dirty="0">
                <a:solidFill>
                  <a:srgbClr val="F27E00"/>
                </a:solidFill>
                <a:latin typeface="Arial" charset="0"/>
                <a:cs typeface="Arial" charset="0"/>
              </a:rPr>
              <a:t>Лексика. Грамматика</a:t>
            </a: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1654176" y="1714500"/>
            <a:ext cx="15871824" cy="7822407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Запиши в столбики: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         Фрукты                                                   Овощи                                         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  _____________                                        ______________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  _____________                                        ______________   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4. 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Какое слово лишнее?  Подчеркни его: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- земляника, клубника, яблоко, черника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-  снег, лёд, лето, мороз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-  капуста, кабачок, груша, помидор.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5. 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Раздели слова для переноса:</a:t>
            </a:r>
          </a:p>
          <a:p>
            <a:pPr>
              <a:buFontTx/>
              <a:buNone/>
              <a:defRPr/>
            </a:pP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  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овощи, фрукты, капуста, баклажан, чеснок. 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6. 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Поставь ударение в словах: </a:t>
            </a:r>
          </a:p>
          <a:p>
            <a:pPr>
              <a:buFontTx/>
              <a:buNone/>
              <a:defRPr/>
            </a:pP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  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машина, телефон, письмо, родители, дерево.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7. 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Напиши слова в алфавитном порядке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:  </a:t>
            </a:r>
          </a:p>
          <a:p>
            <a:pPr>
              <a:buFontTx/>
              <a:buNone/>
              <a:defRPr/>
            </a:pP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    книга, альбом, дерево, цветок.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24738AE-FD0E-4DD5-A366-7E3CCCF6A2E9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13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44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2133600" y="500063"/>
            <a:ext cx="15240000" cy="1188245"/>
          </a:xfrm>
        </p:spPr>
        <p:txBody>
          <a:bodyPr/>
          <a:lstStyle/>
          <a:p>
            <a:r>
              <a:rPr lang="ru-RU" b="1" smtClean="0">
                <a:solidFill>
                  <a:srgbClr val="F27E00"/>
                </a:solidFill>
                <a:latin typeface="Arial" charset="0"/>
                <a:cs typeface="Arial" charset="0"/>
              </a:rPr>
              <a:t>Критерии оценивания</a:t>
            </a:r>
          </a:p>
        </p:txBody>
      </p:sp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2133600" y="1902620"/>
            <a:ext cx="15240000" cy="6898481"/>
          </a:xfrm>
        </p:spPr>
        <p:txBody>
          <a:bodyPr/>
          <a:lstStyle/>
          <a:p>
            <a:pPr marL="0" indent="0">
              <a:buNone/>
            </a:pPr>
            <a:r>
              <a:rPr lang="ru-RU" sz="4300">
                <a:solidFill>
                  <a:srgbClr val="254A91"/>
                </a:solidFill>
                <a:latin typeface="Arial" charset="0"/>
                <a:cs typeface="Arial" charset="0"/>
              </a:rPr>
              <a:t>Проверяется уровень сформированности языковых компетенций, умение правильно использовать их в речи и применять на письме.</a:t>
            </a:r>
          </a:p>
          <a:p>
            <a:pPr marL="0" indent="0">
              <a:buNone/>
            </a:pPr>
            <a:r>
              <a:rPr lang="ru-RU" sz="4300">
                <a:solidFill>
                  <a:srgbClr val="254A91"/>
                </a:solidFill>
                <a:latin typeface="Arial" charset="0"/>
                <a:cs typeface="Arial" charset="0"/>
              </a:rPr>
              <a:t>Работа оценивается положительно, если правильно выполнено больше 50% заданий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B750F3F-D12E-4042-8D71-EA7C390AABF7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14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95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517776" y="390526"/>
            <a:ext cx="15240000" cy="1081088"/>
          </a:xfrm>
        </p:spPr>
        <p:txBody>
          <a:bodyPr/>
          <a:lstStyle/>
          <a:p>
            <a:r>
              <a:rPr lang="ru-RU" b="1" smtClean="0">
                <a:solidFill>
                  <a:srgbClr val="F27E00"/>
                </a:solidFill>
                <a:latin typeface="Arial" charset="0"/>
                <a:cs typeface="Arial" charset="0"/>
              </a:rPr>
              <a:t>Письмо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654176" y="1688307"/>
            <a:ext cx="15719424" cy="7112793"/>
          </a:xfrm>
        </p:spPr>
        <p:txBody>
          <a:bodyPr/>
          <a:lstStyle/>
          <a:p>
            <a:pPr marL="0" indent="0">
              <a:buNone/>
            </a:pPr>
            <a:r>
              <a:rPr lang="ru-RU" sz="4300" b="1">
                <a:solidFill>
                  <a:srgbClr val="254A91"/>
                </a:solidFill>
                <a:latin typeface="Arial" charset="0"/>
                <a:cs typeface="Arial" charset="0"/>
              </a:rPr>
              <a:t>Словарный диктант</a:t>
            </a:r>
            <a:r>
              <a:rPr lang="ru-RU" sz="4300">
                <a:solidFill>
                  <a:srgbClr val="254A91"/>
                </a:solidFill>
                <a:latin typeface="Arial" charset="0"/>
                <a:cs typeface="Arial" charset="0"/>
              </a:rPr>
              <a:t>: Чайка, мыши, свеча, мальчик Саша, чайник, девочка Маша, тучка, лыжи, точка, роща, машина, земля.</a:t>
            </a:r>
          </a:p>
          <a:p>
            <a:pPr marL="0" indent="0">
              <a:buNone/>
            </a:pPr>
            <a:endParaRPr lang="ru-RU" sz="4300">
              <a:solidFill>
                <a:srgbClr val="254A91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ru-RU" sz="4300" b="1">
                <a:solidFill>
                  <a:srgbClr val="254A91"/>
                </a:solidFill>
                <a:latin typeface="Arial" charset="0"/>
                <a:cs typeface="Arial" charset="0"/>
              </a:rPr>
              <a:t>Диктант (25 слов</a:t>
            </a:r>
            <a:r>
              <a:rPr lang="ru-RU" sz="4300">
                <a:solidFill>
                  <a:srgbClr val="254A91"/>
                </a:solidFill>
                <a:latin typeface="Arial" charset="0"/>
                <a:cs typeface="Arial" charset="0"/>
              </a:rPr>
              <a:t>): Мальчики Юра и Ваня идут в лес. Рядом бежит пёс Бимка. По веткам скачут рыжие белки. Там под елкой норка. Там спрятались серые ёжики.</a:t>
            </a:r>
          </a:p>
          <a:p>
            <a:pPr marL="0" indent="0">
              <a:buNone/>
            </a:pPr>
            <a:endParaRPr lang="ru-RU" sz="4300">
              <a:solidFill>
                <a:srgbClr val="254A91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ru-RU" sz="4300" b="1">
                <a:solidFill>
                  <a:srgbClr val="254A91"/>
                </a:solidFill>
                <a:latin typeface="Arial" charset="0"/>
                <a:cs typeface="Arial" charset="0"/>
              </a:rPr>
              <a:t>Критерии</a:t>
            </a:r>
            <a:r>
              <a:rPr lang="ru-RU" sz="4300">
                <a:solidFill>
                  <a:srgbClr val="254A91"/>
                </a:solidFill>
                <a:latin typeface="Arial" charset="0"/>
                <a:cs typeface="Arial" charset="0"/>
              </a:rPr>
              <a:t>: работа оценивается положительно, если написано без ошибок 50% и более слов в диктанте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5A4ADC9-05CB-4225-AD1F-21AFE1441842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15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53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8934B2E-7D60-44C0-AFF0-06C593CCBC9B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16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4176" y="4712495"/>
            <a:ext cx="9013824" cy="516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00227" y="3174208"/>
            <a:ext cx="10801350" cy="4291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226" y="173832"/>
            <a:ext cx="140335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003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CFD5B9-DB76-45C2-9322-A61E12ED6952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17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1301" y="4602957"/>
            <a:ext cx="45653326" cy="1443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026" y="500063"/>
            <a:ext cx="15554324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6295" y="4937961"/>
            <a:ext cx="14634076" cy="501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904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2133600" y="390525"/>
            <a:ext cx="15240000" cy="1297782"/>
          </a:xfrm>
        </p:spPr>
        <p:txBody>
          <a:bodyPr/>
          <a:lstStyle/>
          <a:p>
            <a:r>
              <a:rPr lang="ru-RU" b="1" smtClean="0">
                <a:solidFill>
                  <a:srgbClr val="F27E00"/>
                </a:solidFill>
                <a:latin typeface="Arial" charset="0"/>
                <a:cs typeface="Arial" charset="0"/>
              </a:rPr>
              <a:t>Чтение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2012157"/>
            <a:ext cx="15240000" cy="678894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4000" b="1" dirty="0" smtClean="0">
                <a:solidFill>
                  <a:srgbClr val="254A91"/>
                </a:solidFill>
                <a:latin typeface="Arial" charset="0"/>
                <a:cs typeface="Arial" charset="0"/>
              </a:rPr>
              <a:t>1. </a:t>
            </a:r>
            <a:r>
              <a:rPr lang="ru-RU" sz="4300" b="1" dirty="0" smtClean="0">
                <a:solidFill>
                  <a:srgbClr val="254A91"/>
                </a:solidFill>
              </a:rPr>
              <a:t>Прочитайте </a:t>
            </a:r>
            <a:r>
              <a:rPr lang="ru-RU" sz="4300" b="1" dirty="0">
                <a:solidFill>
                  <a:srgbClr val="254A91"/>
                </a:solidFill>
              </a:rPr>
              <a:t>текст.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</a:rPr>
              <a:t>Гриша и Коля пошли в лес. Они собирали грибы и ягоды. Грибы они клали в лукошко, а ягоды - в корзинку. Вдруг грянул гром. Солнце скрылось. Кругом появились тучи.  Ветер гнул деревья к земле. Пошёл крупный дождь. Мальчики пошли к домику лесника. Скоро в лесу стало тихо. Дождь перестал. Выглянуло солнышко. Гриша и Коля с грибами и ягодами отправились домой. </a:t>
            </a:r>
          </a:p>
          <a:p>
            <a:pPr marL="0" indent="0" algn="r">
              <a:buNone/>
              <a:defRPr/>
            </a:pPr>
            <a:r>
              <a:rPr lang="ru-RU" sz="4300" dirty="0">
                <a:solidFill>
                  <a:srgbClr val="254A91"/>
                </a:solidFill>
              </a:rPr>
              <a:t>(И. Соколов – Микитов) 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D742A04-AC3D-493D-BD14-DD74F80029D6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18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74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2133600" y="283370"/>
            <a:ext cx="15240000" cy="1619250"/>
          </a:xfrm>
        </p:spPr>
        <p:txBody>
          <a:bodyPr/>
          <a:lstStyle/>
          <a:p>
            <a:r>
              <a:rPr lang="ru-RU" b="1" smtClean="0">
                <a:solidFill>
                  <a:srgbClr val="F27E00"/>
                </a:solidFill>
                <a:latin typeface="Arial" charset="0"/>
                <a:cs typeface="Arial" charset="0"/>
              </a:rPr>
              <a:t>Чтение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2119313"/>
            <a:ext cx="15240000" cy="66817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ru-RU" sz="4400" b="1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Обведи букву с правильным ответом.</a:t>
            </a:r>
          </a:p>
          <a:p>
            <a:pPr marL="0" indent="0">
              <a:buNone/>
              <a:defRPr/>
            </a:pPr>
            <a:r>
              <a:rPr lang="ru-RU" sz="4400" dirty="0" smtClean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1. Зачем </a:t>
            </a:r>
            <a:r>
              <a:rPr lang="ru-RU" sz="4400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мальчики пошли в лес?</a:t>
            </a:r>
          </a:p>
          <a:p>
            <a:pPr marL="0" indent="0">
              <a:buNone/>
              <a:defRPr/>
            </a:pPr>
            <a:r>
              <a:rPr lang="ru-RU" sz="4400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     А. поиграть</a:t>
            </a:r>
          </a:p>
          <a:p>
            <a:pPr marL="0" indent="0">
              <a:buNone/>
              <a:defRPr/>
            </a:pPr>
            <a:r>
              <a:rPr lang="ru-RU" sz="4400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     Б. нарвать травы</a:t>
            </a:r>
          </a:p>
          <a:p>
            <a:pPr marL="0" indent="0">
              <a:buNone/>
              <a:defRPr/>
            </a:pPr>
            <a:r>
              <a:rPr lang="ru-RU" sz="4400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     В. собирать грибы и ягоды</a:t>
            </a:r>
          </a:p>
          <a:p>
            <a:pPr marL="0" indent="0">
              <a:buNone/>
              <a:defRPr/>
            </a:pPr>
            <a:endParaRPr lang="ru-RU" sz="4400" dirty="0">
              <a:solidFill>
                <a:srgbClr val="254A9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ru-RU" sz="4400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2.  Что произошло?</a:t>
            </a:r>
          </a:p>
          <a:p>
            <a:pPr marL="0" indent="0">
              <a:buNone/>
              <a:defRPr/>
            </a:pPr>
            <a:r>
              <a:rPr lang="ru-RU" sz="4400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     А. грянул гром</a:t>
            </a:r>
          </a:p>
          <a:p>
            <a:pPr marL="0" indent="0">
              <a:buNone/>
              <a:defRPr/>
            </a:pPr>
            <a:r>
              <a:rPr lang="ru-RU" sz="4400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     Б. разразилась молния</a:t>
            </a:r>
          </a:p>
          <a:p>
            <a:pPr marL="0" indent="0">
              <a:buNone/>
              <a:defRPr/>
            </a:pPr>
            <a:r>
              <a:rPr lang="ru-RU" sz="4400" dirty="0">
                <a:solidFill>
                  <a:srgbClr val="254A91"/>
                </a:solidFill>
                <a:latin typeface="Arial" pitchFamily="34" charset="0"/>
                <a:cs typeface="Arial" pitchFamily="34" charset="0"/>
              </a:rPr>
              <a:t>     В. пошёл дождь </a:t>
            </a:r>
          </a:p>
          <a:p>
            <a:pPr marL="816422" indent="-816422">
              <a:buFontTx/>
              <a:buAutoNum type="arabicPeriod"/>
              <a:defRPr/>
            </a:pPr>
            <a:endParaRPr lang="ru-RU" sz="4300" dirty="0"/>
          </a:p>
          <a:p>
            <a:pPr marL="816422" indent="-816422">
              <a:buFontTx/>
              <a:buAutoNum type="arabicPeriod"/>
              <a:defRPr/>
            </a:pPr>
            <a:endParaRPr lang="ru-RU" sz="4300" dirty="0"/>
          </a:p>
          <a:p>
            <a:pPr marL="0" indent="0">
              <a:buNone/>
              <a:defRPr/>
            </a:pPr>
            <a:r>
              <a:rPr lang="ru-RU" sz="4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8834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765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33749" y="714377"/>
            <a:ext cx="5829303" cy="6788945"/>
          </a:xfrm>
        </p:spPr>
      </p:pic>
      <p:pic>
        <p:nvPicPr>
          <p:cNvPr id="2765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2157414"/>
            <a:ext cx="6448426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04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2133600" y="173832"/>
            <a:ext cx="15240000" cy="1514475"/>
          </a:xfrm>
        </p:spPr>
        <p:txBody>
          <a:bodyPr/>
          <a:lstStyle/>
          <a:p>
            <a:r>
              <a:rPr lang="ru-RU" b="1" dirty="0" smtClean="0">
                <a:solidFill>
                  <a:srgbClr val="F27E00"/>
                </a:solidFill>
                <a:latin typeface="Arial" charset="0"/>
                <a:cs typeface="Arial" charset="0"/>
              </a:rPr>
              <a:t>Критерии оценивания</a:t>
            </a:r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>
          <a:xfrm>
            <a:off x="1654177" y="1902620"/>
            <a:ext cx="16275050" cy="83843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Отмечается </a:t>
            </a:r>
            <a:r>
              <a:rPr lang="ru-RU" sz="4000" b="1" dirty="0">
                <a:solidFill>
                  <a:srgbClr val="254A91"/>
                </a:solidFill>
                <a:latin typeface="Arial" charset="0"/>
                <a:cs typeface="Arial" charset="0"/>
              </a:rPr>
              <a:t>способ чтения </a:t>
            </a: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(по буквам, слоговое, плавно слоговое, переходящее в прочтение слов, целыми словами) и часто встречающиеся ошибки.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254A91"/>
                </a:solidFill>
                <a:latin typeface="Arial" charset="0"/>
                <a:cs typeface="Arial" charset="0"/>
              </a:rPr>
              <a:t>Ответы на вопросы: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5 б. – правильные ответы на все вопросы;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4 б. – правильные ответы больше, чем 50% вопросов;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3 б. – правильные ответы на 50% вопросов; 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2 б. – правильных ответов меньше, чем 50% вопросов;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1 б. – ответ на 1 вопрос;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0 б. – нет ни одного ответа.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254A91"/>
                </a:solidFill>
                <a:latin typeface="Arial" charset="0"/>
                <a:cs typeface="Arial" charset="0"/>
              </a:rPr>
              <a:t>Пересказ с опорой на картинки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5 – 3 б. – сохранено содержание рассказа; 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254A91"/>
                </a:solidFill>
                <a:latin typeface="Arial" charset="0"/>
                <a:cs typeface="Arial" charset="0"/>
              </a:rPr>
              <a:t>2 – 1 б. одно – два предложения, отдельные слова</a:t>
            </a:r>
          </a:p>
          <a:p>
            <a:pPr marL="0" indent="0">
              <a:buNone/>
            </a:pPr>
            <a:endParaRPr lang="ru-RU" sz="43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ru-RU" sz="4300" dirty="0">
              <a:latin typeface="Arial" charset="0"/>
              <a:cs typeface="Arial" charset="0"/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0A8D1DB-BF51-46D3-AB21-CFC170795A51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20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03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/>
          <p:nvPr/>
        </p:nvSpPr>
        <p:spPr>
          <a:xfrm>
            <a:off x="2628424" y="3265713"/>
            <a:ext cx="12815826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50000"/>
              </a:lnSpc>
              <a:buSzPts val="3502"/>
            </a:pPr>
            <a:r>
              <a:rPr lang="ru-RU" sz="3600" b="1" dirty="0">
                <a:solidFill>
                  <a:srgbClr val="F50057"/>
                </a:solidFill>
                <a:latin typeface="Exo 2" panose="020B0604020202020204" charset="-52"/>
              </a:rPr>
              <a:t> МАОУ «Флагман</a:t>
            </a:r>
            <a:r>
              <a:rPr lang="ru-RU" sz="3600" b="1" dirty="0" smtClean="0">
                <a:solidFill>
                  <a:srgbClr val="F50057"/>
                </a:solidFill>
                <a:latin typeface="Exo 2" panose="020B0604020202020204" charset="-52"/>
              </a:rPr>
              <a:t>» г. Пермь</a:t>
            </a:r>
            <a:endParaRPr lang="ru-RU" sz="3600" b="1" dirty="0">
              <a:solidFill>
                <a:srgbClr val="F50057"/>
              </a:solidFill>
              <a:latin typeface="Exo 2" panose="020B0604020202020204" charset="-52"/>
            </a:endParaRPr>
          </a:p>
          <a:p>
            <a:pPr lvl="0" algn="ctr">
              <a:lnSpc>
                <a:spcPct val="150000"/>
              </a:lnSpc>
              <a:buSzPts val="3502"/>
            </a:pPr>
            <a:r>
              <a:rPr lang="ru-RU" sz="3600" b="1" dirty="0">
                <a:solidFill>
                  <a:srgbClr val="F50057"/>
                </a:solidFill>
                <a:latin typeface="Exo 2" panose="020B0604020202020204" charset="-52"/>
              </a:rPr>
              <a:t> </a:t>
            </a:r>
            <a:r>
              <a:rPr lang="en-US" sz="3600" b="1" dirty="0">
                <a:solidFill>
                  <a:srgbClr val="F50057"/>
                </a:solidFill>
                <a:latin typeface="Exo 2" panose="020B0604020202020204" charset="-52"/>
                <a:hlinkClick r:id="rId3"/>
              </a:rPr>
              <a:t>https://flagman.permedu.ru</a:t>
            </a:r>
            <a:r>
              <a:rPr lang="en-US" sz="3600" b="1" dirty="0" smtClean="0">
                <a:solidFill>
                  <a:srgbClr val="F50057"/>
                </a:solidFill>
                <a:latin typeface="Exo 2" panose="020B0604020202020204" charset="-52"/>
                <a:hlinkClick r:id="rId3"/>
              </a:rPr>
              <a:t>/</a:t>
            </a:r>
            <a:r>
              <a:rPr lang="ru-RU" sz="3600" b="1" dirty="0" smtClean="0">
                <a:solidFill>
                  <a:srgbClr val="F50057"/>
                </a:solidFill>
                <a:latin typeface="Exo 2" panose="020B0604020202020204" charset="-52"/>
              </a:rPr>
              <a:t> </a:t>
            </a:r>
          </a:p>
          <a:p>
            <a:pPr lvl="0" algn="ctr">
              <a:lnSpc>
                <a:spcPct val="150000"/>
              </a:lnSpc>
              <a:buSzPts val="3502"/>
            </a:pPr>
            <a:endParaRPr lang="ru-RU" sz="3600" b="1" dirty="0">
              <a:solidFill>
                <a:srgbClr val="F50057"/>
              </a:solidFill>
              <a:latin typeface="Exo 2" panose="020B0604020202020204" charset="-52"/>
            </a:endParaRPr>
          </a:p>
          <a:p>
            <a:pPr lvl="0" algn="ctr">
              <a:lnSpc>
                <a:spcPct val="150000"/>
              </a:lnSpc>
              <a:buSzPts val="3502"/>
            </a:pPr>
            <a:r>
              <a:rPr lang="ru-RU" sz="3600" b="1" dirty="0" smtClean="0">
                <a:solidFill>
                  <a:srgbClr val="F50057"/>
                </a:solidFill>
                <a:latin typeface="Exo 2" panose="020B0604020202020204" charset="-52"/>
              </a:rPr>
              <a:t>Группа в </a:t>
            </a:r>
            <a:r>
              <a:rPr lang="en-US" sz="3600" b="1" dirty="0" smtClean="0">
                <a:solidFill>
                  <a:srgbClr val="F50057"/>
                </a:solidFill>
                <a:latin typeface="Exo 2" panose="020B0604020202020204" charset="-52"/>
              </a:rPr>
              <a:t>VK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</a:rPr>
              <a:t>Ресурсный 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</a:rPr>
              <a:t>Центр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</a:rPr>
              <a:t>«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</a:rPr>
              <a:t>Компас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</a:rPr>
              <a:t>»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  <a:hlinkClick r:id="rId4"/>
              </a:rPr>
              <a:t>https://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  <a:hlinkClick r:id="rId4"/>
              </a:rPr>
              <a:t>vk.com/club225594946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</a:rPr>
              <a:t> </a:t>
            </a:r>
          </a:p>
          <a:p>
            <a:pPr lvl="0" algn="ctr">
              <a:lnSpc>
                <a:spcPct val="150000"/>
              </a:lnSpc>
              <a:buSzPts val="3502"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Exo 2" panose="020B0604020202020204" charset="-52"/>
              </a:rPr>
              <a:t> 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Exo 2" panose="020B0604020202020204" charset="-52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715297" y="493576"/>
            <a:ext cx="15858309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  <a:buSzPts val="6800"/>
            </a:pPr>
            <a:r>
              <a:rPr lang="ru-RU" sz="6600" b="1" dirty="0" smtClean="0">
                <a:solidFill>
                  <a:srgbClr val="F50057"/>
                </a:solidFill>
                <a:latin typeface="Exo 2"/>
                <a:ea typeface="Exo 2"/>
                <a:cs typeface="Exo 2"/>
                <a:sym typeface="Exo 2"/>
              </a:rPr>
              <a:t>Открыты к сотрудничеству!</a:t>
            </a:r>
            <a:endParaRPr sz="6600" b="1" i="0" u="none" strike="noStrike" cap="none" dirty="0">
              <a:solidFill>
                <a:srgbClr val="F50057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8" name="Google Shape;158;p3"/>
          <p:cNvSpPr txBox="1">
            <a:spLocks noGrp="1"/>
          </p:cNvSpPr>
          <p:nvPr>
            <p:ph type="sldNum" idx="12"/>
          </p:nvPr>
        </p:nvSpPr>
        <p:spPr>
          <a:xfrm>
            <a:off x="17138469" y="9548213"/>
            <a:ext cx="867665" cy="37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</a:pPr>
            <a:fld id="{00000000-1234-1234-1234-123412341234}" type="slidenum">
              <a:rPr lang="en-US" sz="320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200"/>
                <a:buFont typeface="Calibri"/>
                <a:buNone/>
              </a:pPr>
              <a:t>21</a:t>
            </a:fld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xmlns="" val="22566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286001" y="535782"/>
            <a:ext cx="15287626" cy="17145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F27E00"/>
                </a:solidFill>
                <a:latin typeface="Arial Narrow" pitchFamily="34" charset="0"/>
                <a:cs typeface="Arial" charset="0"/>
              </a:rPr>
              <a:t>Говорение</a:t>
            </a:r>
            <a:br>
              <a:rPr lang="ru-RU" b="1" dirty="0" smtClean="0">
                <a:solidFill>
                  <a:srgbClr val="F27E00"/>
                </a:solidFill>
                <a:latin typeface="Arial Narrow" pitchFamily="34" charset="0"/>
                <a:cs typeface="Arial" charset="0"/>
              </a:rPr>
            </a:br>
            <a:endParaRPr lang="ru-RU" sz="4300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03B3350-639C-40CC-9128-137E24803C80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3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2424143"/>
              </p:ext>
            </p:extLst>
          </p:nvPr>
        </p:nvGraphicFramePr>
        <p:xfrm>
          <a:off x="1714501" y="2076449"/>
          <a:ext cx="16287750" cy="7414602"/>
        </p:xfrm>
        <a:graphic>
          <a:graphicData uri="http://schemas.openxmlformats.org/drawingml/2006/table">
            <a:tbl>
              <a:tblPr/>
              <a:tblGrid>
                <a:gridCol w="8715376"/>
                <a:gridCol w="4429124"/>
                <a:gridCol w="3143250"/>
              </a:tblGrid>
              <a:tr h="10515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</a:rPr>
                        <a:t>Диалог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</a:rPr>
                        <a:t>Коммуникативная компетенция 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</a:rPr>
                        <a:t>Языковая компетенция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</a:rPr>
                        <a:t>1. Как тебя зовут? Назови своё И.Ф.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8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</a:rPr>
                        <a:t>2. Сколько тебе лет?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8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</a:rPr>
                        <a:t>3. Как зовут твою маму?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0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4. Как  зовут твоего папу? 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166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5. У тебя есть брат?  Он младше тебя?  Сколько ему лет? 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39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6. У тебя есть сестра? Она старше или младше тебя? 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0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7. Откуда ты приехал? 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0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8. В каком городе ты жил раньше? 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0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435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9. В какой стране ты живёшь сейчас? </a:t>
                      </a: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82880" marR="182880" marT="68580" marB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53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2133600" y="571501"/>
            <a:ext cx="15240000" cy="1223963"/>
          </a:xfrm>
        </p:spPr>
        <p:txBody>
          <a:bodyPr/>
          <a:lstStyle/>
          <a:p>
            <a:r>
              <a:rPr lang="ru-RU" b="1" dirty="0" smtClean="0">
                <a:solidFill>
                  <a:srgbClr val="F27E00"/>
                </a:solidFill>
                <a:latin typeface="Arial Narrow" pitchFamily="34" charset="0"/>
                <a:cs typeface="Arial" charset="0"/>
              </a:rPr>
              <a:t>Говорение</a:t>
            </a:r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>
          <a:xfrm>
            <a:off x="1654176" y="2012157"/>
            <a:ext cx="15719424" cy="7560468"/>
          </a:xfrm>
        </p:spPr>
        <p:txBody>
          <a:bodyPr/>
          <a:lstStyle/>
          <a:p>
            <a:pPr marL="0" indent="0">
              <a:buNone/>
            </a:pPr>
            <a:r>
              <a:rPr lang="ru-RU" sz="4300" dirty="0">
                <a:solidFill>
                  <a:srgbClr val="254A91"/>
                </a:solidFill>
                <a:latin typeface="Arial Narrow" pitchFamily="34" charset="0"/>
                <a:cs typeface="Arial" charset="0"/>
              </a:rPr>
              <a:t>1.Кто нарисован на картинке?</a:t>
            </a:r>
          </a:p>
          <a:p>
            <a:pPr marL="0" indent="0">
              <a:buNone/>
            </a:pPr>
            <a:r>
              <a:rPr lang="ru-RU" sz="4300" dirty="0">
                <a:solidFill>
                  <a:srgbClr val="254A91"/>
                </a:solidFill>
                <a:latin typeface="Arial Narrow" pitchFamily="34" charset="0"/>
                <a:cs typeface="Arial" charset="0"/>
              </a:rPr>
              <a:t>2.Давай дадим имя мальчикам и девочке.</a:t>
            </a:r>
          </a:p>
          <a:p>
            <a:pPr marL="0" indent="0">
              <a:buNone/>
            </a:pPr>
            <a:r>
              <a:rPr lang="ru-RU" sz="4300" dirty="0">
                <a:solidFill>
                  <a:srgbClr val="254A91"/>
                </a:solidFill>
                <a:latin typeface="Arial Narrow" pitchFamily="34" charset="0"/>
                <a:cs typeface="Arial" charset="0"/>
              </a:rPr>
              <a:t>3.Что нарисовано на картинке?</a:t>
            </a:r>
          </a:p>
          <a:p>
            <a:pPr marL="0" indent="0">
              <a:buNone/>
            </a:pPr>
            <a:r>
              <a:rPr lang="ru-RU" sz="4300" dirty="0">
                <a:solidFill>
                  <a:srgbClr val="254A91"/>
                </a:solidFill>
                <a:latin typeface="Arial Narrow" pitchFamily="34" charset="0"/>
                <a:cs typeface="Arial" charset="0"/>
              </a:rPr>
              <a:t>4.Что делают дети?</a:t>
            </a:r>
          </a:p>
          <a:p>
            <a:pPr marL="0" indent="0">
              <a:buNone/>
            </a:pPr>
            <a:r>
              <a:rPr lang="ru-RU" sz="4300" dirty="0">
                <a:solidFill>
                  <a:srgbClr val="254A91"/>
                </a:solidFill>
                <a:latin typeface="Arial Narrow" pitchFamily="34" charset="0"/>
                <a:cs typeface="Arial" charset="0"/>
              </a:rPr>
              <a:t>5. Что строит мальчик (имя)?</a:t>
            </a:r>
          </a:p>
          <a:p>
            <a:pPr marL="0" indent="0">
              <a:buNone/>
            </a:pPr>
            <a:r>
              <a:rPr lang="ru-RU" sz="4300" dirty="0">
                <a:solidFill>
                  <a:srgbClr val="254A91"/>
                </a:solidFill>
                <a:latin typeface="Arial Narrow" pitchFamily="34" charset="0"/>
                <a:cs typeface="Arial" charset="0"/>
              </a:rPr>
              <a:t>6. Сколько этажей в его доме?</a:t>
            </a:r>
          </a:p>
          <a:p>
            <a:pPr marL="0" indent="0">
              <a:buNone/>
            </a:pPr>
            <a:r>
              <a:rPr lang="ru-RU" sz="4300" dirty="0">
                <a:solidFill>
                  <a:srgbClr val="254A91"/>
                </a:solidFill>
                <a:latin typeface="Arial Narrow" pitchFamily="34" charset="0"/>
                <a:cs typeface="Arial" charset="0"/>
              </a:rPr>
              <a:t>7. Что строит девочка?</a:t>
            </a: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D565D20-8210-4894-86D3-0589FD16A56E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4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9299" y="4998245"/>
            <a:ext cx="8077201" cy="429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948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133600" y="571501"/>
            <a:ext cx="15240000" cy="1223963"/>
          </a:xfrm>
        </p:spPr>
        <p:txBody>
          <a:bodyPr/>
          <a:lstStyle/>
          <a:p>
            <a:r>
              <a:rPr lang="ru-RU" b="1" dirty="0" smtClean="0">
                <a:solidFill>
                  <a:srgbClr val="F27E00"/>
                </a:solidFill>
                <a:latin typeface="Arial Narrow" pitchFamily="34" charset="0"/>
                <a:cs typeface="Arial" charset="0"/>
              </a:rPr>
              <a:t>Говорение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431FF2E-1FC1-4684-9E38-0A694BC626CE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5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77" y="1821658"/>
            <a:ext cx="10887073" cy="792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789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2133600" y="571500"/>
            <a:ext cx="15240000" cy="1116807"/>
          </a:xfrm>
        </p:spPr>
        <p:txBody>
          <a:bodyPr/>
          <a:lstStyle/>
          <a:p>
            <a:r>
              <a:rPr lang="ru-RU" b="1" dirty="0" smtClean="0">
                <a:solidFill>
                  <a:srgbClr val="F27E00"/>
                </a:solidFill>
                <a:latin typeface="Arial" charset="0"/>
                <a:cs typeface="Arial" charset="0"/>
              </a:rPr>
              <a:t>Критерии оценивания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1654176" y="1902620"/>
            <a:ext cx="16633824" cy="75604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ru-RU" sz="4300" b="1" u="sng" dirty="0" smtClean="0">
                <a:solidFill>
                  <a:srgbClr val="254A91"/>
                </a:solidFill>
                <a:latin typeface="Arial" charset="0"/>
                <a:cs typeface="Arial" charset="0"/>
              </a:rPr>
              <a:t>1. Диалог </a:t>
            </a:r>
            <a:r>
              <a:rPr lang="ru-RU" sz="4300" b="1" u="sng" dirty="0">
                <a:solidFill>
                  <a:srgbClr val="254A91"/>
                </a:solidFill>
                <a:latin typeface="Arial" charset="0"/>
                <a:cs typeface="Arial" charset="0"/>
              </a:rPr>
              <a:t>на заданную тему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5 б. - ответы на все вопросы без подготовки (ведение диалога) и монологическое высказывание;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4 б. - ответы на большую часть вопросов + м/в;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3 б. – половина правильных ответов + м/в с ошибками;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2 б. – ответ на 1 – 2 вопроса;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1 б. – ответ по теме, но отдельными словами.</a:t>
            </a:r>
          </a:p>
          <a:p>
            <a:pPr marL="0" indent="0">
              <a:buNone/>
              <a:defRPr/>
            </a:pPr>
            <a:r>
              <a:rPr lang="ru-RU" sz="4300" b="1" u="sng" dirty="0">
                <a:solidFill>
                  <a:srgbClr val="254A91"/>
                </a:solidFill>
                <a:latin typeface="Arial" charset="0"/>
                <a:cs typeface="Arial" charset="0"/>
              </a:rPr>
              <a:t>2. Монологическая речь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5 б</a:t>
            </a:r>
            <a:r>
              <a:rPr lang="ru-RU" sz="4300" b="1" dirty="0">
                <a:solidFill>
                  <a:srgbClr val="254A91"/>
                </a:solidFill>
                <a:latin typeface="Arial" charset="0"/>
                <a:cs typeface="Arial" charset="0"/>
              </a:rPr>
              <a:t>. </a:t>
            </a: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– связное высказывание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4 б. – составляет рассказ, но пропускает моменты;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3 б. – 3 – 4 предложения, иногда бессвязных;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2 б. – перечисляет предметы;</a:t>
            </a:r>
          </a:p>
          <a:p>
            <a:pPr marL="0" indent="0">
              <a:buNone/>
              <a:defRPr/>
            </a:pPr>
            <a:r>
              <a:rPr lang="ru-RU" sz="4300" dirty="0">
                <a:solidFill>
                  <a:srgbClr val="254A91"/>
                </a:solidFill>
                <a:latin typeface="Arial" charset="0"/>
                <a:cs typeface="Arial" charset="0"/>
              </a:rPr>
              <a:t>1 б. – несколько слов…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AB397C7-22FC-4782-B2C6-52BF29686EBA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6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41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2133600" y="571500"/>
            <a:ext cx="15240000" cy="1116807"/>
          </a:xfrm>
        </p:spPr>
        <p:txBody>
          <a:bodyPr/>
          <a:lstStyle/>
          <a:p>
            <a:r>
              <a:rPr lang="ru-RU" b="1" smtClean="0">
                <a:solidFill>
                  <a:srgbClr val="F27E00"/>
                </a:solidFill>
                <a:latin typeface="Arial" charset="0"/>
                <a:cs typeface="Arial" charset="0"/>
              </a:rPr>
              <a:t>Аудирование</a:t>
            </a: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2133600" y="1902620"/>
            <a:ext cx="15240000" cy="7884318"/>
          </a:xfrm>
        </p:spPr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753169F-43E0-403D-B9BC-947C47F91961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7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928812"/>
            <a:ext cx="9601200" cy="77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038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2133600" y="390526"/>
            <a:ext cx="15240000" cy="1081088"/>
          </a:xfrm>
        </p:spPr>
        <p:txBody>
          <a:bodyPr/>
          <a:lstStyle/>
          <a:p>
            <a:r>
              <a:rPr lang="ru-RU" b="1" smtClean="0">
                <a:solidFill>
                  <a:srgbClr val="F27E00"/>
                </a:solidFill>
                <a:latin typeface="Arial" charset="0"/>
                <a:cs typeface="Arial" charset="0"/>
              </a:rPr>
              <a:t>Аудирование</a:t>
            </a: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2133600" y="1902620"/>
            <a:ext cx="15240000" cy="7777163"/>
          </a:xfrm>
        </p:spPr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C069527-AB24-4B95-8DAB-4F126EE232F0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8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0099" y="1688308"/>
            <a:ext cx="9220201" cy="788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149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2133600" y="283370"/>
            <a:ext cx="15240000" cy="1619250"/>
          </a:xfrm>
        </p:spPr>
        <p:txBody>
          <a:bodyPr/>
          <a:lstStyle/>
          <a:p>
            <a:r>
              <a:rPr lang="ru-RU" b="1" smtClean="0">
                <a:solidFill>
                  <a:srgbClr val="F27E00"/>
                </a:solidFill>
                <a:latin typeface="Arial" charset="0"/>
                <a:cs typeface="Arial" charset="0"/>
              </a:rPr>
              <a:t>Аудирование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26686" indent="-510264">
              <a:defRPr>
                <a:solidFill>
                  <a:schemeClr val="tx1"/>
                </a:solidFill>
                <a:latin typeface="Arial" charset="0"/>
              </a:defRPr>
            </a:lvl2pPr>
            <a:lvl3pPr marL="2041055" indent="-408211">
              <a:defRPr>
                <a:solidFill>
                  <a:schemeClr val="tx1"/>
                </a:solidFill>
                <a:latin typeface="Arial" charset="0"/>
              </a:defRPr>
            </a:lvl3pPr>
            <a:lvl4pPr marL="2857477" indent="-408211">
              <a:defRPr>
                <a:solidFill>
                  <a:schemeClr val="tx1"/>
                </a:solidFill>
                <a:latin typeface="Arial" charset="0"/>
              </a:defRPr>
            </a:lvl4pPr>
            <a:lvl5pPr marL="3673899" indent="-408211">
              <a:defRPr>
                <a:solidFill>
                  <a:schemeClr val="tx1"/>
                </a:solidFill>
                <a:latin typeface="Arial" charset="0"/>
              </a:defRPr>
            </a:lvl5pPr>
            <a:lvl6pPr marL="4490321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306743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6123165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939587" indent="-408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9922C10-9596-4E1D-9A08-27771E6CF9FC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9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902620"/>
            <a:ext cx="12725400" cy="785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724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956</Words>
  <Application>Microsoft Office PowerPoint</Application>
  <PresentationFormat>Произвольный</PresentationFormat>
  <Paragraphs>140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Exo 2</vt:lpstr>
      <vt:lpstr>Calibri</vt:lpstr>
      <vt:lpstr>Arial Narrow</vt:lpstr>
      <vt:lpstr>Times New Roman</vt:lpstr>
      <vt:lpstr>Office Theme</vt:lpstr>
      <vt:lpstr>Слайд 1</vt:lpstr>
      <vt:lpstr>Слайд 2</vt:lpstr>
      <vt:lpstr>Говорение </vt:lpstr>
      <vt:lpstr>Говорение</vt:lpstr>
      <vt:lpstr>Говорение</vt:lpstr>
      <vt:lpstr>Критерии оценивания</vt:lpstr>
      <vt:lpstr>Аудирование</vt:lpstr>
      <vt:lpstr>Аудирование</vt:lpstr>
      <vt:lpstr>Аудирование</vt:lpstr>
      <vt:lpstr>Критерии оценивания</vt:lpstr>
      <vt:lpstr>Лексика. Грамматика</vt:lpstr>
      <vt:lpstr>Лексика. Грамматика</vt:lpstr>
      <vt:lpstr>Лексика. Грамматика</vt:lpstr>
      <vt:lpstr>Критерии оценивания</vt:lpstr>
      <vt:lpstr>Письмо</vt:lpstr>
      <vt:lpstr>Слайд 16</vt:lpstr>
      <vt:lpstr>Слайд 17</vt:lpstr>
      <vt:lpstr>Чтение</vt:lpstr>
      <vt:lpstr>Чтение</vt:lpstr>
      <vt:lpstr>Критерии оценивания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Сопченко</dc:creator>
  <cp:lastModifiedBy>goleva-tg</cp:lastModifiedBy>
  <cp:revision>51</cp:revision>
  <dcterms:created xsi:type="dcterms:W3CDTF">2006-08-16T00:00:00Z</dcterms:created>
  <dcterms:modified xsi:type="dcterms:W3CDTF">2025-04-23T11:57:22Z</dcterms:modified>
</cp:coreProperties>
</file>