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svg" ContentType="image/sv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0" r:id="rId5"/>
    <p:sldId id="260" r:id="rId6"/>
    <p:sldId id="271" r:id="rId7"/>
    <p:sldId id="261" r:id="rId8"/>
    <p:sldId id="262" r:id="rId9"/>
    <p:sldId id="263" r:id="rId10"/>
    <p:sldId id="272" r:id="rId11"/>
    <p:sldId id="264" r:id="rId12"/>
    <p:sldId id="265" r:id="rId13"/>
    <p:sldId id="273" r:id="rId14"/>
    <p:sldId id="266" r:id="rId15"/>
    <p:sldId id="267" r:id="rId16"/>
    <p:sldId id="274" r:id="rId17"/>
    <p:sldId id="268" r:id="rId18"/>
    <p:sldId id="269" r:id="rId19"/>
    <p:sldId id="275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-108" y="-6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5D84EC3-D0BA-4B7B-9EEA-0556EC5D40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DF72602B-7772-47B6-888F-74E555B5A2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8052B38-378B-44D0-BAB8-4C95B8E2B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BC825-3A93-4F88-98FF-1B47223E8AEC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4B6E18B-6140-4B6E-A01D-27908174D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E013DCD-610B-4D4A-9A2C-FA593572E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391E5-F8CC-4A49-8827-95F14F5F6C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6777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24BE683-352A-46DB-B974-EE34EB8C3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847502C6-DCFE-46E4-A0EF-8BB831FCF4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D6BAF45-C3EB-446C-9746-5FFFE2B78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BC825-3A93-4F88-98FF-1B47223E8AEC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6D20831-D6EE-4CCD-8A05-088878592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8B4850E-D392-4A01-BD43-6D7819A29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391E5-F8CC-4A49-8827-95F14F5F6C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4288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5D042C75-0B9B-47DD-9B31-F2B3DE6BE6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85799291-F33A-4E29-A9F0-4E6205310C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990C48A-47FC-4AC2-B7E1-18F127DD15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BC825-3A93-4F88-98FF-1B47223E8AEC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27684CB-8628-4BFE-8CFC-3149F80FF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6339BFD-C0B6-49CD-B44D-0FE1CE5EE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391E5-F8CC-4A49-8827-95F14F5F6C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3815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1338275-BD6B-4EE8-A42D-513317C1D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47A0310-3A25-4E8E-8EFA-7EB3DA2560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DEF0C94-3C3D-4BCC-A1A1-49E7DC5E6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BC825-3A93-4F88-98FF-1B47223E8AEC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B3D3363-13BC-4377-82AD-478128C7E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0473654-D5AC-4AFD-9D07-CFFDC8B7E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391E5-F8CC-4A49-8827-95F14F5F6C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7763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3CFABAC-3C2A-4CA3-AEDF-BB53C5DDC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43ECEFD-BCA3-41D2-B299-6222D9038E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25A17AE-0061-42A5-869A-96550CA2B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BC825-3A93-4F88-98FF-1B47223E8AEC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C372BD3-982D-4A8B-951D-E4CBE0AD1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008238C-5CB6-45AE-8EDD-05F6B943E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391E5-F8CC-4A49-8827-95F14F5F6C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2242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5F81E22-1017-4671-941A-9F1A900CE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7568415-CD10-4309-9707-EAD576223B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B47EE171-3B91-4A02-9C73-A034F58D2E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F9572ED7-AD86-4133-8711-B68EB85D2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BC825-3A93-4F88-98FF-1B47223E8AEC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0943B3A-6752-4B95-B339-5E7154A1E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86C500F6-2A06-4033-8FAD-62A7D52B0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391E5-F8CC-4A49-8827-95F14F5F6C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84421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983BF72-9BBB-4A40-B276-6A189CB3B4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F7B841D-0934-4C2E-9ECE-48C381E981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6AB61EC8-5DC9-4061-A86A-4DB462F343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80E02476-3D71-4671-8458-5618B28687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580E80D2-3C18-4072-90EE-7844D77DBE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4F8BD7B6-2EF0-4669-8242-AFEA1E30C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BC825-3A93-4F88-98FF-1B47223E8AEC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4C5170B8-F25F-4510-95D0-9366924FE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59734679-47B7-4010-B639-2DFA70774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391E5-F8CC-4A49-8827-95F14F5F6C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8990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FCF177B-190C-4E7F-B768-793B21F05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50DE5F7C-426D-4D0E-8087-5FE16C05F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BC825-3A93-4F88-98FF-1B47223E8AEC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4CCE09B2-157C-4DFA-A7A1-84FB25C97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B95475EF-373A-4CB7-B7F7-493BC55EF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391E5-F8CC-4A49-8827-95F14F5F6C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9822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997D80A7-3A60-4540-B07E-65FFF8EA5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BC825-3A93-4F88-98FF-1B47223E8AEC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55B5FD3F-3497-4E6A-A818-8649E5302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D1F47FA7-0ADF-465B-9AAE-778D62DA0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391E5-F8CC-4A49-8827-95F14F5F6C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2789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A39E54F-D0D4-4495-AF29-45F3D0733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1E6A0CA-697D-42F1-9EF6-5BBB8A04A9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56F27B0D-7E12-4D26-84A1-65C50F1B5F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A737882-88E8-4DC8-B13C-054FA8974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BC825-3A93-4F88-98FF-1B47223E8AEC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55B9AC5-B3C9-4955-AED1-0C0E65FB7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C6A2FCB-6C5D-4F36-AF5B-38540A7EE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391E5-F8CC-4A49-8827-95F14F5F6C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3809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02C3EFA-4AC8-4BB4-A619-B72102018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FB79F843-FD05-4A80-8CC6-1C764A0CCE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99C0D606-D26A-4E4C-8896-86E3A80E62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90E1491-823C-4A74-9053-52A1658D6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BC825-3A93-4F88-98FF-1B47223E8AEC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7902EC98-B668-4419-BB47-FBF4EAFB2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F8B45B2B-08A4-4E88-961E-0F430EEE4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391E5-F8CC-4A49-8827-95F14F5F6C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9317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D593D97-89F5-48E2-AE78-48007901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431569B-CF7A-4527-8894-6649A25E5C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0D797AA-54AB-4D15-B165-BF055C987D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BC825-3A93-4F88-98FF-1B47223E8AEC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96D9A5D-F788-47ED-A7BD-DDB8923C43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00898FC-266E-4069-A09C-B90E334628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391E5-F8CC-4A49-8827-95F14F5F6C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8615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sv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E7A323C-E0ED-43E3-B4BA-B9F076DD27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2455" y="129277"/>
            <a:ext cx="10247085" cy="3894083"/>
          </a:xfrm>
        </p:spPr>
        <p:txBody>
          <a:bodyPr>
            <a:normAutofit fontScale="90000"/>
          </a:bodyPr>
          <a:lstStyle/>
          <a:p>
            <a:r>
              <a:rPr lang="ru-RU" sz="4400" b="1" dirty="0">
                <a:solidFill>
                  <a:srgbClr val="990033"/>
                </a:solidFill>
                <a:latin typeface="Arial Black" panose="020B0A04020102020204" pitchFamily="34" charset="0"/>
              </a:rPr>
              <a:t>Культура татар и башкир </a:t>
            </a:r>
            <a:br>
              <a:rPr lang="ru-RU" sz="4400" b="1" dirty="0">
                <a:solidFill>
                  <a:srgbClr val="990033"/>
                </a:solidFill>
                <a:latin typeface="Arial Black" panose="020B0A04020102020204" pitchFamily="34" charset="0"/>
              </a:rPr>
            </a:br>
            <a:r>
              <a:rPr lang="ru-RU" sz="4400" b="1" dirty="0" err="1">
                <a:solidFill>
                  <a:srgbClr val="990033"/>
                </a:solidFill>
                <a:latin typeface="Arial Black" panose="020B0A04020102020204" pitchFamily="34" charset="0"/>
              </a:rPr>
              <a:t>Бардымского</a:t>
            </a:r>
            <a:r>
              <a:rPr lang="ru-RU" sz="4400" b="1" dirty="0">
                <a:solidFill>
                  <a:srgbClr val="990033"/>
                </a:solidFill>
                <a:latin typeface="Arial Black" panose="020B0A04020102020204" pitchFamily="34" charset="0"/>
              </a:rPr>
              <a:t> района</a:t>
            </a:r>
            <a:r>
              <a:rPr lang="ru-RU" b="1" dirty="0">
                <a:solidFill>
                  <a:srgbClr val="990033"/>
                </a:solidFill>
                <a:latin typeface="Arial Black" panose="020B0A04020102020204" pitchFamily="34" charset="0"/>
              </a:rPr>
              <a:t/>
            </a:r>
            <a:br>
              <a:rPr lang="ru-RU" b="1" dirty="0">
                <a:solidFill>
                  <a:srgbClr val="990033"/>
                </a:solidFill>
                <a:latin typeface="Arial Black" panose="020B0A04020102020204" pitchFamily="34" charset="0"/>
              </a:rPr>
            </a:br>
            <a:r>
              <a:rPr lang="ru-RU" sz="4400" b="1" dirty="0">
                <a:solidFill>
                  <a:srgbClr val="990033"/>
                </a:solidFill>
                <a:latin typeface="Arial Black" panose="020B0A04020102020204" pitchFamily="34" charset="0"/>
              </a:rPr>
              <a:t/>
            </a:r>
            <a:br>
              <a:rPr lang="ru-RU" sz="4400" b="1" dirty="0">
                <a:solidFill>
                  <a:srgbClr val="990033"/>
                </a:solidFill>
                <a:latin typeface="Arial Black" panose="020B0A04020102020204" pitchFamily="34" charset="0"/>
              </a:rPr>
            </a:br>
            <a:r>
              <a:rPr lang="ru-RU" sz="4400" b="1" dirty="0">
                <a:solidFill>
                  <a:srgbClr val="7030A0"/>
                </a:solidFill>
                <a:latin typeface="Arial Black" panose="020B0A04020102020204" pitchFamily="34" charset="0"/>
              </a:rPr>
              <a:t>О чём речь?</a:t>
            </a:r>
            <a:br>
              <a:rPr lang="ru-RU" sz="4400" b="1" dirty="0">
                <a:solidFill>
                  <a:srgbClr val="7030A0"/>
                </a:solidFill>
                <a:latin typeface="Arial Black" panose="020B0A04020102020204" pitchFamily="34" charset="0"/>
              </a:rPr>
            </a:br>
            <a:r>
              <a:rPr lang="ru-RU" sz="3600" b="1" dirty="0">
                <a:solidFill>
                  <a:srgbClr val="7030A0"/>
                </a:solidFill>
                <a:latin typeface="Arial Black" panose="020B0A04020102020204" pitchFamily="34" charset="0"/>
              </a:rPr>
              <a:t/>
            </a:r>
            <a:br>
              <a:rPr lang="ru-RU" sz="3600" b="1" dirty="0">
                <a:solidFill>
                  <a:srgbClr val="7030A0"/>
                </a:solidFill>
                <a:latin typeface="Arial Black" panose="020B0A04020102020204" pitchFamily="34" charset="0"/>
              </a:rPr>
            </a:b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Посвящается 100-летию </a:t>
            </a:r>
            <a:r>
              <a:rPr lang="ru-RU" sz="3600" b="1" dirty="0" err="1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Бардымского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муниципального округа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391526" y="4114800"/>
            <a:ext cx="2731169" cy="27431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5027711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B3041CC-52F7-473E-B881-4B05D5338B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2277" y="278678"/>
            <a:ext cx="10515600" cy="15501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err="1">
                <a:solidFill>
                  <a:srgbClr val="990033"/>
                </a:solidFill>
              </a:rPr>
              <a:t>Каз</a:t>
            </a:r>
            <a:r>
              <a:rPr lang="ru-RU" sz="3600" b="1" dirty="0">
                <a:solidFill>
                  <a:srgbClr val="990033"/>
                </a:solidFill>
              </a:rPr>
              <a:t> </a:t>
            </a:r>
            <a:r>
              <a:rPr lang="en-US" sz="3600" b="1" dirty="0">
                <a:solidFill>
                  <a:srgbClr val="990033"/>
                </a:solidFill>
              </a:rPr>
              <a:t>‘</a:t>
            </a:r>
            <a:r>
              <a:rPr lang="ru-RU" sz="3600" b="1" dirty="0">
                <a:solidFill>
                  <a:srgbClr val="990033"/>
                </a:solidFill>
              </a:rPr>
              <a:t>Гусь</a:t>
            </a:r>
            <a:r>
              <a:rPr lang="en-US" sz="3600" b="1" dirty="0">
                <a:solidFill>
                  <a:srgbClr val="990033"/>
                </a:solidFill>
              </a:rPr>
              <a:t>’</a:t>
            </a:r>
            <a:endParaRPr lang="ru-RU" sz="3600" dirty="0">
              <a:solidFill>
                <a:srgbClr val="990033"/>
              </a:solidFill>
            </a:endParaRPr>
          </a:p>
          <a:p>
            <a:pPr marL="0" indent="0" algn="ctr">
              <a:buNone/>
            </a:pPr>
            <a:r>
              <a:rPr lang="ru-RU" dirty="0">
                <a:solidFill>
                  <a:srgbClr val="990033"/>
                </a:solidFill>
              </a:rPr>
              <a:t>Серебряный гусь – символ мира и доброй воли, верности традициям предков.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3276CB62-7D23-4ADA-81DB-1A13F9B0AF8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88911" y="1840832"/>
            <a:ext cx="8204243" cy="5017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470617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D6562E7-2312-4CE2-ACE5-C60CC6FEE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b="1" dirty="0">
                <a:solidFill>
                  <a:srgbClr val="990033"/>
                </a:solidFill>
              </a:rPr>
              <a:t>№ 4 </a:t>
            </a:r>
          </a:p>
        </p:txBody>
      </p:sp>
      <p:pic>
        <p:nvPicPr>
          <p:cNvPr id="2052" name="Picture 4" descr="https://etc.usf.edu/clipart/19100/19115/plow_19115_lg.gif">
            <a:extLst>
              <a:ext uri="{FF2B5EF4-FFF2-40B4-BE49-F238E27FC236}">
                <a16:creationId xmlns:a16="http://schemas.microsoft.com/office/drawing/2014/main" xmlns="" id="{886BD0A5-8070-46B4-8A64-6C12FD9D67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06172" y="2202500"/>
            <a:ext cx="7097486" cy="429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334909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562146B-2D80-470A-97CE-F44B6FB17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8675" y="1021729"/>
            <a:ext cx="9162143" cy="481358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990033"/>
                </a:solidFill>
              </a:rPr>
              <a:t>ВОПРОСЫ</a:t>
            </a:r>
            <a:br>
              <a:rPr lang="ru-RU" sz="3600" dirty="0" smtClean="0">
                <a:solidFill>
                  <a:srgbClr val="990033"/>
                </a:solidFill>
              </a:rPr>
            </a:br>
            <a:r>
              <a:rPr lang="ru-RU" sz="3600" dirty="0" smtClean="0">
                <a:solidFill>
                  <a:srgbClr val="990033"/>
                </a:solidFill>
              </a:rPr>
              <a:t/>
            </a:r>
            <a:br>
              <a:rPr lang="ru-RU" sz="3600" dirty="0" smtClean="0">
                <a:solidFill>
                  <a:srgbClr val="990033"/>
                </a:solidFill>
              </a:rPr>
            </a:br>
            <a:r>
              <a:rPr lang="ru-RU" sz="3600" dirty="0" smtClean="0">
                <a:solidFill>
                  <a:srgbClr val="990033"/>
                </a:solidFill>
              </a:rPr>
              <a:t>1</a:t>
            </a:r>
            <a:r>
              <a:rPr lang="ru-RU" sz="3600" dirty="0">
                <a:solidFill>
                  <a:srgbClr val="990033"/>
                </a:solidFill>
              </a:rPr>
              <a:t>. Самый насыщенный играми праздник татар и башкир </a:t>
            </a:r>
            <a:r>
              <a:rPr lang="ru-RU" sz="3600" dirty="0" err="1">
                <a:solidFill>
                  <a:srgbClr val="990033"/>
                </a:solidFill>
              </a:rPr>
              <a:t>Бардымского</a:t>
            </a:r>
            <a:r>
              <a:rPr lang="ru-RU" sz="3600" dirty="0">
                <a:solidFill>
                  <a:srgbClr val="990033"/>
                </a:solidFill>
              </a:rPr>
              <a:t> района.</a:t>
            </a:r>
            <a:br>
              <a:rPr lang="ru-RU" sz="3600" dirty="0">
                <a:solidFill>
                  <a:srgbClr val="990033"/>
                </a:solidFill>
              </a:rPr>
            </a:br>
            <a:r>
              <a:rPr lang="ru-RU" sz="3600" dirty="0">
                <a:solidFill>
                  <a:srgbClr val="990033"/>
                </a:solidFill>
              </a:rPr>
              <a:t>2. Земледельческий праздник татар и башкир посвящен весеннему севу. </a:t>
            </a:r>
            <a:br>
              <a:rPr lang="ru-RU" sz="3600" dirty="0">
                <a:solidFill>
                  <a:srgbClr val="990033"/>
                </a:solidFill>
              </a:rPr>
            </a:br>
            <a:r>
              <a:rPr lang="ru-RU" sz="3600" dirty="0">
                <a:solidFill>
                  <a:srgbClr val="990033"/>
                </a:solidFill>
              </a:rPr>
              <a:t>3. На этом празднике проходят скачки джигитов.</a:t>
            </a:r>
          </a:p>
        </p:txBody>
      </p:sp>
    </p:spTree>
    <p:extLst>
      <p:ext uri="{BB962C8B-B14F-4D97-AF65-F5344CB8AC3E}">
        <p14:creationId xmlns:p14="http://schemas.microsoft.com/office/powerpoint/2010/main" xmlns="" val="9437488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B3041CC-52F7-473E-B881-4B05D5338B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4466" y="290709"/>
            <a:ext cx="10258166" cy="15501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990033"/>
                </a:solidFill>
              </a:rPr>
              <a:t>Сабантуй ‘Свадьба плуга’.</a:t>
            </a:r>
            <a:endParaRPr lang="ru-RU" dirty="0">
              <a:solidFill>
                <a:srgbClr val="990033"/>
              </a:solidFill>
            </a:endParaRPr>
          </a:p>
          <a:p>
            <a:pPr marL="0" indent="0" algn="ctr">
              <a:buNone/>
            </a:pPr>
            <a:r>
              <a:rPr lang="ru-RU" dirty="0">
                <a:solidFill>
                  <a:srgbClr val="990033"/>
                </a:solidFill>
              </a:rPr>
              <a:t>Перед праздником в прошлом обходили дома с гармошкой и собирали подарки для состязаний: полотенца, отрезы, платки.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3D6EF1AD-9FE5-4FBB-9F9F-92252DE9F57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4264" y="1783132"/>
            <a:ext cx="7038336" cy="50748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9437488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D6562E7-2312-4CE2-ACE5-C60CC6FEE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b="1" dirty="0">
                <a:solidFill>
                  <a:srgbClr val="990033"/>
                </a:solidFill>
              </a:rPr>
              <a:t>№ 5 </a:t>
            </a:r>
          </a:p>
        </p:txBody>
      </p:sp>
      <p:pic>
        <p:nvPicPr>
          <p:cNvPr id="4" name="Рисунок 3" descr="Открытая ладонь">
            <a:extLst>
              <a:ext uri="{FF2B5EF4-FFF2-40B4-BE49-F238E27FC236}">
                <a16:creationId xmlns:a16="http://schemas.microsoft.com/office/drawing/2014/main" xmlns="" id="{448A8B51-6282-4E5E-958D-F3EFC06CA62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200399" y="2086429"/>
            <a:ext cx="4724400" cy="4724400"/>
          </a:xfrm>
          <a:prstGeom prst="rect">
            <a:avLst/>
          </a:prstGeom>
        </p:spPr>
      </p:pic>
      <p:pic>
        <p:nvPicPr>
          <p:cNvPr id="6" name="Рисунок 5" descr="Сердце">
            <a:extLst>
              <a:ext uri="{FF2B5EF4-FFF2-40B4-BE49-F238E27FC236}">
                <a16:creationId xmlns:a16="http://schemas.microsoft.com/office/drawing/2014/main" xmlns="" id="{3DC608DD-29BB-4DAB-AF9F-2717E69470D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5105400" y="2086429"/>
            <a:ext cx="1981200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122977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562146B-2D80-470A-97CE-F44B6FB17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5919" y="1069855"/>
            <a:ext cx="9706709" cy="460905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990033"/>
                </a:solidFill>
              </a:rPr>
              <a:t>ВОПРОСЫ</a:t>
            </a:r>
            <a:br>
              <a:rPr lang="ru-RU" sz="3600" dirty="0" smtClean="0">
                <a:solidFill>
                  <a:srgbClr val="990033"/>
                </a:solidFill>
              </a:rPr>
            </a:br>
            <a:r>
              <a:rPr lang="ru-RU" sz="3600" dirty="0" smtClean="0">
                <a:solidFill>
                  <a:srgbClr val="990033"/>
                </a:solidFill>
              </a:rPr>
              <a:t/>
            </a:r>
            <a:br>
              <a:rPr lang="ru-RU" sz="3600" dirty="0" smtClean="0">
                <a:solidFill>
                  <a:srgbClr val="990033"/>
                </a:solidFill>
              </a:rPr>
            </a:br>
            <a:r>
              <a:rPr lang="ru-RU" sz="3600" dirty="0" smtClean="0">
                <a:solidFill>
                  <a:srgbClr val="990033"/>
                </a:solidFill>
              </a:rPr>
              <a:t>1</a:t>
            </a:r>
            <a:r>
              <a:rPr lang="ru-RU" sz="3600" dirty="0">
                <a:solidFill>
                  <a:srgbClr val="990033"/>
                </a:solidFill>
              </a:rPr>
              <a:t>. Это слово происходит из арабского языка, одно из его значений – милость.</a:t>
            </a:r>
            <a:br>
              <a:rPr lang="ru-RU" sz="3600" dirty="0">
                <a:solidFill>
                  <a:srgbClr val="990033"/>
                </a:solidFill>
              </a:rPr>
            </a:br>
            <a:r>
              <a:rPr lang="ru-RU" sz="3600" dirty="0">
                <a:solidFill>
                  <a:srgbClr val="990033"/>
                </a:solidFill>
              </a:rPr>
              <a:t>2. Это татарское слово говорят в знак признательности.</a:t>
            </a:r>
          </a:p>
        </p:txBody>
      </p:sp>
    </p:spTree>
    <p:extLst>
      <p:ext uri="{BB962C8B-B14F-4D97-AF65-F5344CB8AC3E}">
        <p14:creationId xmlns:p14="http://schemas.microsoft.com/office/powerpoint/2010/main" xmlns="" val="25926874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B3041CC-52F7-473E-B881-4B05D5338B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2276" y="302741"/>
            <a:ext cx="10515600" cy="15501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err="1">
                <a:solidFill>
                  <a:srgbClr val="990033"/>
                </a:solidFill>
              </a:rPr>
              <a:t>Рәхмәт</a:t>
            </a:r>
            <a:r>
              <a:rPr lang="ru-RU" b="1" dirty="0">
                <a:solidFill>
                  <a:srgbClr val="990033"/>
                </a:solidFill>
              </a:rPr>
              <a:t> </a:t>
            </a:r>
            <a:r>
              <a:rPr lang="en-US" b="1" dirty="0">
                <a:solidFill>
                  <a:srgbClr val="990033"/>
                </a:solidFill>
              </a:rPr>
              <a:t>‘</a:t>
            </a:r>
            <a:r>
              <a:rPr lang="ru-RU" b="1" dirty="0">
                <a:solidFill>
                  <a:srgbClr val="990033"/>
                </a:solidFill>
              </a:rPr>
              <a:t>Спасибо</a:t>
            </a:r>
            <a:r>
              <a:rPr lang="en-US" b="1" dirty="0">
                <a:solidFill>
                  <a:srgbClr val="990033"/>
                </a:solidFill>
              </a:rPr>
              <a:t>’</a:t>
            </a:r>
            <a:endParaRPr lang="ru-RU" dirty="0">
              <a:solidFill>
                <a:srgbClr val="990033"/>
              </a:solidFill>
            </a:endParaRPr>
          </a:p>
          <a:p>
            <a:pPr marL="0" indent="0" algn="ctr">
              <a:buNone/>
            </a:pPr>
            <a:r>
              <a:rPr lang="ru-RU" dirty="0" err="1">
                <a:solidFill>
                  <a:srgbClr val="990033"/>
                </a:solidFill>
              </a:rPr>
              <a:t>Бер</a:t>
            </a:r>
            <a:r>
              <a:rPr lang="ru-RU" dirty="0">
                <a:solidFill>
                  <a:srgbClr val="990033"/>
                </a:solidFill>
              </a:rPr>
              <a:t> </a:t>
            </a:r>
            <a:r>
              <a:rPr lang="ru-RU" dirty="0" err="1">
                <a:solidFill>
                  <a:srgbClr val="990033"/>
                </a:solidFill>
              </a:rPr>
              <a:t>рәхмәт</a:t>
            </a:r>
            <a:r>
              <a:rPr lang="ru-RU" dirty="0">
                <a:solidFill>
                  <a:srgbClr val="990033"/>
                </a:solidFill>
              </a:rPr>
              <a:t> </a:t>
            </a:r>
            <a:r>
              <a:rPr lang="ru-RU" dirty="0" err="1">
                <a:solidFill>
                  <a:srgbClr val="990033"/>
                </a:solidFill>
              </a:rPr>
              <a:t>мең</a:t>
            </a:r>
            <a:r>
              <a:rPr lang="ru-RU" dirty="0">
                <a:solidFill>
                  <a:srgbClr val="990033"/>
                </a:solidFill>
              </a:rPr>
              <a:t> </a:t>
            </a:r>
            <a:r>
              <a:rPr lang="ru-RU" dirty="0" err="1">
                <a:solidFill>
                  <a:srgbClr val="990033"/>
                </a:solidFill>
              </a:rPr>
              <a:t>бәләдән</a:t>
            </a:r>
            <a:r>
              <a:rPr lang="ru-RU" dirty="0">
                <a:solidFill>
                  <a:srgbClr val="990033"/>
                </a:solidFill>
              </a:rPr>
              <a:t> </a:t>
            </a:r>
            <a:r>
              <a:rPr lang="ru-RU" dirty="0" err="1">
                <a:solidFill>
                  <a:srgbClr val="990033"/>
                </a:solidFill>
              </a:rPr>
              <a:t>коткарыр</a:t>
            </a:r>
            <a:r>
              <a:rPr lang="ru-RU" dirty="0">
                <a:solidFill>
                  <a:srgbClr val="990033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990033"/>
                </a:solidFill>
              </a:rPr>
              <a:t>‘Одно спасибо спасает от тысячи бед’ (татар. пословица).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B7379954-5BE2-4434-83D2-CE0F18DCA3A7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8110" y="1997242"/>
            <a:ext cx="7669657" cy="48607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5926874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D6562E7-2312-4CE2-ACE5-C60CC6FEE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b="1" dirty="0">
                <a:solidFill>
                  <a:srgbClr val="990033"/>
                </a:solidFill>
              </a:rPr>
              <a:t>№ 6 </a:t>
            </a:r>
          </a:p>
        </p:txBody>
      </p:sp>
      <p:pic>
        <p:nvPicPr>
          <p:cNvPr id="3074" name="Picture 2" descr="https://images.squarespace-cdn.com/content/v1/549dc512e4b0bef254ef0919/1482393228080-8O4DLA5UZZGY99EHVN46/image-asset.png">
            <a:extLst>
              <a:ext uri="{FF2B5EF4-FFF2-40B4-BE49-F238E27FC236}">
                <a16:creationId xmlns:a16="http://schemas.microsoft.com/office/drawing/2014/main" xmlns="" id="{59B50C06-986F-4137-8678-8E78665EFF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8927" y="1550420"/>
            <a:ext cx="5054146" cy="5164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226055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562146B-2D80-470A-97CE-F44B6FB17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6457" y="1358612"/>
            <a:ext cx="10041765" cy="412778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990033"/>
                </a:solidFill>
              </a:rPr>
              <a:t>ВОПРОСЫ</a:t>
            </a:r>
            <a:br>
              <a:rPr lang="ru-RU" sz="3600" dirty="0" smtClean="0">
                <a:solidFill>
                  <a:srgbClr val="990033"/>
                </a:solidFill>
              </a:rPr>
            </a:br>
            <a:r>
              <a:rPr lang="ru-RU" sz="3600" dirty="0" smtClean="0">
                <a:solidFill>
                  <a:srgbClr val="990033"/>
                </a:solidFill>
              </a:rPr>
              <a:t/>
            </a:r>
            <a:br>
              <a:rPr lang="ru-RU" sz="3600" dirty="0" smtClean="0">
                <a:solidFill>
                  <a:srgbClr val="990033"/>
                </a:solidFill>
              </a:rPr>
            </a:br>
            <a:r>
              <a:rPr lang="ru-RU" sz="3600" dirty="0" smtClean="0">
                <a:solidFill>
                  <a:srgbClr val="990033"/>
                </a:solidFill>
              </a:rPr>
              <a:t>1</a:t>
            </a:r>
            <a:r>
              <a:rPr lang="ru-RU" sz="3600" dirty="0">
                <a:solidFill>
                  <a:srgbClr val="990033"/>
                </a:solidFill>
              </a:rPr>
              <a:t>) В </a:t>
            </a:r>
            <a:r>
              <a:rPr lang="ru-RU" sz="3600" dirty="0" err="1">
                <a:solidFill>
                  <a:srgbClr val="990033"/>
                </a:solidFill>
              </a:rPr>
              <a:t>Бардымском</a:t>
            </a:r>
            <a:r>
              <a:rPr lang="ru-RU" sz="3600" dirty="0">
                <a:solidFill>
                  <a:srgbClr val="990033"/>
                </a:solidFill>
              </a:rPr>
              <a:t> районе они часто имеют красный и черный </a:t>
            </a:r>
            <a:r>
              <a:rPr lang="ru-RU" sz="3600" dirty="0" smtClean="0">
                <a:solidFill>
                  <a:srgbClr val="990033"/>
                </a:solidFill>
              </a:rPr>
              <a:t>фон.</a:t>
            </a:r>
            <a:r>
              <a:rPr lang="ru-RU" sz="3600" dirty="0">
                <a:solidFill>
                  <a:srgbClr val="990033"/>
                </a:solidFill>
              </a:rPr>
              <a:t/>
            </a:r>
            <a:br>
              <a:rPr lang="ru-RU" sz="3600" dirty="0">
                <a:solidFill>
                  <a:srgbClr val="990033"/>
                </a:solidFill>
              </a:rPr>
            </a:br>
            <a:r>
              <a:rPr lang="ru-RU" sz="3600" dirty="0">
                <a:solidFill>
                  <a:srgbClr val="990033"/>
                </a:solidFill>
              </a:rPr>
              <a:t>2) Они радуют глаз яркими ткаными узорами. </a:t>
            </a:r>
            <a:br>
              <a:rPr lang="ru-RU" sz="3600" dirty="0">
                <a:solidFill>
                  <a:srgbClr val="990033"/>
                </a:solidFill>
              </a:rPr>
            </a:br>
            <a:r>
              <a:rPr lang="ru-RU" sz="3600" dirty="0">
                <a:solidFill>
                  <a:srgbClr val="990033"/>
                </a:solidFill>
              </a:rPr>
              <a:t>3) Этот предмет обычно вешали на стены. </a:t>
            </a:r>
          </a:p>
        </p:txBody>
      </p:sp>
    </p:spTree>
    <p:extLst>
      <p:ext uri="{BB962C8B-B14F-4D97-AF65-F5344CB8AC3E}">
        <p14:creationId xmlns:p14="http://schemas.microsoft.com/office/powerpoint/2010/main" xmlns="" val="16073843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B3041CC-52F7-473E-B881-4B05D5338B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2276" y="374931"/>
            <a:ext cx="10515600" cy="155012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200" b="1" dirty="0" err="1">
                <a:solidFill>
                  <a:srgbClr val="990033"/>
                </a:solidFill>
              </a:rPr>
              <a:t>Тастымал</a:t>
            </a:r>
            <a:r>
              <a:rPr lang="ru-RU" sz="3200" dirty="0">
                <a:solidFill>
                  <a:srgbClr val="990033"/>
                </a:solidFill>
              </a:rPr>
              <a:t>. </a:t>
            </a:r>
          </a:p>
          <a:p>
            <a:pPr marL="0" indent="0" algn="ctr">
              <a:buNone/>
            </a:pPr>
            <a:r>
              <a:rPr lang="ru-RU" sz="3200" dirty="0">
                <a:solidFill>
                  <a:srgbClr val="990033"/>
                </a:solidFill>
              </a:rPr>
              <a:t>Узорное полотенце служит украшением дома </a:t>
            </a:r>
          </a:p>
          <a:p>
            <a:pPr marL="0" indent="0" algn="ctr">
              <a:buNone/>
            </a:pPr>
            <a:r>
              <a:rPr lang="ru-RU" sz="3200" dirty="0">
                <a:solidFill>
                  <a:srgbClr val="990033"/>
                </a:solidFill>
              </a:rPr>
              <a:t>и ценным подарком.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44CF1E8B-1EAC-4734-8D44-D1C37C0F49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30442" y="2009274"/>
            <a:ext cx="5078888" cy="4848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07384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D6562E7-2312-4CE2-ACE5-C60CC6FEE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b="1" dirty="0">
                <a:solidFill>
                  <a:srgbClr val="990033"/>
                </a:solidFill>
              </a:rPr>
              <a:t>№ 1</a:t>
            </a:r>
          </a:p>
        </p:txBody>
      </p:sp>
      <p:pic>
        <p:nvPicPr>
          <p:cNvPr id="7" name="Рисунок 6" descr="Солнце">
            <a:extLst>
              <a:ext uri="{FF2B5EF4-FFF2-40B4-BE49-F238E27FC236}">
                <a16:creationId xmlns:a16="http://schemas.microsoft.com/office/drawing/2014/main" xmlns="" id="{419E2316-2C77-44C2-9E00-99B37D687AC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929743" y="1979386"/>
            <a:ext cx="4332514" cy="4332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23925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562146B-2D80-470A-97CE-F44B6FB17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2581" y="1496094"/>
            <a:ext cx="9782725" cy="372561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990033"/>
                </a:solidFill>
              </a:rPr>
              <a:t>ВОПРОСЫ:</a:t>
            </a:r>
            <a:br>
              <a:rPr lang="ru-RU" sz="3600" dirty="0" smtClean="0">
                <a:solidFill>
                  <a:srgbClr val="990033"/>
                </a:solidFill>
              </a:rPr>
            </a:br>
            <a:r>
              <a:rPr lang="ru-RU" sz="3600" dirty="0" smtClean="0">
                <a:solidFill>
                  <a:srgbClr val="990033"/>
                </a:solidFill>
              </a:rPr>
              <a:t/>
            </a:r>
            <a:br>
              <a:rPr lang="ru-RU" sz="3600" dirty="0" smtClean="0">
                <a:solidFill>
                  <a:srgbClr val="990033"/>
                </a:solidFill>
              </a:rPr>
            </a:br>
            <a:r>
              <a:rPr lang="ru-RU" sz="3600" dirty="0" smtClean="0">
                <a:solidFill>
                  <a:srgbClr val="990033"/>
                </a:solidFill>
              </a:rPr>
              <a:t>1</a:t>
            </a:r>
            <a:r>
              <a:rPr lang="ru-RU" sz="3600" dirty="0">
                <a:solidFill>
                  <a:srgbClr val="990033"/>
                </a:solidFill>
              </a:rPr>
              <a:t>. Это татарское блюдо сравнивают с солнцем.</a:t>
            </a:r>
            <a:br>
              <a:rPr lang="ru-RU" sz="3600" dirty="0">
                <a:solidFill>
                  <a:srgbClr val="990033"/>
                </a:solidFill>
              </a:rPr>
            </a:br>
            <a:r>
              <a:rPr lang="ru-RU" sz="3600" dirty="0">
                <a:solidFill>
                  <a:srgbClr val="990033"/>
                </a:solidFill>
              </a:rPr>
              <a:t>2. Для его приготовления используют мед.</a:t>
            </a:r>
          </a:p>
        </p:txBody>
      </p:sp>
    </p:spTree>
    <p:extLst>
      <p:ext uri="{BB962C8B-B14F-4D97-AF65-F5344CB8AC3E}">
        <p14:creationId xmlns:p14="http://schemas.microsoft.com/office/powerpoint/2010/main" xmlns="" val="1580491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197601"/>
          </a:xfrm>
        </p:spPr>
        <p:txBody>
          <a:bodyPr>
            <a:normAutofit fontScale="90000"/>
          </a:bodyPr>
          <a:lstStyle/>
          <a:p>
            <a:pPr marL="0" indent="0"/>
            <a:r>
              <a:rPr lang="ru-RU" sz="4000" b="1" dirty="0" err="1" smtClean="0">
                <a:solidFill>
                  <a:srgbClr val="990033"/>
                </a:solidFill>
              </a:rPr>
              <a:t>Чәк-чәк </a:t>
            </a:r>
            <a:r>
              <a:rPr lang="ru-RU" sz="4000" dirty="0" smtClean="0">
                <a:solidFill>
                  <a:srgbClr val="990033"/>
                </a:solidFill>
              </a:rPr>
              <a:t>–  </a:t>
            </a:r>
            <a:r>
              <a:rPr lang="ru-RU" sz="4000" dirty="0" smtClean="0">
                <a:solidFill>
                  <a:srgbClr val="990033"/>
                </a:solidFill>
              </a:rPr>
              <a:t>сладкое татарское блюдо, символизирует благосостояние и процветание хозяев дома, </a:t>
            </a:r>
            <a:br>
              <a:rPr lang="ru-RU" sz="4000" dirty="0" smtClean="0">
                <a:solidFill>
                  <a:srgbClr val="990033"/>
                </a:solidFill>
              </a:rPr>
            </a:br>
            <a:r>
              <a:rPr lang="ru-RU" sz="4000" dirty="0" smtClean="0">
                <a:solidFill>
                  <a:srgbClr val="990033"/>
                </a:solidFill>
              </a:rPr>
              <a:t>их радушие и гостеприимство.</a:t>
            </a:r>
            <a:r>
              <a:rPr lang="ru-RU" dirty="0" smtClean="0">
                <a:solidFill>
                  <a:srgbClr val="990033"/>
                </a:solidFill>
              </a:rPr>
              <a:t/>
            </a:r>
            <a:br>
              <a:rPr lang="ru-RU" dirty="0" smtClean="0">
                <a:solidFill>
                  <a:srgbClr val="990033"/>
                </a:solidFill>
              </a:rPr>
            </a:b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2223B868-3204-4C8D-A7F9-D02E14277AE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96744" y="2224179"/>
            <a:ext cx="6016275" cy="404427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D6562E7-2312-4CE2-ACE5-C60CC6FEE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b="1" dirty="0">
                <a:solidFill>
                  <a:srgbClr val="990033"/>
                </a:solidFill>
              </a:rPr>
              <a:t>№ 2</a:t>
            </a:r>
          </a:p>
        </p:txBody>
      </p:sp>
      <p:pic>
        <p:nvPicPr>
          <p:cNvPr id="4" name="Рисунок 3" descr="Горы">
            <a:extLst>
              <a:ext uri="{FF2B5EF4-FFF2-40B4-BE49-F238E27FC236}">
                <a16:creationId xmlns:a16="http://schemas.microsoft.com/office/drawing/2014/main" xmlns="" id="{D9934033-5AD9-49E4-AFB3-AC02347A6E3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624942" y="2042885"/>
            <a:ext cx="4942115" cy="4942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83318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562146B-2D80-470A-97CE-F44B6FB17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6486" y="1315620"/>
            <a:ext cx="9162143" cy="411062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990033"/>
                </a:solidFill>
              </a:rPr>
              <a:t>ВОПРОСЫ:</a:t>
            </a:r>
            <a:br>
              <a:rPr lang="ru-RU" sz="3200" dirty="0" smtClean="0">
                <a:solidFill>
                  <a:srgbClr val="990033"/>
                </a:solidFill>
              </a:rPr>
            </a:br>
            <a:r>
              <a:rPr lang="ru-RU" sz="3200" dirty="0" smtClean="0">
                <a:solidFill>
                  <a:srgbClr val="990033"/>
                </a:solidFill>
              </a:rPr>
              <a:t/>
            </a:r>
            <a:br>
              <a:rPr lang="ru-RU" sz="3200" dirty="0" smtClean="0">
                <a:solidFill>
                  <a:srgbClr val="990033"/>
                </a:solidFill>
              </a:rPr>
            </a:br>
            <a:r>
              <a:rPr lang="ru-RU" sz="3200" dirty="0" smtClean="0">
                <a:solidFill>
                  <a:srgbClr val="990033"/>
                </a:solidFill>
              </a:rPr>
              <a:t>1</a:t>
            </a:r>
            <a:r>
              <a:rPr lang="ru-RU" sz="3200" dirty="0">
                <a:solidFill>
                  <a:srgbClr val="990033"/>
                </a:solidFill>
              </a:rPr>
              <a:t>. Предмет мужского гардероба.</a:t>
            </a:r>
            <a:br>
              <a:rPr lang="ru-RU" sz="3200" dirty="0">
                <a:solidFill>
                  <a:srgbClr val="990033"/>
                </a:solidFill>
              </a:rPr>
            </a:br>
            <a:r>
              <a:rPr lang="ru-RU" sz="3200" dirty="0">
                <a:solidFill>
                  <a:srgbClr val="990033"/>
                </a:solidFill>
              </a:rPr>
              <a:t>2. Этимология названия этого предмета связана с тюркским словом, которое означает «вершина», «</a:t>
            </a:r>
            <a:r>
              <a:rPr lang="ru-RU" sz="3200" dirty="0" err="1">
                <a:solidFill>
                  <a:srgbClr val="990033"/>
                </a:solidFill>
              </a:rPr>
              <a:t>навершие</a:t>
            </a:r>
            <a:r>
              <a:rPr lang="ru-RU" sz="3200" dirty="0">
                <a:solidFill>
                  <a:srgbClr val="990033"/>
                </a:solidFill>
              </a:rPr>
              <a:t>».</a:t>
            </a:r>
            <a:br>
              <a:rPr lang="ru-RU" sz="3200" dirty="0">
                <a:solidFill>
                  <a:srgbClr val="990033"/>
                </a:solidFill>
              </a:rPr>
            </a:br>
            <a:r>
              <a:rPr lang="ru-RU" sz="3200" dirty="0">
                <a:solidFill>
                  <a:srgbClr val="990033"/>
                </a:solidFill>
              </a:rPr>
              <a:t>3. Другие народы называют этот предмет </a:t>
            </a:r>
            <a:r>
              <a:rPr lang="ru-RU" sz="3200" dirty="0" err="1">
                <a:solidFill>
                  <a:srgbClr val="990033"/>
                </a:solidFill>
              </a:rPr>
              <a:t>дуппи</a:t>
            </a:r>
            <a:r>
              <a:rPr lang="ru-RU" sz="3200" dirty="0">
                <a:solidFill>
                  <a:srgbClr val="990033"/>
                </a:solidFill>
              </a:rPr>
              <a:t>, </a:t>
            </a:r>
            <a:r>
              <a:rPr lang="ru-RU" sz="3200" dirty="0" err="1">
                <a:solidFill>
                  <a:srgbClr val="990033"/>
                </a:solidFill>
              </a:rPr>
              <a:t>тахья</a:t>
            </a:r>
            <a:r>
              <a:rPr lang="ru-RU" sz="3200" dirty="0">
                <a:solidFill>
                  <a:srgbClr val="990033"/>
                </a:solidFill>
              </a:rPr>
              <a:t>, </a:t>
            </a:r>
            <a:r>
              <a:rPr lang="ru-RU" sz="3200" dirty="0" err="1">
                <a:solidFill>
                  <a:srgbClr val="990033"/>
                </a:solidFill>
              </a:rPr>
              <a:t>арахчын</a:t>
            </a:r>
            <a:r>
              <a:rPr lang="ru-RU" sz="3200" dirty="0">
                <a:solidFill>
                  <a:srgbClr val="99003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0484366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B3041CC-52F7-473E-B881-4B05D5338B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8685" y="326803"/>
            <a:ext cx="9996619" cy="225998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err="1">
                <a:solidFill>
                  <a:srgbClr val="990033"/>
                </a:solidFill>
              </a:rPr>
              <a:t>Түбәтәй</a:t>
            </a:r>
            <a:endParaRPr lang="ru-RU" dirty="0">
              <a:solidFill>
                <a:srgbClr val="990033"/>
              </a:solidFill>
            </a:endParaRPr>
          </a:p>
          <a:p>
            <a:pPr marL="0" indent="0" algn="ctr">
              <a:buNone/>
            </a:pPr>
            <a:r>
              <a:rPr lang="ru-RU" dirty="0">
                <a:solidFill>
                  <a:srgbClr val="990033"/>
                </a:solidFill>
              </a:rPr>
              <a:t>Мужской головной убор. Мастерицы </a:t>
            </a:r>
            <a:r>
              <a:rPr lang="ru-RU" dirty="0" err="1">
                <a:solidFill>
                  <a:srgbClr val="990033"/>
                </a:solidFill>
              </a:rPr>
              <a:t>Бардымского</a:t>
            </a:r>
            <a:r>
              <a:rPr lang="ru-RU" dirty="0">
                <a:solidFill>
                  <a:srgbClr val="990033"/>
                </a:solidFill>
              </a:rPr>
              <a:t> района богато украшают тюбетейку вышивкой. Отличительной чертой </a:t>
            </a:r>
            <a:r>
              <a:rPr lang="ru-RU" dirty="0" err="1">
                <a:solidFill>
                  <a:srgbClr val="990033"/>
                </a:solidFill>
              </a:rPr>
              <a:t>бардымской</a:t>
            </a:r>
            <a:r>
              <a:rPr lang="ru-RU" dirty="0">
                <a:solidFill>
                  <a:srgbClr val="990033"/>
                </a:solidFill>
              </a:rPr>
              <a:t> тюбетейки является тулья пирамидальной формы.</a:t>
            </a:r>
          </a:p>
          <a:p>
            <a:pPr marL="0" indent="0" algn="ctr">
              <a:buNone/>
            </a:pPr>
            <a:endParaRPr lang="ru-RU" sz="3600" dirty="0">
              <a:solidFill>
                <a:srgbClr val="990033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870F2891-5C60-4148-B3EB-98CDF2F18C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97281" y="2346158"/>
            <a:ext cx="6678714" cy="4511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48436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D6562E7-2312-4CE2-ACE5-C60CC6FEE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b="1" dirty="0">
                <a:solidFill>
                  <a:srgbClr val="990033"/>
                </a:solidFill>
              </a:rPr>
              <a:t>№ 3</a:t>
            </a:r>
          </a:p>
        </p:txBody>
      </p:sp>
      <p:pic>
        <p:nvPicPr>
          <p:cNvPr id="1026" name="Picture 2" descr="https://celes.club/pictures/uploads/posts/2023-06/1685762607_celes-club-p-risunok-pera-kontur-risunok-krasivo-49.jpg">
            <a:extLst>
              <a:ext uri="{FF2B5EF4-FFF2-40B4-BE49-F238E27FC236}">
                <a16:creationId xmlns:a16="http://schemas.microsoft.com/office/drawing/2014/main" xmlns="" id="{F7A8F1DC-A5E6-4A6B-8EA8-DE5219A399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0000" b="90000" l="10000" r="90000">
                        <a14:foregroundMark x1="48602" y1="32316" x2="61978" y2="24396"/>
                        <a14:foregroundMark x1="46442" y1="33595" x2="47445" y2="33001"/>
                        <a14:foregroundMark x1="27022" y1="74030" x2="25828" y2="69773"/>
                        <a14:foregroundMark x1="27692" y1="54835" x2="27813" y2="54185"/>
                        <a14:foregroundMark x1="26748" y1="59899" x2="27159" y2="57692"/>
                        <a14:foregroundMark x1="46706" y1="33828" x2="48292" y2="32534"/>
                        <a14:foregroundMark x1="36106" y1="42474" x2="42952" y2="36890"/>
                        <a14:foregroundMark x1="35714" y1="42794" x2="35928" y2="42619"/>
                        <a14:foregroundMark x1="34382" y1="43881" x2="35229" y2="43190"/>
                        <a14:foregroundMark x1="76350" y1="17859" x2="77991" y2="17742"/>
                        <a14:foregroundMark x1="74462" y1="17994" x2="74984" y2="17957"/>
                        <a14:foregroundMark x1="80013" y1="18462" x2="77521" y2="29034"/>
                        <a14:foregroundMark x1="59198" y1="60194" x2="58897" y2="60623"/>
                        <a14:foregroundMark x1="53691" y1="64231" x2="52223" y2="65031"/>
                        <a14:foregroundMark x1="69011" y1="26703" x2="58132" y2="30440"/>
                        <a14:foregroundMark x1="58132" y1="30440" x2="52198" y2="38681"/>
                        <a14:foregroundMark x1="52198" y1="38681" x2="43846" y2="45165"/>
                        <a14:foregroundMark x1="43846" y1="45165" x2="33736" y2="61978"/>
                        <a14:foregroundMark x1="33736" y1="61978" x2="41099" y2="68022"/>
                        <a14:foregroundMark x1="41099" y1="68022" x2="48352" y2="61648"/>
                        <a14:foregroundMark x1="48352" y1="61648" x2="57253" y2="57912"/>
                        <a14:foregroundMark x1="57253" y1="57912" x2="66198" y2="46810"/>
                        <a14:foregroundMark x1="70813" y1="38565" x2="72637" y2="32637"/>
                        <a14:foregroundMark x1="72637" y1="32637" x2="68681" y2="25824"/>
                        <a14:backgroundMark x1="26374" y1="59890" x2="26154" y2="69780"/>
                        <a14:backgroundMark x1="26154" y1="69780" x2="26154" y2="69780"/>
                        <a14:backgroundMark x1="27802" y1="76264" x2="34066" y2="68901"/>
                        <a14:backgroundMark x1="34066" y1="68901" x2="37692" y2="72857"/>
                        <a14:backgroundMark x1="39341" y1="70330" x2="46593" y2="76154"/>
                        <a14:backgroundMark x1="46593" y1="76154" x2="46703" y2="76044"/>
                        <a14:backgroundMark x1="43846" y1="69560" x2="48681" y2="71758"/>
                        <a14:backgroundMark x1="48681" y1="65824" x2="51758" y2="66703"/>
                        <a14:backgroundMark x1="48132" y1="67253" x2="49780" y2="68681"/>
                        <a14:backgroundMark x1="53516" y1="63846" x2="53516" y2="63846"/>
                        <a14:backgroundMark x1="54286" y1="63626" x2="54286" y2="63626"/>
                        <a14:backgroundMark x1="54066" y1="63077" x2="54066" y2="63077"/>
                        <a14:backgroundMark x1="54066" y1="63077" x2="54066" y2="63077"/>
                        <a14:backgroundMark x1="57473" y1="61648" x2="57143" y2="61648"/>
                        <a14:backgroundMark x1="55714" y1="62747" x2="58242" y2="62198"/>
                        <a14:backgroundMark x1="60220" y1="59121" x2="76154" y2="34835"/>
                        <a14:backgroundMark x1="76154" y1="34835" x2="70220" y2="42308"/>
                        <a14:backgroundMark x1="70220" y1="42308" x2="67802" y2="47802"/>
                        <a14:backgroundMark x1="76923" y1="32308" x2="78022" y2="35385"/>
                        <a14:backgroundMark x1="59670" y1="59121" x2="60000" y2="58242"/>
                        <a14:backgroundMark x1="54066" y1="64725" x2="56593" y2="64725"/>
                        <a14:backgroundMark x1="53736" y1="64176" x2="55165" y2="64725"/>
                        <a14:backgroundMark x1="46374" y1="72308" x2="41868" y2="72637"/>
                        <a14:backgroundMark x1="28901" y1="75385" x2="27253" y2="75714"/>
                        <a14:backgroundMark x1="25604" y1="71538" x2="26703" y2="69560"/>
                        <a14:backgroundMark x1="28352" y1="50330" x2="25824" y2="53736"/>
                        <a14:backgroundMark x1="33187" y1="45495" x2="31758" y2="47802"/>
                        <a14:backgroundMark x1="27802" y1="47802" x2="29451" y2="46923"/>
                        <a14:backgroundMark x1="27253" y1="54835" x2="28132" y2="53407"/>
                        <a14:backgroundMark x1="34286" y1="43846" x2="33187" y2="46703"/>
                        <a14:backgroundMark x1="28352" y1="47473" x2="28352" y2="48901"/>
                        <a14:backgroundMark x1="26374" y1="54615" x2="26703" y2="54286"/>
                        <a14:backgroundMark x1="28681" y1="49231" x2="29780" y2="49780"/>
                        <a14:backgroundMark x1="29451" y1="47802" x2="30330" y2="47802"/>
                        <a14:backgroundMark x1="36264" y1="44176" x2="34835" y2="42198"/>
                        <a14:backgroundMark x1="65055" y1="20769" x2="73736" y2="17033"/>
                        <a14:backgroundMark x1="73736" y1="17033" x2="64615" y2="19341"/>
                        <a14:backgroundMark x1="64615" y1="19341" x2="65934" y2="20220"/>
                        <a14:backgroundMark x1="83626" y1="51978" x2="83626" y2="51978"/>
                        <a14:backgroundMark x1="26374" y1="55934" x2="28352" y2="53956"/>
                        <a14:backgroundMark x1="27253" y1="56813" x2="27582" y2="54835"/>
                        <a14:backgroundMark x1="28352" y1="54835" x2="28352" y2="57692"/>
                        <a14:backgroundMark x1="26923" y1="59670" x2="29451" y2="59890"/>
                        <a14:backgroundMark x1="25824" y1="70110" x2="25824" y2="68901"/>
                        <a14:backgroundMark x1="63956" y1="21319" x2="45824" y2="31868"/>
                        <a14:backgroundMark x1="45824" y1="31868" x2="49231" y2="31209"/>
                        <a14:backgroundMark x1="45604" y1="32857" x2="41868" y2="35934"/>
                        <a14:backgroundMark x1="35934" y1="42967" x2="37143" y2="38791"/>
                        <a14:backgroundMark x1="74945" y1="72857" x2="74945" y2="72857"/>
                        <a14:backgroundMark x1="77473" y1="32857" x2="75714" y2="30879"/>
                        <a14:backgroundMark x1="79451" y1="16484" x2="80000" y2="17582"/>
                        <a14:backgroundMark x1="80549" y1="17582" x2="80549" y2="18462"/>
                        <a14:backgroundMark x1="80549" y1="18462" x2="80220" y2="18462"/>
                        <a14:backgroundMark x1="76593" y1="18242" x2="75165" y2="18242"/>
                        <a14:backgroundMark x1="78242" y1="29451" x2="76593" y2="31978"/>
                        <a14:backgroundMark x1="78022" y1="29231" x2="78022" y2="29231"/>
                        <a14:backgroundMark x1="59670" y1="58571" x2="63077" y2="59121"/>
                        <a14:backgroundMark x1="79451" y1="50879" x2="80220" y2="50110"/>
                        <a14:backgroundMark x1="71209" y1="76593" x2="71209" y2="776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04721" y="1574574"/>
            <a:ext cx="5582558" cy="5147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121966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562146B-2D80-470A-97CE-F44B6FB17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3055" y="1334550"/>
            <a:ext cx="9162143" cy="412778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990033"/>
                </a:solidFill>
              </a:rPr>
              <a:t>ВОПРОСЫ</a:t>
            </a:r>
            <a:br>
              <a:rPr lang="ru-RU" sz="3600" dirty="0" smtClean="0">
                <a:solidFill>
                  <a:srgbClr val="990033"/>
                </a:solidFill>
              </a:rPr>
            </a:br>
            <a:r>
              <a:rPr lang="ru-RU" sz="3600" dirty="0" smtClean="0">
                <a:solidFill>
                  <a:srgbClr val="990033"/>
                </a:solidFill>
              </a:rPr>
              <a:t/>
            </a:r>
            <a:br>
              <a:rPr lang="ru-RU" sz="3600" dirty="0" smtClean="0">
                <a:solidFill>
                  <a:srgbClr val="990033"/>
                </a:solidFill>
              </a:rPr>
            </a:br>
            <a:r>
              <a:rPr lang="ru-RU" sz="3600" dirty="0" smtClean="0">
                <a:solidFill>
                  <a:srgbClr val="990033"/>
                </a:solidFill>
              </a:rPr>
              <a:t>1</a:t>
            </a:r>
            <a:r>
              <a:rPr lang="ru-RU" sz="3600" dirty="0">
                <a:solidFill>
                  <a:srgbClr val="990033"/>
                </a:solidFill>
              </a:rPr>
              <a:t>. Эта птица во сне символизирует святого.</a:t>
            </a:r>
            <a:br>
              <a:rPr lang="ru-RU" sz="3600" dirty="0">
                <a:solidFill>
                  <a:srgbClr val="990033"/>
                </a:solidFill>
              </a:rPr>
            </a:br>
            <a:r>
              <a:rPr lang="ru-RU" sz="3600" dirty="0">
                <a:solidFill>
                  <a:srgbClr val="990033"/>
                </a:solidFill>
              </a:rPr>
              <a:t>2. Её перо татары и башкиры </a:t>
            </a:r>
            <a:r>
              <a:rPr lang="ru-RU" sz="3600" dirty="0" err="1">
                <a:solidFill>
                  <a:srgbClr val="990033"/>
                </a:solidFill>
              </a:rPr>
              <a:t>Бардымского</a:t>
            </a:r>
            <a:r>
              <a:rPr lang="ru-RU" sz="3600" dirty="0">
                <a:solidFill>
                  <a:srgbClr val="990033"/>
                </a:solidFill>
              </a:rPr>
              <a:t> района кладут под подушку, чтобы человек лучше спал.</a:t>
            </a:r>
            <a:br>
              <a:rPr lang="ru-RU" sz="3600" dirty="0">
                <a:solidFill>
                  <a:srgbClr val="990033"/>
                </a:solidFill>
              </a:rPr>
            </a:br>
            <a:r>
              <a:rPr lang="ru-RU" sz="3600" dirty="0">
                <a:solidFill>
                  <a:srgbClr val="990033"/>
                </a:solidFill>
              </a:rPr>
              <a:t>3. Эта птица – символ </a:t>
            </a:r>
            <a:r>
              <a:rPr lang="ru-RU" sz="3600" dirty="0" err="1">
                <a:solidFill>
                  <a:srgbClr val="990033"/>
                </a:solidFill>
              </a:rPr>
              <a:t>Бардымского</a:t>
            </a:r>
            <a:r>
              <a:rPr lang="ru-RU" sz="3600" dirty="0">
                <a:solidFill>
                  <a:srgbClr val="990033"/>
                </a:solidFill>
              </a:rPr>
              <a:t> района.</a:t>
            </a:r>
          </a:p>
        </p:txBody>
      </p:sp>
    </p:spTree>
    <p:extLst>
      <p:ext uri="{BB962C8B-B14F-4D97-AF65-F5344CB8AC3E}">
        <p14:creationId xmlns:p14="http://schemas.microsoft.com/office/powerpoint/2010/main" xmlns="" val="20470617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134</Words>
  <Application>Microsoft Office PowerPoint</Application>
  <PresentationFormat>Произвольный</PresentationFormat>
  <Paragraphs>26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Культура татар и башкир  Бардымского района  О чём речь?  Посвящается 100-летию Бардымского муниципального округа</vt:lpstr>
      <vt:lpstr>№ 1</vt:lpstr>
      <vt:lpstr>ВОПРОСЫ:  1. Это татарское блюдо сравнивают с солнцем. 2. Для его приготовления используют мед.</vt:lpstr>
      <vt:lpstr>Чәк-чәк –  сладкое татарское блюдо, символизирует благосостояние и процветание хозяев дома,  их радушие и гостеприимство. </vt:lpstr>
      <vt:lpstr>№ 2</vt:lpstr>
      <vt:lpstr>ВОПРОСЫ:  1. Предмет мужского гардероба. 2. Этимология названия этого предмета связана с тюркским словом, которое означает «вершина», «навершие». 3. Другие народы называют этот предмет дуппи, тахья, арахчын.</vt:lpstr>
      <vt:lpstr>Слайд 7</vt:lpstr>
      <vt:lpstr>№ 3</vt:lpstr>
      <vt:lpstr>ВОПРОСЫ  1. Эта птица во сне символизирует святого. 2. Её перо татары и башкиры Бардымского района кладут под подушку, чтобы человек лучше спал. 3. Эта птица – символ Бардымского района.</vt:lpstr>
      <vt:lpstr>Слайд 10</vt:lpstr>
      <vt:lpstr>№ 4 </vt:lpstr>
      <vt:lpstr>ВОПРОСЫ  1. Самый насыщенный играми праздник татар и башкир Бардымского района. 2. Земледельческий праздник татар и башкир посвящен весеннему севу.  3. На этом празднике проходят скачки джигитов.</vt:lpstr>
      <vt:lpstr>Слайд 13</vt:lpstr>
      <vt:lpstr>№ 5 </vt:lpstr>
      <vt:lpstr>ВОПРОСЫ  1. Это слово происходит из арабского языка, одно из его значений – милость. 2. Это татарское слово говорят в знак признательности.</vt:lpstr>
      <vt:lpstr>Слайд 16</vt:lpstr>
      <vt:lpstr>№ 6 </vt:lpstr>
      <vt:lpstr>ВОПРОСЫ  1) В Бардымском районе они часто имеют красный и черный фон. 2) Они радуют глаз яркими ткаными узорами.  3) Этот предмет обычно вешали на стены. 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Культура татар и башкир  Бардымского района</dc:title>
  <dc:creator>Admin</dc:creator>
  <cp:lastModifiedBy>goleva-tg</cp:lastModifiedBy>
  <cp:revision>12</cp:revision>
  <dcterms:created xsi:type="dcterms:W3CDTF">2024-02-11T07:29:07Z</dcterms:created>
  <dcterms:modified xsi:type="dcterms:W3CDTF">2024-02-20T11:22:55Z</dcterms:modified>
</cp:coreProperties>
</file>