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jOMxpxIpeWdBEoBzE+K9JwDo/I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113704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5977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6157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88141d333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588141d333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8752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88141d33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g588141d33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2561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588141d33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g588141d33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2414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88141d33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g588141d33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4246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88141d33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88141d33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022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subTitle" idx="1"/>
          </p:nvPr>
        </p:nvSpPr>
        <p:spPr>
          <a:xfrm>
            <a:off x="1524000" y="3272590"/>
            <a:ext cx="5059680" cy="1183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/>
              <a:t>Особенности организации образовательного процесса в инженерных группах</a:t>
            </a:r>
            <a:endParaRPr/>
          </a:p>
        </p:txBody>
      </p:sp>
      <p:sp>
        <p:nvSpPr>
          <p:cNvPr id="85" name="Google Shape;85;p1"/>
          <p:cNvSpPr/>
          <p:nvPr/>
        </p:nvSpPr>
        <p:spPr>
          <a:xfrm>
            <a:off x="5515276" y="1414914"/>
            <a:ext cx="1203158" cy="1376412"/>
          </a:xfrm>
          <a:prstGeom prst="rect">
            <a:avLst/>
          </a:prstGeom>
          <a:solidFill>
            <a:srgbClr val="A5F7B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6583680" y="1713297"/>
            <a:ext cx="336884" cy="500514"/>
          </a:xfrm>
          <a:prstGeom prst="rect">
            <a:avLst/>
          </a:prstGeom>
          <a:solidFill>
            <a:srgbClr val="A5F1B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9009246" y="2021305"/>
            <a:ext cx="924026" cy="770021"/>
          </a:xfrm>
          <a:prstGeom prst="rect">
            <a:avLst/>
          </a:prstGeom>
          <a:solidFill>
            <a:srgbClr val="9CEA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1524000" y="1020279"/>
            <a:ext cx="5194434" cy="1771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ru-RU"/>
              <a:t>Инженерная группа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CEAAE"/>
            </a:gs>
            <a:gs pos="74000">
              <a:srgbClr val="A5F1B3"/>
            </a:gs>
            <a:gs pos="83000">
              <a:srgbClr val="A5F7B7"/>
            </a:gs>
            <a:gs pos="100000">
              <a:srgbClr val="A5F1B3"/>
            </a:gs>
          </a:gsLst>
          <a:lin ang="5400000" scaled="0"/>
        </a:gra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/>
        </p:nvSpPr>
        <p:spPr>
          <a:xfrm>
            <a:off x="0" y="47085"/>
            <a:ext cx="12192000" cy="11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Проблема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71091" y="1163618"/>
            <a:ext cx="11049900" cy="53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Отсутствие</a:t>
            </a: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на местах </a:t>
            </a:r>
            <a:r>
              <a:rPr lang="ru-RU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оборудования для научно-технического творчества,</a:t>
            </a: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кроме конструкторов Lego. Нет возможности изготовить детали, которых нет в конструкторе. Есть незакрытая потребность в высокотехнологичном оборудовании: станки ЧПУ, 3d принтеры, слесарный инструмент и т.д.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39999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Образовательная программа основывается на работе с образовательными конструкторами Lego, часто функционала этого конструктора не достаточно для решения задач.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39999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Мобильный педагоги не имеют возможности  не имеют возможности возить с собой габаритное и дорогостоящее оборудование.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группе из 12-15 обучающихся сложно развивать способности 2-3 одаренных детей без потери качества образования остальных обучающихся.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CEAAE"/>
            </a:gs>
            <a:gs pos="74000">
              <a:srgbClr val="A5F1B3"/>
            </a:gs>
            <a:gs pos="83000">
              <a:srgbClr val="A5F7B7"/>
            </a:gs>
            <a:gs pos="100000">
              <a:srgbClr val="A5F1B3"/>
            </a:gs>
          </a:gsLst>
          <a:lin ang="5400012" scaled="0"/>
        </a:gra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88141d333_0_15"/>
          <p:cNvSpPr txBox="1"/>
          <p:nvPr/>
        </p:nvSpPr>
        <p:spPr>
          <a:xfrm>
            <a:off x="0" y="47085"/>
            <a:ext cx="12192000" cy="11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Цель и задачи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588141d333_0_15"/>
          <p:cNvSpPr txBox="1"/>
          <p:nvPr/>
        </p:nvSpPr>
        <p:spPr>
          <a:xfrm>
            <a:off x="571091" y="1163618"/>
            <a:ext cx="11049900" cy="53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Цель</a:t>
            </a: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ru-RU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создание условий для эффективной работы с детьми, демонстрирующими </a:t>
            </a: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высокие результаты</a:t>
            </a:r>
            <a:r>
              <a:rPr lang="ru-RU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</a:t>
            </a:r>
            <a:r>
              <a:rPr lang="ru-RU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занятиях научно-техническим творчеством. </a:t>
            </a:r>
            <a:endParaRPr sz="22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Задачи: </a:t>
            </a:r>
            <a:endParaRPr sz="2200" b="1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 b="1"/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Углубленно</a:t>
            </a: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изучить материал с одаренными детьми, не прерывая системный образовательный процесс, позволяя остальным обучающимся освоить образовательную программу </a:t>
            </a:r>
            <a:r>
              <a:rPr lang="ru-RU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полной мере</a:t>
            </a: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Качественно</a:t>
            </a: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подготовить детей к участию в различных видах соревнований в сфере научно-технического творчества.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Научить детей работать </a:t>
            </a:r>
            <a:r>
              <a:rPr lang="ru-RU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новых инструментах</a:t>
            </a: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самостоятельно искать нестандартное решение проблемы, проводить эксперименты.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CEAAE"/>
            </a:gs>
            <a:gs pos="74000">
              <a:srgbClr val="A5F1B3"/>
            </a:gs>
            <a:gs pos="83000">
              <a:srgbClr val="A5F7B7"/>
            </a:gs>
            <a:gs pos="100000">
              <a:srgbClr val="A5F1B3"/>
            </a:gs>
          </a:gsLst>
          <a:lin ang="5400012" scaled="0"/>
        </a:gra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88141d333_0_10"/>
          <p:cNvSpPr txBox="1"/>
          <p:nvPr/>
        </p:nvSpPr>
        <p:spPr>
          <a:xfrm>
            <a:off x="0" y="47085"/>
            <a:ext cx="12192000" cy="11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Инженерная группа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g588141d333_0_10"/>
          <p:cNvSpPr txBox="1"/>
          <p:nvPr/>
        </p:nvSpPr>
        <p:spPr>
          <a:xfrm>
            <a:off x="571091" y="1163618"/>
            <a:ext cx="11049900" cy="53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Зачисление в группу:</a:t>
            </a:r>
            <a:endParaRPr sz="2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 результатам районных или краевых соревнований.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Начало работы группы:</a:t>
            </a: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сентябрь 2018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-RU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Количество групп:</a:t>
            </a: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Обучающихся в 1 группе:</a:t>
            </a: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10 человек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Количество педагогов:</a:t>
            </a: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 человека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-RU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Локации:</a:t>
            </a:r>
            <a:endParaRPr sz="2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Савинская СШ (поля для робототехнических соревнований)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Фроловская СШ (3d принтеры и широкий спектр образовательных конструкторов)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ДЦ “Муравейник”, АНО “Фокус” (станки ЧПУ, 3d принтеры, электроинструмент, слесарный инструмент) 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CEAAE"/>
            </a:gs>
            <a:gs pos="74000">
              <a:srgbClr val="A5F1B3"/>
            </a:gs>
            <a:gs pos="83000">
              <a:srgbClr val="A5F7B7"/>
            </a:gs>
            <a:gs pos="100000">
              <a:srgbClr val="A5F1B3"/>
            </a:gs>
          </a:gsLst>
          <a:lin ang="5400012" scaled="0"/>
        </a:gra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88141d333_0_5"/>
          <p:cNvSpPr txBox="1"/>
          <p:nvPr/>
        </p:nvSpPr>
        <p:spPr>
          <a:xfrm>
            <a:off x="0" y="47085"/>
            <a:ext cx="12192000" cy="11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Результаты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g588141d333_0_5"/>
          <p:cNvSpPr txBox="1"/>
          <p:nvPr/>
        </p:nvSpPr>
        <p:spPr>
          <a:xfrm>
            <a:off x="571091" y="1163618"/>
            <a:ext cx="11049900" cy="53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Российский этап чемпионата RoboCup Russia Open 2019 - 1 место. </a:t>
            </a:r>
            <a:endParaRPr sz="2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(Команда рекомендована для участия в мировом этапе соревнований RoboCup, Австралия, Сидней)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Первенство Пермского края по Робототехнике 2019:</a:t>
            </a:r>
            <a:endParaRPr sz="2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призовых места (1 и 1 место)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Junior Skills 2019: робототехника: </a:t>
            </a:r>
            <a:endParaRPr sz="2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призовых места (1, 1 и 2 место)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Junior Skills 2019:  прототипирование:</a:t>
            </a:r>
            <a:endParaRPr sz="2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призовое место (3 место)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Робофест-Урал 2019</a:t>
            </a: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призовое место (2 место)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Региональный этап Робофинист и Региональный отборочный этап Robocup 2019:</a:t>
            </a:r>
            <a:endParaRPr sz="2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призовых мест 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CEAAE"/>
            </a:gs>
            <a:gs pos="74000">
              <a:srgbClr val="A5F1B3"/>
            </a:gs>
            <a:gs pos="83000">
              <a:srgbClr val="A5F7B7"/>
            </a:gs>
            <a:gs pos="100000">
              <a:srgbClr val="A5F1B3"/>
            </a:gs>
          </a:gsLst>
          <a:lin ang="5400012" scaled="0"/>
        </a:gra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88141d333_0_0"/>
          <p:cNvSpPr txBox="1"/>
          <p:nvPr/>
        </p:nvSpPr>
        <p:spPr>
          <a:xfrm>
            <a:off x="0" y="47085"/>
            <a:ext cx="12192000" cy="11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Качество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8" name="Google Shape;118;g588141d333_0_0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1225" y="1020810"/>
            <a:ext cx="8572500" cy="53006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g588141d333_0_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577925"/>
            <a:ext cx="12192000" cy="8115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</Words>
  <Application>Microsoft Office PowerPoint</Application>
  <PresentationFormat>Широкоэкранный</PresentationFormat>
  <Paragraphs>61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Инженерная группа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Инженерная группа</dc:title>
  <dc:creator>amukhachev87@gmail.com</dc:creator>
  <cp:lastModifiedBy>amukhachev87@gmail.com</cp:lastModifiedBy>
  <cp:revision>1</cp:revision>
  <dcterms:created xsi:type="dcterms:W3CDTF">2019-05-28T03:47:51Z</dcterms:created>
  <dcterms:modified xsi:type="dcterms:W3CDTF">2019-06-06T21:16:24Z</dcterms:modified>
</cp:coreProperties>
</file>