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2" roundtripDataSignature="AMtx7mjOMxpxIpeWdBEoBzE+K9JwDo/IeQ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59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customschemas.google.com/relationships/presentationmetadata" Target="metadata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1143225" y="685800"/>
            <a:ext cx="457222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/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2911137048"/>
      </p:ext>
    </p:extLst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1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82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7259776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2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91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6161574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9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Google Shape;96;g588141d333_0_1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g588141d333_0_1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298875234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Google Shape;102;g588141d333_0_1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g588141d333_0_1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44256168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Google Shape;108;g588141d333_0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9;g588141d333_0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410241447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4" name="Google Shape;114;g588141d333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15;g588141d333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372424633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Google Shape;120;g588141d333_0_2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21" name="Google Shape;121;g588141d333_0_2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802245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итульный слайд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4"/>
          <p:cNvSpPr txBox="1"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ctr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3" name="Google Shape;13;p4"/>
          <p:cNvSpPr txBox="1"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lvl="0" algn="ctr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/>
            </a:lvl1pPr>
            <a:lvl2pPr lvl="1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/>
            </a:lvl2pPr>
            <a:lvl3pPr lvl="2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/>
            </a:lvl3pPr>
            <a:lvl4pPr lvl="3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4pPr>
            <a:lvl5pPr lvl="4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5pPr>
            <a:lvl6pPr lvl="5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6pPr>
            <a:lvl7pPr lvl="6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7pPr>
            <a:lvl8pPr lvl="7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8pPr>
            <a:lvl9pPr lvl="8" algn="ctr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9pPr>
          </a:lstStyle>
          <a:p>
            <a:endParaRPr/>
          </a:p>
        </p:txBody>
      </p:sp>
      <p:sp>
        <p:nvSpPr>
          <p:cNvPr id="14" name="Google Shape;14;p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5" name="Google Shape;15;p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6" name="Google Shape;16;p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вертикальный текст" type="vertTx">
  <p:cSld name="VERTICAL_TEXT">
    <p:spTree>
      <p:nvGrpSpPr>
        <p:cNvPr id="1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p1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13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1" name="Google Shape;71;p1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2" name="Google Shape;72;p1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3" name="Google Shape;73;p1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Вертикальный заголовок и текст" type="vertTitleAndTx">
  <p:cSld name="VERTICAL_TITLE_AND_VERTICAL_TEXT">
    <p:spTree>
      <p:nvGrpSpPr>
        <p:cNvPr id="1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Google Shape;75;p14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14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7" name="Google Shape;77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8" name="Google Shape;78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9" name="Google Shape;79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и объект" type="obj">
  <p:cSld name="OBJECT">
    <p:spTree>
      <p:nvGrpSpPr>
        <p:cNvPr id="1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Google Shape;18;p5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" name="Google Shape;19;p5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1" name="Google Shape;21;p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2" name="Google Shape;22;p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Заголовок раздела" type="secHead">
  <p:cSld name="SECTION_HEADER">
    <p:spTree>
      <p:nvGrpSpPr>
        <p:cNvPr id="1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Google Shape;24;p6"/>
          <p:cNvSpPr txBox="1"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6"/>
          <p:cNvSpPr txBox="1"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>
            <a:endParaRPr/>
          </a:p>
        </p:txBody>
      </p:sp>
      <p:sp>
        <p:nvSpPr>
          <p:cNvPr id="26" name="Google Shape;26;p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7" name="Google Shape;27;p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8" name="Google Shape;28;p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Два объекта" type="twoObj">
  <p:cSld name="TWO_OBJECTS">
    <p:spTree>
      <p:nvGrpSpPr>
        <p:cNvPr id="1" name="Shape 2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Google Shape;30;p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2" name="Google Shape;32;p7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3" name="Google Shape;33;p7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4" name="Google Shape;34;p7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7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Сравнение" type="twoTxTwoObj">
  <p:cSld name="TWO_OBJECTS_WITH_TEXT">
    <p:spTree>
      <p:nvGrpSpPr>
        <p:cNvPr id="1" name="Shape 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" name="Google Shape;37;p8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8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39" name="Google Shape;39;p8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0" name="Google Shape;40;p8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1" name="Google Shape;41;p8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2" name="Google Shape;42;p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3" name="Google Shape;43;p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4" name="Google Shape;44;p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Только заголовок" type="titleOnly">
  <p:cSld name="TITLE_ONLY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9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9" name="Google Shape;49;p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Пустой слайд" type="blank">
  <p:cSld name="BLANK">
    <p:spTree>
      <p:nvGrpSpPr>
        <p:cNvPr id="1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1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1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Объект с подписью" type="objTx">
  <p:cSld name="OBJECT_WITH_CAPTION_TEXT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11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6" name="Google Shape;56;p11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57" name="Google Shape;57;p11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58" name="Google Shape;58;p11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9" name="Google Shape;59;p11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11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Рисунок с подписью" type="picTx">
  <p:cSld name="PICTURE_WITH_CAPTION_TEXT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1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12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12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5" name="Google Shape;65;p1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6" name="Google Shape;66;p1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1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" name="Google Shape;7;p3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p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9" name="Google Shape;9;p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/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0" name="Google Shape;10;p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ru-RU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3">
            <a:alphaModFix/>
          </a:blip>
          <a:stretch>
            <a:fillRect/>
          </a:stretch>
        </a:blipFill>
        <a:effectLst/>
      </p:bgPr>
    </p:bg>
    <p:spTree>
      <p:nvGrpSpPr>
        <p:cNvPr id="1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1"/>
          <p:cNvSpPr txBox="1">
            <a:spLocks noGrp="1"/>
          </p:cNvSpPr>
          <p:nvPr>
            <p:ph type="subTitle" idx="1"/>
          </p:nvPr>
        </p:nvSpPr>
        <p:spPr>
          <a:xfrm>
            <a:off x="1524000" y="3272590"/>
            <a:ext cx="5059680" cy="118390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</a:pPr>
            <a:r>
              <a:rPr lang="ru-RU"/>
              <a:t>Особенности организации образовательного процесса в инженерных группах</a:t>
            </a:r>
            <a:endParaRPr/>
          </a:p>
        </p:txBody>
      </p:sp>
      <p:sp>
        <p:nvSpPr>
          <p:cNvPr id="85" name="Google Shape;85;p1"/>
          <p:cNvSpPr/>
          <p:nvPr/>
        </p:nvSpPr>
        <p:spPr>
          <a:xfrm>
            <a:off x="5515276" y="1414914"/>
            <a:ext cx="1203158" cy="1376412"/>
          </a:xfrm>
          <a:prstGeom prst="rect">
            <a:avLst/>
          </a:prstGeom>
          <a:solidFill>
            <a:srgbClr val="A5F7B7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6" name="Google Shape;86;p1"/>
          <p:cNvSpPr/>
          <p:nvPr/>
        </p:nvSpPr>
        <p:spPr>
          <a:xfrm>
            <a:off x="6583680" y="1713297"/>
            <a:ext cx="336884" cy="500514"/>
          </a:xfrm>
          <a:prstGeom prst="rect">
            <a:avLst/>
          </a:prstGeom>
          <a:solidFill>
            <a:srgbClr val="A5F1B3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7" name="Google Shape;87;p1"/>
          <p:cNvSpPr/>
          <p:nvPr/>
        </p:nvSpPr>
        <p:spPr>
          <a:xfrm>
            <a:off x="9009246" y="2021305"/>
            <a:ext cx="924026" cy="770021"/>
          </a:xfrm>
          <a:prstGeom prst="rect">
            <a:avLst/>
          </a:prstGeom>
          <a:solidFill>
            <a:srgbClr val="9CEAAE"/>
          </a:soli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endParaRPr sz="1800" b="0" i="0" u="none" strike="noStrike" cap="none">
              <a:solidFill>
                <a:schemeClr val="lt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88" name="Google Shape;88;p1"/>
          <p:cNvSpPr txBox="1">
            <a:spLocks noGrp="1"/>
          </p:cNvSpPr>
          <p:nvPr>
            <p:ph type="ctrTitle"/>
          </p:nvPr>
        </p:nvSpPr>
        <p:spPr>
          <a:xfrm>
            <a:off x="1524000" y="1020279"/>
            <a:ext cx="5194434" cy="177104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/>
          <a:p>
            <a:pPr marL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ru-RU"/>
              <a:t>Инженерная группа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CEAAE"/>
            </a:gs>
            <a:gs pos="74000">
              <a:srgbClr val="A5F1B3"/>
            </a:gs>
            <a:gs pos="83000">
              <a:srgbClr val="A5F7B7"/>
            </a:gs>
            <a:gs pos="100000">
              <a:srgbClr val="A5F1B3"/>
            </a:gs>
          </a:gsLst>
          <a:lin ang="5400000" scaled="0"/>
        </a:gradFill>
        <a:effectLst/>
      </p:bgPr>
    </p:bg>
    <p:spTree>
      <p:nvGrpSpPr>
        <p:cNvPr id="1" name="Shape 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Google Shape;93;p2"/>
          <p:cNvSpPr txBox="1"/>
          <p:nvPr/>
        </p:nvSpPr>
        <p:spPr>
          <a:xfrm>
            <a:off x="0" y="47085"/>
            <a:ext cx="12192000" cy="111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Проблема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94" name="Google Shape;94;p2"/>
          <p:cNvSpPr txBox="1"/>
          <p:nvPr/>
        </p:nvSpPr>
        <p:spPr>
          <a:xfrm>
            <a:off x="571091" y="1163618"/>
            <a:ext cx="11049900" cy="53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Отсутствие</a:t>
            </a: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на местах </a:t>
            </a:r>
            <a:r>
              <a:rPr lang="ru-RU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оборудования для научно-технического творчества,</a:t>
            </a: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кроме конструкторов Lego. Нет возможности изготовить детали, которых нет в конструкторе. Есть незакрытая потребность в высокотехнологичном оборудовании: станки ЧПУ, 3d принтеры, слесарный инструмент и т.д.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39999" marR="0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Образовательная программа основывается на работе с образовательными конструкторами Lego, часто функционала этого конструктора не достаточно для решения задач.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439999" lvl="0" indent="-3683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200"/>
              <a:buFont typeface="Calibri"/>
              <a:buChar char="●"/>
            </a:pP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Мобильный педагоги не имеют возможности  не имеют возможности возить с собой габаритное и дорогостоящее оборудование.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137160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группе из 12-15 обучающихся сложно развивать способности 2-3 одаренных детей без потери качества образования остальных обучающихся.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CEAAE"/>
            </a:gs>
            <a:gs pos="74000">
              <a:srgbClr val="A5F1B3"/>
            </a:gs>
            <a:gs pos="83000">
              <a:srgbClr val="A5F7B7"/>
            </a:gs>
            <a:gs pos="100000">
              <a:srgbClr val="A5F1B3"/>
            </a:gs>
          </a:gsLst>
          <a:lin ang="5400012" scaled="0"/>
        </a:gradFill>
        <a:effectLst/>
      </p:bgPr>
    </p:bg>
    <p:spTree>
      <p:nvGrpSpPr>
        <p:cNvPr id="1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Google Shape;99;g588141d333_0_15"/>
          <p:cNvSpPr txBox="1"/>
          <p:nvPr/>
        </p:nvSpPr>
        <p:spPr>
          <a:xfrm>
            <a:off x="0" y="47085"/>
            <a:ext cx="12192000" cy="111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Цель и задачи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0" name="Google Shape;100;g588141d333_0_15"/>
          <p:cNvSpPr txBox="1"/>
          <p:nvPr/>
        </p:nvSpPr>
        <p:spPr>
          <a:xfrm>
            <a:off x="571091" y="1163618"/>
            <a:ext cx="11049900" cy="53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Цель</a:t>
            </a: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r>
              <a:rPr lang="ru-RU"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создание условий для эффективной работы с детьми, демонстрирующими </a:t>
            </a: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высокие результаты</a:t>
            </a:r>
            <a:r>
              <a:rPr lang="ru-RU"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</a:t>
            </a:r>
            <a:r>
              <a:rPr lang="ru-RU" sz="2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занятиях научно-техническим творчеством. </a:t>
            </a:r>
            <a:endParaRPr sz="2200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Задачи: </a:t>
            </a:r>
            <a:endParaRPr sz="2200" b="1"/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 b="1"/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Углубленно</a:t>
            </a: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изучить материал с одаренными детьми, не прерывая системный образовательный процесс, позволяя остальным обучающимся освоить образовательную программу </a:t>
            </a:r>
            <a:r>
              <a:rPr lang="ru-RU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в полной мере</a:t>
            </a: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Качественно</a:t>
            </a: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подготовить детей к участию в различных видах соревнований в сфере научно-технического творчества.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Научить детей работать </a:t>
            </a:r>
            <a:r>
              <a:rPr lang="ru-RU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 новых инструментах</a:t>
            </a: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самостоятельно искать нестандартное решение проблемы, проводить эксперименты.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CEAAE"/>
            </a:gs>
            <a:gs pos="74000">
              <a:srgbClr val="A5F1B3"/>
            </a:gs>
            <a:gs pos="83000">
              <a:srgbClr val="A5F7B7"/>
            </a:gs>
            <a:gs pos="100000">
              <a:srgbClr val="A5F1B3"/>
            </a:gs>
          </a:gsLst>
          <a:lin ang="5400012" scaled="0"/>
        </a:gradFill>
        <a:effectLst/>
      </p:bgPr>
    </p:bg>
    <p:spTree>
      <p:nvGrpSpPr>
        <p:cNvPr id="1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Google Shape;105;g588141d333_0_10"/>
          <p:cNvSpPr txBox="1"/>
          <p:nvPr/>
        </p:nvSpPr>
        <p:spPr>
          <a:xfrm>
            <a:off x="0" y="47085"/>
            <a:ext cx="12192000" cy="111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Инженерная группа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6" name="Google Shape;106;g588141d333_0_10"/>
          <p:cNvSpPr txBox="1"/>
          <p:nvPr/>
        </p:nvSpPr>
        <p:spPr>
          <a:xfrm>
            <a:off x="571091" y="1163618"/>
            <a:ext cx="11049900" cy="53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Зачисление в группу:</a:t>
            </a:r>
            <a:endParaRPr sz="2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По результатам районных или краевых соревнований.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Начало работы группы:</a:t>
            </a: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сентябрь 2018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-RU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Количество групп:</a:t>
            </a: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Обучающихся в 1 группе:</a:t>
            </a: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10 человек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Количество педагогов:</a:t>
            </a: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2 человека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SzPts val="1100"/>
              <a:buNone/>
            </a:pPr>
            <a:r>
              <a:rPr lang="ru-RU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Локации:</a:t>
            </a:r>
            <a:endParaRPr sz="2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Савинская СШ (поля для робототехнических соревнований)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Фроловская СШ (3d принтеры и широкий спектр образовательных конструкторов)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ДЦ “Муравейник”, АНО “Фокус” (станки ЧПУ, 3d принтеры, электроинструмент, слесарный инструмент) 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CEAAE"/>
            </a:gs>
            <a:gs pos="74000">
              <a:srgbClr val="A5F1B3"/>
            </a:gs>
            <a:gs pos="83000">
              <a:srgbClr val="A5F7B7"/>
            </a:gs>
            <a:gs pos="100000">
              <a:srgbClr val="A5F1B3"/>
            </a:gs>
          </a:gsLst>
          <a:lin ang="5400012" scaled="0"/>
        </a:gradFill>
        <a:effectLst/>
      </p:bgPr>
    </p:bg>
    <p:spTree>
      <p:nvGrpSpPr>
        <p:cNvPr id="1" name="Shape 1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Google Shape;111;g588141d333_0_5"/>
          <p:cNvSpPr txBox="1"/>
          <p:nvPr/>
        </p:nvSpPr>
        <p:spPr>
          <a:xfrm>
            <a:off x="0" y="47085"/>
            <a:ext cx="12192000" cy="111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Результаты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12" name="Google Shape;112;g588141d333_0_5"/>
          <p:cNvSpPr txBox="1"/>
          <p:nvPr/>
        </p:nvSpPr>
        <p:spPr>
          <a:xfrm>
            <a:off x="571091" y="1163618"/>
            <a:ext cx="11049900" cy="5355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Российский этап чемпионата RoboCup Russia Open 2019 - 1 место. </a:t>
            </a:r>
            <a:endParaRPr sz="2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(Команда рекомендована для участия в мировом этапе соревнований RoboCup, Австралия, Сидней)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Первенство Пермского края по Робототехнике 2019:</a:t>
            </a:r>
            <a:endParaRPr sz="2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 призовых места (1 и 1 место)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Junior Skills 2019: робототехника: </a:t>
            </a:r>
            <a:endParaRPr sz="2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 призовых места (1, 1 и 2 место)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Junior Skills 2019:  прототипирование:</a:t>
            </a:r>
            <a:endParaRPr sz="2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призовое место (3 место)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Робофест-Урал 2019</a:t>
            </a: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: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 призовое место (2 место)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lang="ru-RU" sz="2200" b="1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Региональный этап Робофинист и Региональный отборочный этап Robocup 2019:</a:t>
            </a:r>
            <a:endParaRPr sz="2200" b="1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ru-RU" sz="22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 призовых мест  </a:t>
            </a: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45720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22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marL="342900" marR="0" lvl="0" indent="-22860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Calibri"/>
              <a:buNone/>
            </a:pPr>
            <a:endParaRPr sz="1800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9CEAAE"/>
            </a:gs>
            <a:gs pos="74000">
              <a:srgbClr val="A5F1B3"/>
            </a:gs>
            <a:gs pos="83000">
              <a:srgbClr val="A5F7B7"/>
            </a:gs>
            <a:gs pos="100000">
              <a:srgbClr val="A5F1B3"/>
            </a:gs>
          </a:gsLst>
          <a:lin ang="5400012" scaled="0"/>
        </a:gradFill>
        <a:effectLst/>
      </p:bgPr>
    </p:bg>
    <p:spTree>
      <p:nvGrpSpPr>
        <p:cNvPr id="1" name="Shape 1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" name="Google Shape;117;g588141d333_0_0"/>
          <p:cNvSpPr txBox="1"/>
          <p:nvPr/>
        </p:nvSpPr>
        <p:spPr>
          <a:xfrm>
            <a:off x="0" y="47085"/>
            <a:ext cx="12192000" cy="1116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ru-RU" sz="4400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Качество </a:t>
            </a:r>
            <a:endParaRPr sz="44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118" name="Google Shape;118;g588141d333_0_0" title="Points scored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081225" y="1020810"/>
            <a:ext cx="8572500" cy="5300663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3" name="Google Shape;123;g588141d333_0_2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-577925"/>
            <a:ext cx="12192000" cy="811529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354</Words>
  <Application>Microsoft Office PowerPoint</Application>
  <PresentationFormat>Широкоэкранный</PresentationFormat>
  <Paragraphs>61</Paragraphs>
  <Slides>7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10" baseType="lpstr">
      <vt:lpstr>Arial</vt:lpstr>
      <vt:lpstr>Calibri</vt:lpstr>
      <vt:lpstr>Тема Office</vt:lpstr>
      <vt:lpstr>Инженерная группа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Инженерная группа</dc:title>
  <dc:creator>amukhachev87@gmail.com</dc:creator>
  <cp:lastModifiedBy>amukhachev87@gmail.com</cp:lastModifiedBy>
  <cp:revision>1</cp:revision>
  <dcterms:created xsi:type="dcterms:W3CDTF">2019-05-28T03:47:51Z</dcterms:created>
  <dcterms:modified xsi:type="dcterms:W3CDTF">2019-06-06T21:16:24Z</dcterms:modified>
</cp:coreProperties>
</file>