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2"/>
  </p:notesMasterIdLst>
  <p:sldIdLst>
    <p:sldId id="256" r:id="rId2"/>
    <p:sldId id="260" r:id="rId3"/>
    <p:sldId id="320" r:id="rId4"/>
    <p:sldId id="261" r:id="rId5"/>
    <p:sldId id="286" r:id="rId6"/>
    <p:sldId id="293" r:id="rId7"/>
    <p:sldId id="292" r:id="rId8"/>
    <p:sldId id="288" r:id="rId9"/>
    <p:sldId id="294" r:id="rId10"/>
    <p:sldId id="298" r:id="rId11"/>
    <p:sldId id="302" r:id="rId12"/>
    <p:sldId id="306" r:id="rId13"/>
    <p:sldId id="308" r:id="rId14"/>
    <p:sldId id="304" r:id="rId15"/>
    <p:sldId id="310" r:id="rId16"/>
    <p:sldId id="311" r:id="rId17"/>
    <p:sldId id="313" r:id="rId18"/>
    <p:sldId id="315" r:id="rId19"/>
    <p:sldId id="318" r:id="rId20"/>
    <p:sldId id="319" r:id="rId21"/>
  </p:sldIdLst>
  <p:sldSz cx="9144000" cy="5143500" type="screen16x9"/>
  <p:notesSz cx="6858000" cy="9144000"/>
  <p:embeddedFontLst>
    <p:embeddedFont>
      <p:font typeface="Oswald" charset="-52"/>
      <p:regular r:id="rId23"/>
      <p:bold r:id="rId24"/>
    </p:embeddedFont>
    <p:embeddedFont>
      <p:font typeface="Roboto Condensed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DB56A17E-6A1C-4194-8B52-10AC276AD5E9}">
  <a:tblStyle styleId="{DB56A17E-6A1C-4194-8B52-10AC276AD5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0" y="-6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4BB5D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11" name="Google Shape;11;p2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16" name="Google Shape;16;p2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17" name="Google Shape;17;p2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2753825"/>
            <a:ext cx="5671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2822775" y="2161800"/>
            <a:ext cx="34983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»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●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○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■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grpSp>
        <p:nvGrpSpPr>
          <p:cNvPr id="41" name="Google Shape;41;p4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42" name="Google Shape;42;p4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4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grpSp>
        <p:nvGrpSpPr>
          <p:cNvPr id="47" name="Google Shape;47;p4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48" name="Google Shape;48;p4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53" name="Google Shape;53;p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5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56" name="Google Shape;56;p5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61" name="Google Shape;61;p5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62" name="Google Shape;62;p5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5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5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5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67" name="Google Shape;67;p5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»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>
            <a:spLocks noGrp="1"/>
          </p:cNvSpPr>
          <p:nvPr>
            <p:ph type="ctrTitle"/>
          </p:nvPr>
        </p:nvSpPr>
        <p:spPr>
          <a:xfrm>
            <a:off x="685800" y="2753824"/>
            <a:ext cx="5671500" cy="190615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 smtClean="0">
                <a:latin typeface="+mj-lt"/>
              </a:rPr>
              <a:t>Итоги региональных этапов олимпиады профессионального мастерства в Пермском крае</a:t>
            </a:r>
            <a:br>
              <a:rPr lang="ru-RU" sz="4000" dirty="0" smtClean="0">
                <a:latin typeface="+mj-lt"/>
              </a:rPr>
            </a:br>
            <a:r>
              <a:rPr lang="ru-RU" sz="4000" dirty="0" smtClean="0">
                <a:latin typeface="+mj-lt"/>
              </a:rPr>
              <a:t>(2018 – 2019 </a:t>
            </a:r>
            <a:r>
              <a:rPr lang="ru-RU" sz="4000" dirty="0" err="1" smtClean="0">
                <a:latin typeface="+mj-lt"/>
              </a:rPr>
              <a:t>гг</a:t>
            </a:r>
            <a:r>
              <a:rPr lang="ru-RU" sz="4000" dirty="0" smtClean="0">
                <a:latin typeface="+mj-lt"/>
              </a:rPr>
              <a:t>)</a:t>
            </a:r>
            <a:endParaRPr sz="40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7164288" cy="8640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Техника и технологии наземного транспорта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915566"/>
            <a:ext cx="7056784" cy="3816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колледж транспорта и сервиса»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Кудымкарский</a:t>
            </a:r>
            <a:r>
              <a:rPr lang="ru-RU" dirty="0" smtClean="0">
                <a:solidFill>
                  <a:schemeClr val="tx1"/>
                </a:solidFill>
              </a:rPr>
              <a:t> лесотехнический техникум»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«Чайковский индустриальный колледж»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Кунгурский</a:t>
            </a:r>
            <a:r>
              <a:rPr lang="ru-RU" dirty="0" smtClean="0">
                <a:solidFill>
                  <a:schemeClr val="tx1"/>
                </a:solidFill>
              </a:rPr>
              <a:t> автотранспортный колледж»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колледж транспорта и сервиса»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«Чайковский индустриальный колледж»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Кунгурский</a:t>
            </a:r>
            <a:r>
              <a:rPr lang="ru-RU" dirty="0" smtClean="0">
                <a:solidFill>
                  <a:schemeClr val="tx1"/>
                </a:solidFill>
              </a:rPr>
              <a:t> автотранспортный колледж»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«Чусовской индустриальный техникум»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7164288" cy="172819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Техника и технологии наземного транспорта </a:t>
            </a:r>
            <a:br>
              <a:rPr lang="ru-RU" dirty="0" smtClean="0"/>
            </a:br>
            <a:r>
              <a:rPr lang="ru-RU" sz="2400" dirty="0" smtClean="0">
                <a:solidFill>
                  <a:schemeClr val="tx1"/>
                </a:solidFill>
              </a:rPr>
              <a:t>23.02.06 Техническая эксплуатация подвижного состава железных дорог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1995686"/>
            <a:ext cx="7056784" cy="3147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 </a:t>
            </a:r>
          </a:p>
          <a:p>
            <a:pPr lvl="0" algn="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</a:t>
            </a:r>
            <a:r>
              <a:rPr lang="ru-RU" dirty="0" err="1" smtClean="0">
                <a:solidFill>
                  <a:schemeClr val="tx1"/>
                </a:solidFill>
              </a:rPr>
              <a:t>Верещагинский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многоприфильный</a:t>
            </a:r>
            <a:r>
              <a:rPr lang="ru-RU" dirty="0" smtClean="0">
                <a:solidFill>
                  <a:schemeClr val="tx1"/>
                </a:solidFill>
              </a:rPr>
              <a:t> техникум»</a:t>
            </a:r>
          </a:p>
          <a:p>
            <a:pPr lvl="0">
              <a:buNone/>
            </a:pPr>
            <a:r>
              <a:rPr lang="ru-RU" sz="3000" b="1" dirty="0" smtClean="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rPr>
              <a:t>УГС  Авиационная и ракетно-космическая техника</a:t>
            </a:r>
          </a:p>
          <a:p>
            <a:pPr lvl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Oswald"/>
                <a:ea typeface="Oswald"/>
                <a:cs typeface="Oswald"/>
                <a:sym typeface="Oswald"/>
              </a:rPr>
              <a:t>24.02.04 Производство авиационных двигателей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авиационный техникум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А.Д. </a:t>
            </a:r>
            <a:r>
              <a:rPr lang="ru-RU" dirty="0" err="1" smtClean="0">
                <a:solidFill>
                  <a:schemeClr val="tx1"/>
                </a:solidFill>
              </a:rPr>
              <a:t>Швецова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pPr lvl="0">
              <a:buNone/>
            </a:pPr>
            <a:endParaRPr lang="ru-RU" sz="2400" b="1" dirty="0" smtClean="0">
              <a:solidFill>
                <a:schemeClr val="tx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7164288" cy="8640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Сельское, лесное и рыбное хозяйство(лесное и лесопарковое </a:t>
            </a:r>
            <a:r>
              <a:rPr lang="ru-RU" dirty="0" err="1" smtClean="0"/>
              <a:t>хоз-во</a:t>
            </a:r>
            <a:r>
              <a:rPr lang="ru-RU" dirty="0" smtClean="0"/>
              <a:t>)</a:t>
            </a:r>
            <a:endParaRPr dirty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51520" y="1275606"/>
            <a:ext cx="6540205" cy="3022719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агропромышленный техникум»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Кунгурский</a:t>
            </a:r>
            <a:r>
              <a:rPr lang="ru-RU" dirty="0" smtClean="0">
                <a:solidFill>
                  <a:schemeClr val="tx1"/>
                </a:solidFill>
              </a:rPr>
              <a:t> многопрофильный техникум»</a:t>
            </a:r>
          </a:p>
          <a:p>
            <a:pPr lvl="0">
              <a:spcBef>
                <a:spcPts val="0"/>
              </a:spcBef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</a:t>
            </a:r>
            <a:r>
              <a:rPr lang="ru-RU" dirty="0" err="1" smtClean="0">
                <a:solidFill>
                  <a:schemeClr val="tx1"/>
                </a:solidFill>
              </a:rPr>
              <a:t>Кудымкарский</a:t>
            </a:r>
            <a:r>
              <a:rPr lang="ru-RU" dirty="0" smtClean="0">
                <a:solidFill>
                  <a:schemeClr val="tx1"/>
                </a:solidFill>
              </a:rPr>
              <a:t> лесотехнический техникум»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«Уральский промышленный техникум»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(г. Красновишерск)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агропромышленный техникум»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7164288" cy="8640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Сельское, лесное и рыбное хозяйство (механизация и автоматизация)</a:t>
            </a:r>
            <a:endParaRPr dirty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51520" y="1275606"/>
            <a:ext cx="6540205" cy="3022719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</a:t>
            </a:r>
            <a:r>
              <a:rPr lang="ru-RU" dirty="0" err="1" smtClean="0">
                <a:solidFill>
                  <a:schemeClr val="tx1"/>
                </a:solidFill>
              </a:rPr>
              <a:t>Зюкайский</a:t>
            </a:r>
            <a:r>
              <a:rPr lang="ru-RU" dirty="0" smtClean="0">
                <a:solidFill>
                  <a:schemeClr val="tx1"/>
                </a:solidFill>
              </a:rPr>
              <a:t> аграрный техникум» 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Кунгурский</a:t>
            </a:r>
            <a:r>
              <a:rPr lang="ru-RU" dirty="0" smtClean="0">
                <a:solidFill>
                  <a:schemeClr val="tx1"/>
                </a:solidFill>
              </a:rPr>
              <a:t> многопрофильный техникум»</a:t>
            </a:r>
          </a:p>
          <a:p>
            <a:pPr lvl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агропромышленный техникум» (филиал п. Ильинский)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Агротехнический филиал ГБПОУ «</a:t>
            </a:r>
            <a:r>
              <a:rPr lang="ru-RU" dirty="0" err="1" smtClean="0">
                <a:solidFill>
                  <a:schemeClr val="tx1"/>
                </a:solidFill>
              </a:rPr>
              <a:t>Верещагинский</a:t>
            </a:r>
            <a:r>
              <a:rPr lang="ru-RU" dirty="0" smtClean="0">
                <a:solidFill>
                  <a:schemeClr val="tx1"/>
                </a:solidFill>
              </a:rPr>
              <a:t> многопрофильный техникум», п. </a:t>
            </a:r>
            <a:r>
              <a:rPr lang="ru-RU" dirty="0" err="1" smtClean="0">
                <a:solidFill>
                  <a:schemeClr val="tx1"/>
                </a:solidFill>
              </a:rPr>
              <a:t>Зюкайка</a:t>
            </a:r>
            <a:endParaRPr lang="ru-RU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агропромышленный техникум» (филиал п. </a:t>
            </a:r>
            <a:r>
              <a:rPr lang="ru-RU" dirty="0" err="1" smtClean="0">
                <a:solidFill>
                  <a:schemeClr val="tx1"/>
                </a:solidFill>
              </a:rPr>
              <a:t>Бершеть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Кунгурский</a:t>
            </a:r>
            <a:r>
              <a:rPr lang="ru-RU" dirty="0" smtClean="0">
                <a:solidFill>
                  <a:schemeClr val="tx1"/>
                </a:solidFill>
              </a:rPr>
              <a:t> сельскохозяйственный колледж»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7164288" cy="8640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Ветеринария и зоотехния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1203598"/>
            <a:ext cx="7056784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«Коми-Пермяцкий агротехнический техникум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(г. Кудымкар)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агропромышленный техникум» (филиал с. </a:t>
            </a:r>
            <a:r>
              <a:rPr lang="ru-RU" dirty="0" err="1" smtClean="0">
                <a:solidFill>
                  <a:schemeClr val="tx1"/>
                </a:solidFill>
              </a:rPr>
              <a:t>Бершеть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lvl="0">
              <a:spcBef>
                <a:spcPts val="0"/>
              </a:spcBef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агропромышленный техникум» (филиал с. </a:t>
            </a:r>
            <a:r>
              <a:rPr lang="ru-RU" dirty="0" err="1" smtClean="0">
                <a:solidFill>
                  <a:schemeClr val="tx1"/>
                </a:solidFill>
              </a:rPr>
              <a:t>Бершеть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«Коми-Пермяцкий агротехнический техникум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(г. Кудымкар)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7164288" cy="8640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Экономика и управление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1203598"/>
            <a:ext cx="7056784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«Краевой колледж предпринимательства» (г. Пермь)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агропромышленный техникум»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торгово-технологический колледж»</a:t>
            </a: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rPr>
              <a:t>УГС  Прикладная геология, горное дело, нефтяное дело и геодезия</a:t>
            </a:r>
          </a:p>
          <a:p>
            <a:pPr lvl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«Краевой политехнический колледж» (г. Чернушка)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нефтяной колледж»</a:t>
            </a:r>
          </a:p>
          <a:p>
            <a:pPr lvl="0">
              <a:spcBef>
                <a:spcPts val="0"/>
              </a:spcBef>
              <a:buNone/>
            </a:pPr>
            <a:endParaRPr lang="ru-RU" sz="3000" b="1" dirty="0" smtClean="0">
              <a:solidFill>
                <a:srgbClr val="3796B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7164288" cy="8640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Юриспруденция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1203598"/>
            <a:ext cx="7056784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ЧПОУ «Пермский колледж экономики и управления»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 «Пермский машиностроительный колледж»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Колледж профессионального образования – ПГНИУ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ЧПОУ «Финансово-экономический колледж» (г. Пермь)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Лысьвенский</a:t>
            </a:r>
            <a:r>
              <a:rPr lang="ru-RU" dirty="0" smtClean="0">
                <a:solidFill>
                  <a:schemeClr val="tx1"/>
                </a:solidFill>
              </a:rPr>
              <a:t> политехнический колледж»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7164288" cy="8640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Сервис и туризм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1203598"/>
            <a:ext cx="7056784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техникум профессиональных технологий и дизайна»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ЧПОУ «Финансово-экономический колледж» (г. Пермь)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ФГБОУ ВО «Волжский государственный университет водного транспорта , отделение СПО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техникум профессиональных технологий и дизайна»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ЧПОУ «Финансово-экономический колледж» (г. Пермь)</a:t>
            </a: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195487"/>
            <a:ext cx="7164288" cy="64807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Образование и педагогические науки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771550"/>
            <a:ext cx="7056784" cy="39604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Осинский</a:t>
            </a:r>
            <a:r>
              <a:rPr lang="ru-RU" dirty="0" smtClean="0">
                <a:solidFill>
                  <a:schemeClr val="tx1"/>
                </a:solidFill>
              </a:rPr>
              <a:t> профессионально-педагогический колледж»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педагогический колледж №1»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Кунгурский</a:t>
            </a:r>
            <a:r>
              <a:rPr lang="ru-RU" dirty="0" smtClean="0">
                <a:solidFill>
                  <a:schemeClr val="tx1"/>
                </a:solidFill>
              </a:rPr>
              <a:t> центр образования №1»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Соликамский</a:t>
            </a:r>
            <a:r>
              <a:rPr lang="ru-RU" dirty="0" smtClean="0">
                <a:solidFill>
                  <a:schemeClr val="tx1"/>
                </a:solidFill>
              </a:rPr>
              <a:t> социально-педагогический колледж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А.П. Раменского»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Кунгурский</a:t>
            </a:r>
            <a:r>
              <a:rPr lang="ru-RU" dirty="0" smtClean="0">
                <a:solidFill>
                  <a:schemeClr val="tx1"/>
                </a:solidFill>
              </a:rPr>
              <a:t> центр образования №1»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Соликамский</a:t>
            </a:r>
            <a:r>
              <a:rPr lang="ru-RU" dirty="0" smtClean="0">
                <a:solidFill>
                  <a:schemeClr val="tx1"/>
                </a:solidFill>
              </a:rPr>
              <a:t> социально-педагогический колледж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А.П. Раменского»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Добрянский</a:t>
            </a:r>
            <a:r>
              <a:rPr lang="ru-RU" dirty="0" smtClean="0">
                <a:solidFill>
                  <a:schemeClr val="tx1"/>
                </a:solidFill>
              </a:rPr>
              <a:t> гуманитарно-технологический техникум им. П.И. Сюзева»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Кудымкарский</a:t>
            </a:r>
            <a:r>
              <a:rPr lang="ru-RU" dirty="0" smtClean="0">
                <a:solidFill>
                  <a:schemeClr val="tx1"/>
                </a:solidFill>
              </a:rPr>
              <a:t> педагогический колледж»</a:t>
            </a: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18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7164288" cy="8640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Физическая культура и спорт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1203598"/>
            <a:ext cx="7056784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«Колледж олимпийского резерва Пермского края»</a:t>
            </a: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rPr>
              <a:t>УГС  Информационная безопасность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техникум промышленных и информационных технологий»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радиотехнический колледж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А.С. Попова»</a:t>
            </a:r>
          </a:p>
          <a:p>
            <a:pPr>
              <a:spcBef>
                <a:spcPts val="0"/>
              </a:spcBef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lang="ru-RU" sz="3000" b="1" dirty="0" smtClean="0">
              <a:solidFill>
                <a:srgbClr val="3796BF"/>
              </a:solidFill>
              <a:latin typeface="Oswald"/>
              <a:ea typeface="Oswald"/>
              <a:cs typeface="Oswald"/>
              <a:sym typeface="Oswald"/>
            </a:endParaRP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6"/>
          <p:cNvSpPr txBox="1">
            <a:spLocks noGrp="1"/>
          </p:cNvSpPr>
          <p:nvPr>
            <p:ph type="body" idx="1"/>
          </p:nvPr>
        </p:nvSpPr>
        <p:spPr>
          <a:xfrm>
            <a:off x="467544" y="2161800"/>
            <a:ext cx="7488833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Оценка качества подготовки специалистов  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 ПОО </a:t>
            </a:r>
          </a:p>
          <a:p>
            <a:pPr marL="0" lvl="0" indent="0" algn="r">
              <a:buNone/>
            </a:pPr>
            <a:r>
              <a:rPr lang="ru-RU" dirty="0" smtClean="0">
                <a:solidFill>
                  <a:schemeClr val="tx1"/>
                </a:solidFill>
              </a:rPr>
              <a:t>на основе анализа результатов регионального этапа Всероссийской олимпиады     профессионального мастерства среди учащихся профессионального </a:t>
            </a:r>
            <a:r>
              <a:rPr lang="ru-RU" dirty="0" smtClean="0">
                <a:solidFill>
                  <a:schemeClr val="tx1"/>
                </a:solidFill>
              </a:rPr>
              <a:t>образования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7" name="Google Shape;197;p1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pic>
        <p:nvPicPr>
          <p:cNvPr id="4" name="Рисунок 3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123478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\\Server-mf-a1\StoreData\04-Отделы\06-Отдел профессионального образования\00-Общая-ОПО\6_WorldScills\Пермь_2019\Макеты на WS\Кубик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651870"/>
            <a:ext cx="2024127" cy="1491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195487"/>
            <a:ext cx="7164288" cy="122413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Изобразительные </a:t>
            </a:r>
            <a:br>
              <a:rPr lang="ru-RU" dirty="0" smtClean="0"/>
            </a:br>
            <a:r>
              <a:rPr lang="ru-RU" dirty="0" smtClean="0"/>
              <a:t>и прикладные виды искусств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1419622"/>
            <a:ext cx="7056784" cy="33123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краевой колледж «Оникс»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Кунгурский</a:t>
            </a:r>
            <a:r>
              <a:rPr lang="ru-RU" dirty="0" smtClean="0">
                <a:solidFill>
                  <a:schemeClr val="tx1"/>
                </a:solidFill>
              </a:rPr>
              <a:t> художественно-промышленный колледж (филиал) ФГБОУ ВО «Московская государственная художественно-промышленная академия им. С.Г. Строганова»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техникум профессиональных технологий и дизайна»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«Художественное училище (техникум)» (г. Пермь)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20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843558"/>
            <a:ext cx="9144000" cy="396044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Образовательные организации в списке расположены в порядке убывания баллов,  полученных участниками олимпиады.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Если в списке представлено мало организаций, это означает, что несколько первых мест заняли представители одного учебного заведения, а остальные значительно отстали от них по баллам.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 некоторых случаях небольшой перечень образовательных организаций, объясняется тем, что   специальность можно получить только в одном учебном заведении или же образовательные организации не показывают результаты своей работы на олимпиадах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Если список представлен относительно большим количеством учебных заведений, следовательно, разница в баллах участников несущественна.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323528" y="339503"/>
            <a:ext cx="6468197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Техника и технологии строительства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1131590"/>
            <a:ext cx="6540205" cy="36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строительный колледж»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Березниковский</a:t>
            </a:r>
            <a:r>
              <a:rPr lang="ru-RU" dirty="0" smtClean="0">
                <a:solidFill>
                  <a:schemeClr val="tx1"/>
                </a:solidFill>
              </a:rPr>
              <a:t> строительный техникум»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 Агротехнический филиал ГБПОУ «</a:t>
            </a:r>
            <a:r>
              <a:rPr lang="ru-RU" dirty="0" err="1" smtClean="0">
                <a:solidFill>
                  <a:schemeClr val="tx1"/>
                </a:solidFill>
              </a:rPr>
              <a:t>Верещагинский</a:t>
            </a:r>
            <a:r>
              <a:rPr lang="ru-RU" dirty="0" smtClean="0">
                <a:solidFill>
                  <a:schemeClr val="tx1"/>
                </a:solidFill>
              </a:rPr>
              <a:t> многопрофильный техникум» п. </a:t>
            </a:r>
            <a:r>
              <a:rPr lang="ru-RU" dirty="0" err="1" smtClean="0">
                <a:solidFill>
                  <a:schemeClr val="tx1"/>
                </a:solidFill>
              </a:rPr>
              <a:t>Зюкайка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строительный колледж»</a:t>
            </a:r>
          </a:p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Березниковский</a:t>
            </a:r>
            <a:r>
              <a:rPr lang="ru-RU" dirty="0" smtClean="0">
                <a:solidFill>
                  <a:schemeClr val="tx1"/>
                </a:solidFill>
              </a:rPr>
              <a:t> строительный техникум»</a:t>
            </a:r>
          </a:p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Агротехнический филиал ГБПОУ «</a:t>
            </a:r>
            <a:r>
              <a:rPr lang="ru-RU" dirty="0" err="1" smtClean="0">
                <a:solidFill>
                  <a:schemeClr val="tx1"/>
                </a:solidFill>
              </a:rPr>
              <a:t>Верещагинский</a:t>
            </a:r>
            <a:r>
              <a:rPr lang="ru-RU" dirty="0" smtClean="0">
                <a:solidFill>
                  <a:schemeClr val="tx1"/>
                </a:solidFill>
              </a:rPr>
              <a:t> многопрофильный техникум» п. </a:t>
            </a:r>
            <a:r>
              <a:rPr lang="ru-RU" dirty="0" err="1" smtClean="0">
                <a:solidFill>
                  <a:schemeClr val="tx1"/>
                </a:solidFill>
              </a:rPr>
              <a:t>Зюкайка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195487"/>
            <a:ext cx="7380312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/>
              <a:t>УГС  Информатика и вычислительная техника</a:t>
            </a:r>
            <a:endParaRPr sz="2800"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771550"/>
            <a:ext cx="6912768" cy="39604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rgbClr val="0070C0"/>
                </a:solidFill>
              </a:rPr>
              <a:t>2018 г. 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радиотехнический колледж 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А.С. Попова»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Березниковский</a:t>
            </a:r>
            <a:r>
              <a:rPr lang="ru-RU" dirty="0" smtClean="0">
                <a:solidFill>
                  <a:schemeClr val="tx1"/>
                </a:solidFill>
              </a:rPr>
              <a:t> политехнический  техникум»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 КГАПОУ «Пермский авиационный техникум 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А.Д. </a:t>
            </a:r>
            <a:r>
              <a:rPr lang="ru-RU" dirty="0" err="1" smtClean="0">
                <a:solidFill>
                  <a:schemeClr val="tx1"/>
                </a:solidFill>
              </a:rPr>
              <a:t>Швецова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rgbClr val="0070C0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радиотехнический колледж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А.С. Попова»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Березниковский</a:t>
            </a:r>
            <a:r>
              <a:rPr lang="ru-RU" dirty="0" smtClean="0">
                <a:solidFill>
                  <a:schemeClr val="tx1"/>
                </a:solidFill>
              </a:rPr>
              <a:t> политехнический техникум»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авиационный техникум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А.Д. </a:t>
            </a:r>
            <a:r>
              <a:rPr lang="ru-RU" dirty="0" err="1" smtClean="0">
                <a:solidFill>
                  <a:schemeClr val="tx1"/>
                </a:solidFill>
              </a:rPr>
              <a:t>Швецова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0" y="195487"/>
            <a:ext cx="7380312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/>
              <a:t>УГС  Электроника, радиотехника и системы связи</a:t>
            </a:r>
            <a:endParaRPr sz="2800"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771550"/>
            <a:ext cx="6912768" cy="39604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rgbClr val="0070C0"/>
                </a:solidFill>
              </a:rPr>
              <a:t>2018 г. 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Лысьвенский</a:t>
            </a:r>
            <a:r>
              <a:rPr lang="ru-RU" dirty="0" smtClean="0">
                <a:solidFill>
                  <a:schemeClr val="tx1"/>
                </a:solidFill>
              </a:rPr>
              <a:t> политехнический колледж»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радиотехнический колледж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А.С. Попова»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химико-технологический техникум»</a:t>
            </a:r>
            <a:endParaRPr lang="ru-RU" dirty="0" smtClean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rgbClr val="0070C0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радиотехнический колледж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А.С. Попова»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авиационный техникум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А.Д. </a:t>
            </a:r>
            <a:r>
              <a:rPr lang="ru-RU" dirty="0" err="1" smtClean="0">
                <a:solidFill>
                  <a:schemeClr val="tx1"/>
                </a:solidFill>
              </a:rPr>
              <a:t>Швецова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химико-технологический техникум»</a:t>
            </a: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323528" y="195487"/>
            <a:ext cx="6840760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/>
              <a:t>УГС  </a:t>
            </a:r>
            <a:r>
              <a:rPr lang="ru-RU" sz="2800" dirty="0" err="1" smtClean="0"/>
              <a:t>Электро</a:t>
            </a:r>
            <a:r>
              <a:rPr lang="ru-RU" sz="2800" dirty="0" smtClean="0"/>
              <a:t>- и теплоэнергетика </a:t>
            </a:r>
            <a:endParaRPr sz="2800"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771550"/>
            <a:ext cx="6912768" cy="39604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rgbClr val="0070C0"/>
                </a:solidFill>
              </a:rPr>
              <a:t>2018 г. 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машиностроительный колледж»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химико-технологический техникум»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Соликамский</a:t>
            </a:r>
            <a:r>
              <a:rPr lang="ru-RU" dirty="0" smtClean="0">
                <a:solidFill>
                  <a:schemeClr val="tx1"/>
                </a:solidFill>
              </a:rPr>
              <a:t> технологический колледж»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rgbClr val="0070C0"/>
                </a:solidFill>
              </a:rPr>
              <a:t>2019 г.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машиностроительный колледж»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«Краевой политехнический колледж» (г. Чернушка)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химико-технологический техникум»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Краснокамский</a:t>
            </a:r>
            <a:r>
              <a:rPr lang="ru-RU" dirty="0" smtClean="0">
                <a:solidFill>
                  <a:schemeClr val="tx1"/>
                </a:solidFill>
              </a:rPr>
              <a:t> политехнический техникум»</a:t>
            </a:r>
          </a:p>
          <a:p>
            <a:pPr lvl="0">
              <a:spcBef>
                <a:spcPts val="0"/>
              </a:spcBef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323528" y="339503"/>
            <a:ext cx="6468197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Машиностроение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915566"/>
            <a:ext cx="7056784" cy="3816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авиационный техникум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А.Д. </a:t>
            </a:r>
            <a:r>
              <a:rPr lang="ru-RU" dirty="0" err="1" smtClean="0">
                <a:solidFill>
                  <a:schemeClr val="tx1"/>
                </a:solidFill>
              </a:rPr>
              <a:t>Швецова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Лысьвенский</a:t>
            </a:r>
            <a:r>
              <a:rPr lang="ru-RU" dirty="0" smtClean="0">
                <a:solidFill>
                  <a:schemeClr val="tx1"/>
                </a:solidFill>
              </a:rPr>
              <a:t> политехнический колледж»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химико-технологический техникум»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dirty="0" smtClean="0">
                <a:solidFill>
                  <a:schemeClr val="tx1"/>
                </a:solidFill>
              </a:rPr>
              <a:t>ГАПОУ «Краевой политехнический колледж» (г. Чернушка)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КГАПОУ «Пермский авиационный техникум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им. А.Д. </a:t>
            </a:r>
            <a:r>
              <a:rPr lang="ru-RU" dirty="0" err="1" smtClean="0">
                <a:solidFill>
                  <a:schemeClr val="tx1"/>
                </a:solidFill>
              </a:rPr>
              <a:t>Швецова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«Пермский политехнический колледж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 им. Н.Г. Славянова»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«Чайковский индустриальный колледж»</a:t>
            </a:r>
          </a:p>
          <a:p>
            <a:pPr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323528" y="339503"/>
            <a:ext cx="6468197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УГС   </a:t>
            </a:r>
            <a:r>
              <a:rPr lang="ru-RU" dirty="0" err="1" smtClean="0"/>
              <a:t>Техносферная</a:t>
            </a:r>
            <a:r>
              <a:rPr lang="ru-RU" dirty="0" smtClean="0"/>
              <a:t> </a:t>
            </a:r>
            <a:r>
              <a:rPr lang="ru-RU" dirty="0" err="1" smtClean="0"/>
              <a:t>безопастность</a:t>
            </a:r>
            <a:r>
              <a:rPr lang="ru-RU" dirty="0" smtClean="0"/>
              <a:t> и </a:t>
            </a:r>
            <a:r>
              <a:rPr lang="ru-RU" dirty="0" err="1" smtClean="0"/>
              <a:t>природообустройство</a:t>
            </a:r>
            <a:endParaRPr dirty="0"/>
          </a:p>
        </p:txBody>
      </p:sp>
      <p:sp>
        <p:nvSpPr>
          <p:cNvPr id="203" name="Google Shape;203;p17"/>
          <p:cNvSpPr txBox="1">
            <a:spLocks noGrp="1"/>
          </p:cNvSpPr>
          <p:nvPr>
            <p:ph type="body" idx="1"/>
          </p:nvPr>
        </p:nvSpPr>
        <p:spPr>
          <a:xfrm>
            <a:off x="251520" y="915566"/>
            <a:ext cx="7056784" cy="3816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2018 г.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«Колледж олимпийского резерва Пермского края»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«Колледж олимпийского резерва Пермского края»</a:t>
            </a: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rPr>
              <a:t>УГС  Химические технологии</a:t>
            </a:r>
          </a:p>
          <a:p>
            <a:pPr lvl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2019 г.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«Уральский химико-технологический колледж»</a:t>
            </a:r>
          </a:p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Березниковский</a:t>
            </a:r>
            <a:r>
              <a:rPr lang="ru-RU" dirty="0" smtClean="0">
                <a:solidFill>
                  <a:schemeClr val="tx1"/>
                </a:solidFill>
              </a:rPr>
              <a:t> политехнический  техникум»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ГБПОУ «</a:t>
            </a:r>
            <a:r>
              <a:rPr lang="ru-RU" dirty="0" err="1" smtClean="0">
                <a:solidFill>
                  <a:schemeClr val="tx1"/>
                </a:solidFill>
              </a:rPr>
              <a:t>Соликамский</a:t>
            </a:r>
            <a:r>
              <a:rPr lang="ru-RU" dirty="0" smtClean="0">
                <a:solidFill>
                  <a:schemeClr val="tx1"/>
                </a:solidFill>
              </a:rPr>
              <a:t> горно-химический техникум»</a:t>
            </a:r>
          </a:p>
          <a:p>
            <a:pPr lvl="0">
              <a:spcBef>
                <a:spcPts val="0"/>
              </a:spcBef>
              <a:buNone/>
            </a:pPr>
            <a:endParaRPr lang="ru-RU" sz="3000" b="1" dirty="0" smtClean="0">
              <a:solidFill>
                <a:srgbClr val="3796BF"/>
              </a:solidFill>
              <a:latin typeface="Oswald"/>
              <a:ea typeface="Oswald"/>
              <a:cs typeface="Oswald"/>
              <a:sym typeface="Oswald"/>
            </a:endParaRPr>
          </a:p>
          <a:p>
            <a:pPr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None/>
            </a:pPr>
            <a:endParaRPr lang="ru-RU" dirty="0" smtClean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  <p:pic>
        <p:nvPicPr>
          <p:cNvPr id="5" name="Рисунок 4" descr="Описание: 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3272" y="0"/>
            <a:ext cx="1980728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1119</Words>
  <Application>Microsoft Office PowerPoint</Application>
  <PresentationFormat>Экран (16:9)</PresentationFormat>
  <Paragraphs>218</Paragraphs>
  <Slides>20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Oswald</vt:lpstr>
      <vt:lpstr>Roboto Condensed</vt:lpstr>
      <vt:lpstr>Wolsey template</vt:lpstr>
      <vt:lpstr>Итоги региональных этапов олимпиады профессионального мастерства в Пермском крае (2018 – 2019 гг)</vt:lpstr>
      <vt:lpstr>Слайд 2</vt:lpstr>
      <vt:lpstr>Слайд 3</vt:lpstr>
      <vt:lpstr>УГС Техника и технологии строительства</vt:lpstr>
      <vt:lpstr>УГС  Информатика и вычислительная техника</vt:lpstr>
      <vt:lpstr>УГС  Электроника, радиотехника и системы связи</vt:lpstr>
      <vt:lpstr>УГС  Электро- и теплоэнергетика </vt:lpstr>
      <vt:lpstr>УГС  Машиностроение</vt:lpstr>
      <vt:lpstr>УГС   Техносферная безопастность и природообустройство</vt:lpstr>
      <vt:lpstr>УГС  Техника и технологии наземного транспорта</vt:lpstr>
      <vt:lpstr>УГС  Техника и технологии наземного транспорта  23.02.06 Техническая эксплуатация подвижного состава железных дорог</vt:lpstr>
      <vt:lpstr>УГС  Сельское, лесное и рыбное хозяйство(лесное и лесопарковое хоз-во)</vt:lpstr>
      <vt:lpstr>УГС  Сельское, лесное и рыбное хозяйство (механизация и автоматизация)</vt:lpstr>
      <vt:lpstr>УГС  Ветеринария и зоотехния</vt:lpstr>
      <vt:lpstr>УГС  Экономика и управление</vt:lpstr>
      <vt:lpstr>УГС Юриспруденция</vt:lpstr>
      <vt:lpstr>УГС  Сервис и туризм</vt:lpstr>
      <vt:lpstr>УГС  Образование и педагогические науки</vt:lpstr>
      <vt:lpstr>УГС  Физическая культура и спорт</vt:lpstr>
      <vt:lpstr>УГС  Изобразительные  и прикладные виды искусств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Профессиональные образовательные организации Пермского края</dc:title>
  <cp:lastModifiedBy>Nikonova-TV</cp:lastModifiedBy>
  <cp:revision>72</cp:revision>
  <dcterms:modified xsi:type="dcterms:W3CDTF">2019-06-17T11:51:32Z</dcterms:modified>
</cp:coreProperties>
</file>