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5" r:id="rId6"/>
    <p:sldId id="261" r:id="rId7"/>
    <p:sldId id="259" r:id="rId8"/>
    <p:sldId id="263" r:id="rId9"/>
    <p:sldId id="264" r:id="rId10"/>
    <p:sldId id="265" r:id="rId11"/>
    <p:sldId id="276" r:id="rId12"/>
    <p:sldId id="278" r:id="rId13"/>
    <p:sldId id="266" r:id="rId14"/>
    <p:sldId id="267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2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1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9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1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CCFC-9C14-4F33-B881-EEFF204D7A5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CA75-D380-4D54-BF95-37749E375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07.05.2019.%20&#1050;&#1091;&#1085;&#1075;&#1091;&#1088;.%20&#1055;&#1088;&#1086;&#1077;&#1082;&#1090;&#1085;&#1072;&#1103;%20&#1089;&#1077;&#1089;&#1089;&#1080;&#1103;\&#1059;&#1074;&#1083;&#1077;&#1095;&#1077;&#1085;&#1080;&#1077;%20&#1074;%20&#1089;&#1077;&#1088;&#1100;&#1105;&#1079;%20&#1080;&#1090;&#1086;&#1075;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39789"/>
            <a:ext cx="9144000" cy="32272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творчество: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Дома детского творчества «Дар»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г.Кунгур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4482"/>
            <a:ext cx="9144000" cy="1655762"/>
          </a:xfrm>
        </p:spPr>
        <p:txBody>
          <a:bodyPr/>
          <a:lstStyle/>
          <a:p>
            <a:r>
              <a:rPr lang="ru-RU" dirty="0" smtClean="0"/>
              <a:t>Муниципальное автономное учреждение </a:t>
            </a:r>
            <a:br>
              <a:rPr lang="ru-RU" dirty="0" smtClean="0"/>
            </a:br>
            <a:r>
              <a:rPr lang="ru-RU" dirty="0" smtClean="0"/>
              <a:t>дополнительного образования </a:t>
            </a:r>
            <a:br>
              <a:rPr lang="ru-RU" dirty="0" smtClean="0"/>
            </a:br>
            <a:r>
              <a:rPr lang="ru-RU" dirty="0" smtClean="0"/>
              <a:t>«Дом детского творчества «Дар»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58" y="294482"/>
            <a:ext cx="1600200" cy="11847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222976"/>
            <a:ext cx="1103515" cy="1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26894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66" y="2351652"/>
            <a:ext cx="1578070" cy="1562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0" y="2460484"/>
            <a:ext cx="4958945" cy="1291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54" y="4414670"/>
            <a:ext cx="1548684" cy="1484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56" y="2760267"/>
            <a:ext cx="1767280" cy="1071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0" y="5355826"/>
            <a:ext cx="5088293" cy="1086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29" y="4237807"/>
            <a:ext cx="1571625" cy="1838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7" y="3984761"/>
            <a:ext cx="4961608" cy="11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00" y="-81607"/>
            <a:ext cx="534102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0"/>
            <a:ext cx="5301890" cy="6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-4482" y="699246"/>
            <a:ext cx="12196482" cy="470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5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/>
          <a:stretch/>
        </p:blipFill>
        <p:spPr>
          <a:xfrm>
            <a:off x="0" y="0"/>
            <a:ext cx="2796988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90145" y="106784"/>
            <a:ext cx="5876366" cy="968982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5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Технокласс</a:t>
            </a:r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20471" y="1277472"/>
            <a:ext cx="9480176" cy="5069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 smtClean="0"/>
              <a:t>ИДЕИ ПРОЕКТА:</a:t>
            </a:r>
          </a:p>
          <a:p>
            <a:pPr marL="0" indent="538163">
              <a:buNone/>
            </a:pPr>
            <a:r>
              <a:rPr lang="ru-RU" sz="2600" dirty="0" smtClean="0"/>
              <a:t>Познакомить  юных жителей Кунгура с направлениями и возможностями технического творчества. </a:t>
            </a:r>
            <a:endParaRPr lang="ru-RU" sz="2600" dirty="0"/>
          </a:p>
          <a:p>
            <a:pPr marL="0" indent="538163">
              <a:buNone/>
            </a:pPr>
            <a:r>
              <a:rPr lang="ru-RU" sz="2600" dirty="0" smtClean="0"/>
              <a:t>Привлечь внимание учащихся образовательных организаций города Кунгура к видам деятельности технической направленности.</a:t>
            </a:r>
          </a:p>
          <a:p>
            <a:pPr marL="0" indent="538163">
              <a:buNone/>
            </a:pPr>
            <a:r>
              <a:rPr lang="ru-RU" sz="2600" dirty="0" smtClean="0"/>
              <a:t>Способствовать выбору детьми детских объединений технической направленности Дома детского творчества «Дар».</a:t>
            </a:r>
          </a:p>
          <a:p>
            <a:pPr marL="0" indent="538163">
              <a:buNone/>
            </a:pPr>
            <a:r>
              <a:rPr lang="ru-RU" sz="2600" dirty="0" smtClean="0"/>
              <a:t> Расширение кругозора, формирование устойчивого интереса к технике, точным наукам. </a:t>
            </a:r>
          </a:p>
        </p:txBody>
      </p:sp>
    </p:spTree>
    <p:extLst>
      <p:ext uri="{BB962C8B-B14F-4D97-AF65-F5344CB8AC3E}">
        <p14:creationId xmlns:p14="http://schemas.microsoft.com/office/powerpoint/2010/main" val="17958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/>
          <a:stretch/>
        </p:blipFill>
        <p:spPr>
          <a:xfrm>
            <a:off x="0" y="0"/>
            <a:ext cx="2796988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86200" y="0"/>
            <a:ext cx="5782236" cy="1129553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5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Технокласс</a:t>
            </a:r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0165" y="2069103"/>
            <a:ext cx="10018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Основная мысль проекта </a:t>
            </a:r>
            <a:endParaRPr lang="ru-RU" sz="3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spcAft>
                <a:spcPts val="0"/>
              </a:spcAft>
            </a:pPr>
            <a:r>
              <a:rPr 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УВЛЕЧЕНИЕ 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ВЫБОР 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28411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/>
          <a:stretch/>
        </p:blipFill>
        <p:spPr>
          <a:xfrm>
            <a:off x="0" y="0"/>
            <a:ext cx="2796988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86200" y="1"/>
            <a:ext cx="5876366" cy="99508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5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Технокласс</a:t>
            </a:r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6341" y="856357"/>
            <a:ext cx="95205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Занимательная </a:t>
            </a: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электроника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педагог Маятников Михаил Юрьевич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Увлекательное </a:t>
            </a:r>
            <a:r>
              <a:rPr lang="ru-RU" sz="24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авиамоделирование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педагог Шабуров Алексей Георгиевич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Фотоквест</a:t>
            </a: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«Профессии рядом»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педагог Сибирякова Наталия Михайловна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В объективе камеры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педагог Гладких Владимир Владиславович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Бумажное моделирование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педагог Бутакова Ксения Сергеевна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Робототехника в действии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педагог Мирошник Ольга Викторовна </a:t>
            </a:r>
          </a:p>
          <a:p>
            <a:pPr marL="457200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 игра «</a:t>
            </a:r>
            <a:r>
              <a:rPr lang="ru-RU" sz="24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Техноазбука</a:t>
            </a: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(технические системы, техно профессии, кино и литература о технике), педагог Пономарева Валентина Валерьевна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программа «Колесо открытий»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педагог Пономарева Валентина Валерьевна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/>
          <a:stretch/>
        </p:blipFill>
        <p:spPr>
          <a:xfrm>
            <a:off x="0" y="0"/>
            <a:ext cx="2796988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1694" y="0"/>
            <a:ext cx="5822578" cy="1325563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5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Технокласс</a:t>
            </a:r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5294" y="1472096"/>
            <a:ext cx="92470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Предполагаемые результаты проекта: </a:t>
            </a:r>
            <a:endParaRPr lang="ru-RU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интереса детей к техническому творчеству, популяризация данного направления в детско-родительской среде г.Кунгура</a:t>
            </a:r>
            <a:r>
              <a:rPr lang="ru-RU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8163" indent="-538163">
              <a:spcAft>
                <a:spcPts val="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2. Увеличение учащихся в детских объединениях МАУДО «ДДТ «Дар» технической направленности</a:t>
            </a:r>
            <a:r>
              <a:rPr lang="ru-RU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/>
          <a:stretch/>
        </p:blipFill>
        <p:spPr>
          <a:xfrm>
            <a:off x="0" y="0"/>
            <a:ext cx="2796988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1694" y="0"/>
            <a:ext cx="5822578" cy="1325563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5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Технокласс</a:t>
            </a:r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6988" y="1782395"/>
            <a:ext cx="9090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Ожидаемые количественные результаты проекта: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Проведено 54 мастер-класса.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Проведено 9 интеллектуальных игр «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Техноазбука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».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Проведено 9 познавательных программ «Колесо открытий».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Опубликованы видеоматериал в сети Интернет, статья в газете «Искра», пресс и пост релизы на сайтах МАУДО «ДДТ «Дар», Управления образования, администрации города Кунгура.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/>
          <a:stretch/>
        </p:blipFill>
        <p:spPr>
          <a:xfrm>
            <a:off x="0" y="0"/>
            <a:ext cx="2796988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1694" y="0"/>
            <a:ext cx="5822578" cy="1325563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</a:t>
            </a:r>
            <a:r>
              <a:rPr lang="ru-RU" sz="5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Технокласс</a:t>
            </a:r>
            <a:r>
              <a:rPr lang="ru-RU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4905" y="1689916"/>
            <a:ext cx="90902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Мероприятиями проекта будет охвачено 900 человек, из них: </a:t>
            </a:r>
            <a:b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лагеря с дневным пребыванием детей 600 детей</a:t>
            </a:r>
            <a:b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загородные оздоровительные лагеря 300 детей. </a:t>
            </a:r>
          </a:p>
          <a:p>
            <a:pPr>
              <a:spcAft>
                <a:spcPts val="0"/>
              </a:spcAft>
            </a:pP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6740" y="1615702"/>
            <a:ext cx="6494931" cy="3050427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Отличной работы и позитивного отдыха!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"/>
            <a:ext cx="5136776" cy="6849036"/>
          </a:xfrm>
        </p:spPr>
      </p:pic>
    </p:spTree>
    <p:extLst>
      <p:ext uri="{BB962C8B-B14F-4D97-AF65-F5344CB8AC3E}">
        <p14:creationId xmlns:p14="http://schemas.microsoft.com/office/powerpoint/2010/main" val="15857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887505"/>
            <a:ext cx="12196482" cy="454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7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9408" y="5619106"/>
            <a:ext cx="3603812" cy="864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ru-RU" dirty="0" smtClean="0"/>
              <a:t>МАОУ лицей № 1</a:t>
            </a:r>
            <a:br>
              <a:rPr lang="ru-RU" dirty="0" smtClean="0"/>
            </a:br>
            <a:r>
              <a:rPr lang="ru-RU" dirty="0" smtClean="0"/>
              <a:t>города Кунгура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26894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571314" y="2090182"/>
            <a:ext cx="5053853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800" b="1" cap="all" dirty="0" smtClean="0">
                <a:solidFill>
                  <a:schemeClr val="tx2">
                    <a:lumMod val="50000"/>
                  </a:schemeClr>
                </a:solidFill>
              </a:rPr>
              <a:t>Участники конкурса</a:t>
            </a:r>
            <a:endParaRPr lang="ru-RU" sz="38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65412" y="2820310"/>
            <a:ext cx="3406588" cy="53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ru-RU" dirty="0" smtClean="0"/>
              <a:t>МАОУ СОШ № 21 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23113" y="5608466"/>
            <a:ext cx="4784911" cy="92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ru-RU" dirty="0" smtClean="0"/>
              <a:t>МАОУ «Начальная школа – </a:t>
            </a:r>
            <a:br>
              <a:rPr lang="ru-RU" dirty="0" smtClean="0"/>
            </a:br>
            <a:r>
              <a:rPr lang="ru-RU" dirty="0" smtClean="0"/>
              <a:t>детский сад № 15»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0476" y="4534801"/>
            <a:ext cx="3603811" cy="8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ru-RU" dirty="0" smtClean="0"/>
              <a:t>МАОУ «СОШ № 12 </a:t>
            </a:r>
            <a:br>
              <a:rPr lang="ru-RU" dirty="0" smtClean="0"/>
            </a:br>
            <a:r>
              <a:rPr lang="ru-RU" dirty="0" smtClean="0"/>
              <a:t>им В.Ф. </a:t>
            </a:r>
            <a:r>
              <a:rPr lang="ru-RU" dirty="0" err="1" smtClean="0"/>
              <a:t>Маргелова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8453" y="3611768"/>
            <a:ext cx="3502960" cy="545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r>
              <a:rPr lang="ru-RU" dirty="0" smtClean="0"/>
              <a:t> МАОУ СОШ № 18 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205102" y="4971404"/>
            <a:ext cx="4636993" cy="61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ru-RU" dirty="0" smtClean="0"/>
              <a:t>МАДОУ «Детский сад № 21»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148918" y="4108710"/>
            <a:ext cx="3725954" cy="53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 </a:t>
            </a:r>
            <a:r>
              <a:rPr lang="ru-RU" dirty="0" smtClean="0"/>
              <a:t>МАУДО «</a:t>
            </a:r>
            <a:r>
              <a:rPr lang="ru-RU" dirty="0" err="1" smtClean="0"/>
              <a:t>ДДЮТиЭ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71314" y="3820639"/>
            <a:ext cx="4362451" cy="545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МАУДО «ДДТ «Дар»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370388" y="2797650"/>
            <a:ext cx="3300694" cy="85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ru-RU" dirty="0" smtClean="0"/>
              <a:t>МАУ ДО «ЦДОД» </a:t>
            </a:r>
            <a:br>
              <a:rPr lang="ru-RU" dirty="0" smtClean="0"/>
            </a:br>
            <a:r>
              <a:rPr lang="ru-RU" dirty="0" smtClean="0"/>
              <a:t>Кунгурского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104" y="2863984"/>
            <a:ext cx="5629836" cy="1328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2018 год – </a:t>
            </a:r>
            <a:r>
              <a:rPr lang="ru-RU" sz="4000" b="1" dirty="0" smtClean="0">
                <a:solidFill>
                  <a:srgbClr val="000099"/>
                </a:solidFill>
              </a:rPr>
              <a:t>100</a:t>
            </a:r>
            <a:r>
              <a:rPr lang="ru-RU" sz="4000" dirty="0" smtClean="0">
                <a:solidFill>
                  <a:srgbClr val="000099"/>
                </a:solidFill>
              </a:rPr>
              <a:t> учащихся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2019 год – </a:t>
            </a:r>
            <a:r>
              <a:rPr lang="ru-RU" sz="4000" b="1" dirty="0" smtClean="0">
                <a:solidFill>
                  <a:srgbClr val="000099"/>
                </a:solidFill>
              </a:rPr>
              <a:t>186</a:t>
            </a:r>
            <a:r>
              <a:rPr lang="ru-RU" sz="4000" dirty="0" smtClean="0">
                <a:solidFill>
                  <a:srgbClr val="000099"/>
                </a:solidFill>
              </a:rPr>
              <a:t> учащихся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26894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68170" y="2148214"/>
            <a:ext cx="6317877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cap="all" dirty="0" smtClean="0">
                <a:solidFill>
                  <a:schemeClr val="tx2">
                    <a:lumMod val="50000"/>
                  </a:schemeClr>
                </a:solidFill>
              </a:rPr>
              <a:t>Количество участников</a:t>
            </a:r>
            <a:endParaRPr lang="ru-RU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b="42708"/>
          <a:stretch/>
        </p:blipFill>
        <p:spPr>
          <a:xfrm>
            <a:off x="1312208" y="2667111"/>
            <a:ext cx="2804832" cy="1570334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315820" y="4525738"/>
            <a:ext cx="6317877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cap="all" dirty="0" smtClean="0">
                <a:solidFill>
                  <a:schemeClr val="tx2">
                    <a:lumMod val="50000"/>
                  </a:schemeClr>
                </a:solidFill>
              </a:rPr>
              <a:t>Возраст участников</a:t>
            </a:r>
            <a:endParaRPr lang="ru-RU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80228" y="5459323"/>
            <a:ext cx="5629836" cy="93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от               до  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16" y="5117655"/>
            <a:ext cx="1472453" cy="1344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5073199"/>
            <a:ext cx="1028139" cy="15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68" y="4961965"/>
            <a:ext cx="1780574" cy="16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2"/>
          <a:stretch/>
        </p:blipFill>
        <p:spPr>
          <a:xfrm>
            <a:off x="472481" y="163774"/>
            <a:ext cx="3221383" cy="2707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91" y="471336"/>
            <a:ext cx="3818981" cy="2864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11569" r="19086"/>
          <a:stretch/>
        </p:blipFill>
        <p:spPr>
          <a:xfrm>
            <a:off x="1962199" y="3442448"/>
            <a:ext cx="3510738" cy="28840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4" y="3556403"/>
            <a:ext cx="3729317" cy="279698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2524" y="2747608"/>
            <a:ext cx="3521295" cy="47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Электроника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54398" y="0"/>
            <a:ext cx="3521295" cy="47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Робототехника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34883" y="6131170"/>
            <a:ext cx="4950557" cy="47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Авиамоделирование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003722" y="6245815"/>
            <a:ext cx="4675496" cy="471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Медиатворчество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r="20768"/>
          <a:stretch/>
        </p:blipFill>
        <p:spPr>
          <a:xfrm>
            <a:off x="1385047" y="2806067"/>
            <a:ext cx="4518212" cy="38919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26894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34036" y="2148214"/>
            <a:ext cx="10219764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cap="all" dirty="0" smtClean="0">
                <a:solidFill>
                  <a:schemeClr val="tx2">
                    <a:lumMod val="50000"/>
                  </a:schemeClr>
                </a:solidFill>
              </a:rPr>
              <a:t>Педагоги технической направленности </a:t>
            </a:r>
            <a:endParaRPr lang="ru-RU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18" y="2795151"/>
            <a:ext cx="4479421" cy="39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50494"/>
              </p:ext>
            </p:extLst>
          </p:nvPr>
        </p:nvGraphicFramePr>
        <p:xfrm>
          <a:off x="143436" y="2882665"/>
          <a:ext cx="1155550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64"/>
                <a:gridCol w="7947212"/>
                <a:gridCol w="1922930"/>
              </a:tblGrid>
              <a:tr h="21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конкурса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573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Номинация «Робототехника. Скоростная сборка»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группа 7-8 лет. Старшая группа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9-10 лет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Младшая группа 5-6 лет </a:t>
                      </a:r>
                      <a:endParaRPr lang="ru-RU" sz="2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 №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382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12.30-13.00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Просмотр видеороликов победителей и призеров номинации «</a:t>
                      </a:r>
                      <a:r>
                        <a:rPr lang="ru-RU" sz="2400" u="sng" dirty="0" err="1">
                          <a:effectLst/>
                          <a:latin typeface="+mn-lt"/>
                        </a:rPr>
                        <a:t>Медиатворчество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»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Актовый зал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764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13.15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Награждение победителей конкурса: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- номинация «Робототехника. Скоростная сборка» младшая группа 5-6 лет;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- номинации «</a:t>
                      </a:r>
                      <a:r>
                        <a:rPr lang="ru-RU" sz="2400" dirty="0" err="1">
                          <a:effectLst/>
                          <a:latin typeface="+mn-lt"/>
                        </a:rPr>
                        <a:t>Медиатворчество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»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Актовый зал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26894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068170" y="2148214"/>
            <a:ext cx="6317877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cap="all" dirty="0" smtClean="0">
                <a:solidFill>
                  <a:schemeClr val="tx2">
                    <a:lumMod val="50000"/>
                  </a:schemeClr>
                </a:solidFill>
              </a:rPr>
              <a:t>Программа конкурса</a:t>
            </a:r>
            <a:endParaRPr lang="ru-RU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97948"/>
              </p:ext>
            </p:extLst>
          </p:nvPr>
        </p:nvGraphicFramePr>
        <p:xfrm>
          <a:off x="156882" y="3019876"/>
          <a:ext cx="11873753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635"/>
                <a:gridCol w="7398913"/>
                <a:gridCol w="2787205"/>
              </a:tblGrid>
              <a:tr h="34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конкурса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24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КОНКУРСНЫЕ 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ИСПЫТАНИЯ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 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513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13.30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effectLst/>
                          <a:latin typeface="+mn-lt"/>
                        </a:rPr>
                        <a:t>Номинация «Электроника»: 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- защита проекта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- теоретический зачет, скоростная пайка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Кабинет № 10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Кабинет № 13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513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13.30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effectLst/>
                          <a:latin typeface="+mn-lt"/>
                        </a:rPr>
                        <a:t>Номинация «</a:t>
                      </a:r>
                      <a:r>
                        <a:rPr lang="ru-RU" sz="2400" u="sng" dirty="0" err="1">
                          <a:effectLst/>
                          <a:latin typeface="+mn-lt"/>
                        </a:rPr>
                        <a:t>Авиамоделирование</a:t>
                      </a:r>
                      <a:r>
                        <a:rPr lang="ru-RU" sz="2400" u="sng" dirty="0">
                          <a:effectLst/>
                          <a:latin typeface="+mn-lt"/>
                        </a:rPr>
                        <a:t>»: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- 1 этап (оценка представленных моделей)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- 2 этап (соревновательные полеты)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Кабинет № 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Соборная площадь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-4482" y="0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68170" y="2148214"/>
            <a:ext cx="6317877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cap="all" dirty="0" smtClean="0">
                <a:solidFill>
                  <a:schemeClr val="tx2">
                    <a:lumMod val="50000"/>
                  </a:schemeClr>
                </a:solidFill>
              </a:rPr>
              <a:t>Программа конкурса</a:t>
            </a:r>
            <a:endParaRPr lang="ru-RU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44941"/>
              </p:ext>
            </p:extLst>
          </p:nvPr>
        </p:nvGraphicFramePr>
        <p:xfrm>
          <a:off x="161364" y="2885407"/>
          <a:ext cx="11873753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635"/>
                <a:gridCol w="7398913"/>
                <a:gridCol w="2787205"/>
              </a:tblGrid>
              <a:tr h="34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конкурса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34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13.30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>
                          <a:effectLst/>
                          <a:latin typeface="+mn-lt"/>
                        </a:rPr>
                        <a:t>Номинация «Робототехника»:</a:t>
                      </a:r>
                      <a:endParaRPr lang="ru-RU" sz="240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- «Фристайл»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Актовый зал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34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14.00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- показательные заезды «Танковый биатлон»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- робототехника, дети 2-3 год обучения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Актовый зал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Кабинет № 4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17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15.00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- показательные заезды роботов детей 2-3 года обучения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Актовый зал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17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15.00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>
                          <a:effectLst/>
                          <a:latin typeface="+mn-lt"/>
                        </a:rPr>
                        <a:t>Номинация «Спидкубинг»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Кабинет № 11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  <a:tr h="34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 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Награждение после завершения конкурсных испытаний проводится отдельно по каждой номинации 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Актовый зал 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00" marR="6420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5822" r="3549"/>
          <a:stretch/>
        </p:blipFill>
        <p:spPr>
          <a:xfrm>
            <a:off x="0" y="26894"/>
            <a:ext cx="12196482" cy="212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68170" y="2148214"/>
            <a:ext cx="6317877" cy="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cap="all" dirty="0" smtClean="0">
                <a:solidFill>
                  <a:schemeClr val="tx2">
                    <a:lumMod val="50000"/>
                  </a:schemeClr>
                </a:solidFill>
              </a:rPr>
              <a:t>Программа конкурса</a:t>
            </a:r>
            <a:endParaRPr lang="ru-RU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фильм 2">
            <a:hlinkClick r:id="rId3" action="ppaction://hlinkfile" highlightClick="1"/>
          </p:cNvPr>
          <p:cNvSpPr/>
          <p:nvPr/>
        </p:nvSpPr>
        <p:spPr>
          <a:xfrm>
            <a:off x="11228294" y="6241321"/>
            <a:ext cx="658906" cy="49754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496</Words>
  <Application>Microsoft Office PowerPoint</Application>
  <PresentationFormat>Широкоэкранный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Техническое творчество:  опыт работы Дома детского творчества «Дар»  г.Кунгур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«Технокласс»</vt:lpstr>
      <vt:lpstr>Проект «Технокласс»</vt:lpstr>
      <vt:lpstr>Проект «Технокласс»</vt:lpstr>
      <vt:lpstr>Проект «Технокласс»</vt:lpstr>
      <vt:lpstr>Проект «Технокласс»</vt:lpstr>
      <vt:lpstr>Проект «Технокласс»</vt:lpstr>
      <vt:lpstr>Отличной работы и позитивного отдыха!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2019-06-04T04:00:46Z</dcterms:created>
  <dcterms:modified xsi:type="dcterms:W3CDTF">2019-06-06T12:53:01Z</dcterms:modified>
</cp:coreProperties>
</file>