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62" r:id="rId4"/>
    <p:sldId id="263" r:id="rId5"/>
    <p:sldId id="265" r:id="rId6"/>
    <p:sldId id="266" r:id="rId7"/>
    <p:sldId id="270" r:id="rId8"/>
  </p:sldIdLst>
  <p:sldSz cx="24384000" cy="13716000"/>
  <p:notesSz cx="9144000" cy="6858000"/>
  <p:defaultTextStyle>
    <a:defPPr>
      <a:defRPr lang="ru-RU"/>
    </a:defPPr>
    <a:lvl1pPr algn="ctr" defTabSz="820738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1pPr>
    <a:lvl2pPr indent="228600" algn="ctr" defTabSz="820738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2pPr>
    <a:lvl3pPr indent="457200" algn="ctr" defTabSz="820738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3pPr>
    <a:lvl4pPr indent="685800" algn="ctr" defTabSz="820738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4pPr>
    <a:lvl5pPr indent="914400" algn="ctr" defTabSz="820738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83555"/>
  </p:normalViewPr>
  <p:slideViewPr>
    <p:cSldViewPr>
      <p:cViewPr varScale="1">
        <p:scale>
          <a:sx n="39" d="100"/>
          <a:sy n="39" d="100"/>
        </p:scale>
        <p:origin x="78" y="3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3C7CD94-4212-6947-A393-A4186F9AB0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F6553DC-C295-0A4E-ACD4-02D2586793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45A70-0542-E542-90AE-2415FBC3EA4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1A91860-9848-884F-9E4D-AA9A7793B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4B46923-C2A1-D74C-B329-32AFB70FB8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29A1C-E68F-AB4E-89E3-1849D5B9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99719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="" xmlns:a16="http://schemas.microsoft.com/office/drawing/2014/main" id="{591CBAC7-F3CE-B145-A832-A0D2F1243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B2397104-7327-7148-96C8-C57C6EB7C8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Lucida Grande" panose="020B0600040502020204" pitchFamily="34" charset="0"/>
              </a:rPr>
              <a:t>Click to edit Master text styles</a:t>
            </a:r>
          </a:p>
          <a:p>
            <a:pPr lvl="1"/>
            <a:r>
              <a:rPr lang="ru-RU" altLang="ru-RU">
                <a:sym typeface="Lucida Grande" panose="020B0600040502020204" pitchFamily="34" charset="0"/>
              </a:rPr>
              <a:t>Second level</a:t>
            </a:r>
          </a:p>
          <a:p>
            <a:pPr lvl="2"/>
            <a:r>
              <a:rPr lang="ru-RU" altLang="ru-RU">
                <a:sym typeface="Lucida Grande" panose="020B0600040502020204" pitchFamily="34" charset="0"/>
              </a:rPr>
              <a:t>Third level</a:t>
            </a:r>
          </a:p>
          <a:p>
            <a:pPr lvl="3"/>
            <a:r>
              <a:rPr lang="ru-RU" altLang="ru-RU">
                <a:sym typeface="Lucida Grande" panose="020B0600040502020204" pitchFamily="34" charset="0"/>
              </a:rPr>
              <a:t>Fourth level</a:t>
            </a:r>
          </a:p>
          <a:p>
            <a:pPr lvl="4"/>
            <a:r>
              <a:rPr lang="ru-RU" altLang="ru-RU">
                <a:sym typeface="Lucida Grande" panose="020B06000405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48707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57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1pPr>
    <a:lvl2pPr algn="l" defTabSz="457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2pPr>
    <a:lvl3pPr algn="l" defTabSz="457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3pPr>
    <a:lvl4pPr algn="l" defTabSz="457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4pPr>
    <a:lvl5pPr algn="l" defTabSz="457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aseline="0" dirty="0"/>
              <a:t>ПРОВЕРИТЬ ВИДЕО</a:t>
            </a:r>
          </a:p>
          <a:p>
            <a:endParaRPr lang="ru-RU" sz="1400" baseline="0" dirty="0"/>
          </a:p>
          <a:p>
            <a:r>
              <a:rPr lang="ru-RU" sz="1400" baseline="0" dirty="0"/>
              <a:t>Добрый день, Ольга Владимировна, уважаемые коллеги. Детский технопарк «</a:t>
            </a:r>
            <a:r>
              <a:rPr lang="ru-RU" sz="1400" baseline="0" dirty="0" err="1"/>
              <a:t>Кванториум</a:t>
            </a:r>
            <a:r>
              <a:rPr lang="ru-RU" sz="1400" baseline="0" dirty="0"/>
              <a:t> </a:t>
            </a:r>
            <a:r>
              <a:rPr lang="ru-RU" sz="1400" baseline="0" dirty="0" err="1"/>
              <a:t>Фотоника</a:t>
            </a:r>
            <a:r>
              <a:rPr lang="ru-RU" sz="1400" baseline="0" dirty="0"/>
              <a:t>» был открыт в ноябре 2018 года, есть возможность подвести итоги работа за год с небольшим нашей работы. Р. А. </a:t>
            </a:r>
            <a:r>
              <a:rPr lang="ru-RU" sz="1400" baseline="0" dirty="0" err="1"/>
              <a:t>Кассина</a:t>
            </a:r>
            <a:r>
              <a:rPr lang="ru-RU" sz="1400" baseline="0" dirty="0"/>
              <a:t> в своей части доклада уже подвела </a:t>
            </a:r>
            <a:r>
              <a:rPr lang="ru-RU" sz="1400" baseline="0" dirty="0" err="1"/>
              <a:t>некторые</a:t>
            </a:r>
            <a:r>
              <a:rPr lang="ru-RU" sz="1400" baseline="0" dirty="0"/>
              <a:t> количественные итоги, я хотел бы остановится на качественных показателях нашей деятельности в рамках Национального проекта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57745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aseline="0" dirty="0"/>
              <a:t>В учреждении действует 11 направлений деятельности, все они открыты исходя из направлений национальной технологической инициативы, а также промышленного потенциала Пермского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39591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aseline="0" dirty="0"/>
              <a:t>За прошедший год нам удалось выстроить партнерскую сеть  каждого нашего направления с промышленными предприятиями региона, РФ. &lt;</a:t>
            </a:r>
            <a:r>
              <a:rPr lang="en-US" sz="1400" baseline="0" dirty="0"/>
              <a:t>.                                    &gt;</a:t>
            </a:r>
            <a:r>
              <a:rPr lang="ru-RU" sz="1400" baseline="0" dirty="0"/>
              <a:t> Такое сотрудничество позволяет привлекать профессиональное сообщество предприятий партнеров, а также, что очень важно, формировать реальные заказы от промышленных предприятий,  Такой практико-ориентированный образовательный процесс позволяет нам  в сделать его увлекательным для детей, </a:t>
            </a:r>
            <a:r>
              <a:rPr lang="ru-RU" sz="1400" b="0" i="0" kern="1200" baseline="0" dirty="0">
                <a:solidFill>
                  <a:srgbClr val="000000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о</a:t>
            </a:r>
            <a:r>
              <a:rPr lang="ru-RU" sz="1400" b="0" i="0" kern="1200" baseline="0" dirty="0">
                <a:solidFill>
                  <a:srgbClr val="000000"/>
                </a:solidFill>
                <a:effectLst/>
                <a:latin typeface="Lucida Grande" panose="020B0600040502020204" pitchFamily="34" charset="0"/>
                <a:ea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беспечить подготовку кадрового резерва ориентированного на предприятия региона в наукоемких и высокотехнологичных отраслях экономики.</a:t>
            </a:r>
            <a:endParaRPr lang="ru-RU" sz="1400" baseline="0" dirty="0"/>
          </a:p>
        </p:txBody>
      </p:sp>
    </p:spTree>
    <p:extLst>
      <p:ext uri="{BB962C8B-B14F-4D97-AF65-F5344CB8AC3E}">
        <p14:creationId xmlns:p14="http://schemas.microsoft.com/office/powerpoint/2010/main" val="129630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aseline="0" dirty="0"/>
              <a:t>Научные партнеры</a:t>
            </a:r>
          </a:p>
          <a:p>
            <a:r>
              <a:rPr lang="ru-RU" sz="1400" baseline="0" dirty="0"/>
              <a:t>Научный партнер – ПНППК, предприятий кластера «</a:t>
            </a:r>
            <a:r>
              <a:rPr lang="ru-RU" sz="1400" baseline="0" dirty="0" err="1"/>
              <a:t>Фотоника</a:t>
            </a:r>
            <a:r>
              <a:rPr lang="ru-RU" sz="1400" baseline="0" dirty="0"/>
              <a:t>»</a:t>
            </a:r>
          </a:p>
          <a:p>
            <a:endParaRPr lang="ru-RU" sz="1400" baseline="0" dirty="0"/>
          </a:p>
          <a:p>
            <a:r>
              <a:rPr lang="ru-RU" sz="1400" baseline="0" dirty="0"/>
              <a:t>Пермский институт железнодорожного транспорта</a:t>
            </a:r>
          </a:p>
          <a:p>
            <a:r>
              <a:rPr lang="ru-RU" sz="1400" baseline="0" dirty="0"/>
              <a:t>Пермский филиал Волжской академии водного 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126657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ВКЛЮЧИТЬ ВИДЕО СРАЗУ</a:t>
            </a:r>
          </a:p>
        </p:txBody>
      </p:sp>
    </p:spTree>
    <p:extLst>
      <p:ext uri="{BB962C8B-B14F-4D97-AF65-F5344CB8AC3E}">
        <p14:creationId xmlns:p14="http://schemas.microsoft.com/office/powerpoint/2010/main" val="4164129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ВКЛЮЧИТЬ ВИДЕО СРАЗУ</a:t>
            </a:r>
          </a:p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Acro3D </a:t>
            </a:r>
            <a:r>
              <a:rPr lang="ru-RU" altLang="ru-RU" sz="2400" b="1" dirty="0" err="1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Scanner</a:t>
            </a:r>
            <a:r>
              <a:rPr lang="ru-RU" altLang="ru-RU" sz="2400" b="1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 – финалист конкурса большая разведка, вошел в состав проектов матрицы НТИ в Пермском крае,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396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СРАЗУ ВКЛЮЧАЕМ ВИДЕО</a:t>
            </a:r>
          </a:p>
        </p:txBody>
      </p:sp>
    </p:spTree>
    <p:extLst>
      <p:ext uri="{BB962C8B-B14F-4D97-AF65-F5344CB8AC3E}">
        <p14:creationId xmlns:p14="http://schemas.microsoft.com/office/powerpoint/2010/main" val="321649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E9A1B6-2DEC-A14C-9B6A-27AB5E49A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BA13A73-1204-0A4F-8862-CB5D173D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1DB5385-E021-4D49-8E6D-B04E665D69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872280-29FA-5546-B47B-28E3F4E19E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15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0EA7B3-AA7E-4B45-9C01-8B6D13DDD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F8B290D-D938-9948-B166-FC9A4049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AB3332-EE50-0246-B297-AE9BF9204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98CD2B-48E2-534B-BBCE-8BCCE6EE1F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68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74A791D-E2F1-E24A-85C0-ADBD7178C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6094075" y="623888"/>
            <a:ext cx="3902075" cy="118776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86A84EB-38DD-F144-B2C1-0ECA0CB52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6263" y="623888"/>
            <a:ext cx="11555412" cy="11877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C80F442-ABDB-434F-81BF-C295682CC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C6A58C-E463-B240-BBCC-E722440ECD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804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F8B6D4-51B0-8B46-826C-E58B7639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669114-43A0-AC48-90C8-16415A7E6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F76B3B5-AD7D-EB45-8B2B-AE5B3DDFED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6ECD71-D509-3242-8657-05AAE47437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75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495E9F-CFA4-3147-9935-EAB3E44C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9C1F9A4-EAA9-2940-AAB2-E546ADF93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5121D5-6D4B-BB4F-B0E2-09D5CE27AB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3019BC-12B3-F74E-9BCF-FB97ACDF27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669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2E52C5-2C13-774B-9E49-851626A0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8147F3F-575D-2D4B-9A4D-83D6F1BD9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6263" y="3660775"/>
            <a:ext cx="7727950" cy="88407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1900F3A-58C8-AF45-8FF4-4041A49E5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6613" y="3660775"/>
            <a:ext cx="7729537" cy="88407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11F6883-5498-7841-AC56-AC6FEED52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7AACD3-AA02-EE43-B108-130D8DCED6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3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B7FB28-44D0-C943-9519-2081CD3B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379027F-1A21-CA45-BF2A-91B0F9D71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ABF1502-8F50-8643-97B9-19DFD6EBE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910B5FA-595F-8F4E-AAF4-7EF25133D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44E471F-BD97-0245-B925-DDE4B0A88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F9EA365-D6EC-4E43-9D1D-E4E558979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CF6037-F520-8D49-8518-EC8636E3F0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232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252A9B-758B-DB43-AB1C-89D1D6532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1EC073C-8255-774B-BE89-9D17B6E9C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BAB3E6-DF5E-414D-A63F-D1F0B2F975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140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7FAC3A6-9ED5-CB4D-9F0F-8861003B5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14728D-C073-6F49-945A-1AAC4C0B24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092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FA26CD-3083-534D-AF17-55D611E0B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261511-C3C2-E247-9E86-44194DDEC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1A4309A-7FA5-7F4F-82A6-EEC3F894F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F61010A-5A92-024F-B2F9-191361C9BB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D86A2F-8290-E44F-8C24-0712938819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119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7BB187-76E9-124F-8827-FEECF4B5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3E948CC-84A7-5D46-AECB-8587D394CA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22E772-33D8-594C-83BE-BBAF8082C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E0A81C7-C622-C24C-AA6F-57C46D3D2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16A3ED-9B98-D740-82C9-C33A6346B2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4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="" xmlns:a16="http://schemas.microsoft.com/office/drawing/2014/main" id="{895CBC42-4E20-354B-9E3C-0B4B25195A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8889"/>
          <a:stretch>
            <a:fillRect/>
          </a:stretch>
        </p:blipFill>
        <p:spPr bwMode="auto">
          <a:xfrm>
            <a:off x="0" y="-1588"/>
            <a:ext cx="24377650" cy="1371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B951E824-C339-C740-A404-80AA838F6A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86263" y="623888"/>
            <a:ext cx="15609887" cy="303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1437" tIns="71437" rIns="71437" bIns="714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Helvetica Light" panose="020B0403020202020204" pitchFamily="34" charset="0"/>
              </a:rPr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E5FC9BEB-F202-134C-ADD5-3165BA61AE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386263" y="3660775"/>
            <a:ext cx="15609887" cy="884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1437" tIns="71437" rIns="71437" bIns="714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Helvetica Light" panose="020B0403020202020204" pitchFamily="34" charset="0"/>
              </a:rPr>
              <a:t>Click to edit Master text styles</a:t>
            </a:r>
          </a:p>
          <a:p>
            <a:pPr lvl="1"/>
            <a:r>
              <a:rPr lang="ru-RU" altLang="ru-RU">
                <a:sym typeface="Helvetica Light" panose="020B0403020202020204" pitchFamily="34" charset="0"/>
              </a:rPr>
              <a:t>Second level</a:t>
            </a:r>
          </a:p>
          <a:p>
            <a:pPr lvl="2"/>
            <a:r>
              <a:rPr lang="ru-RU" altLang="ru-RU">
                <a:sym typeface="Helvetica Light" panose="020B0403020202020204" pitchFamily="34" charset="0"/>
              </a:rPr>
              <a:t>Third level</a:t>
            </a:r>
          </a:p>
          <a:p>
            <a:pPr lvl="3"/>
            <a:r>
              <a:rPr lang="ru-RU" altLang="ru-RU">
                <a:sym typeface="Helvetica Light" panose="020B0403020202020204" pitchFamily="34" charset="0"/>
              </a:rPr>
              <a:t>Fourth level</a:t>
            </a:r>
          </a:p>
          <a:p>
            <a:pPr lvl="4"/>
            <a:r>
              <a:rPr lang="ru-RU" altLang="ru-RU">
                <a:sym typeface="Helvetica Light" panose="020B0403020202020204" pitchFamily="34" charset="0"/>
              </a:rPr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90FA41E-30FE-DF47-83B8-6CECCEA880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34825" y="13009563"/>
            <a:ext cx="4953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71437" tIns="71437" rIns="71437" bIns="71437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fld id="{96133CDD-071F-4844-8F35-C81C7E1A17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820738" rtl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Helvetica Light" panose="020B0403020202020204" pitchFamily="34" charset="0"/>
        </a:defRPr>
      </a:lvl1pPr>
      <a:lvl2pPr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  <a:sym typeface="Helvetica Light" panose="020B0403020202020204" pitchFamily="34" charset="0"/>
        </a:defRPr>
      </a:lvl2pPr>
      <a:lvl3pPr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  <a:sym typeface="Helvetica Light" panose="020B0403020202020204" pitchFamily="34" charset="0"/>
        </a:defRPr>
      </a:lvl3pPr>
      <a:lvl4pPr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  <a:sym typeface="Helvetica Light" panose="020B0403020202020204" pitchFamily="34" charset="0"/>
        </a:defRPr>
      </a:lvl4pPr>
      <a:lvl5pPr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  <a:sym typeface="Helvetica Light" panose="020B0403020202020204" pitchFamily="34" charset="0"/>
        </a:defRPr>
      </a:lvl5pPr>
      <a:lvl6pPr marL="457200"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  <a:sym typeface="Helvetica Light" panose="020B0403020202020204" pitchFamily="34" charset="0"/>
        </a:defRPr>
      </a:lvl6pPr>
      <a:lvl7pPr marL="914400"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  <a:sym typeface="Helvetica Light" panose="020B0403020202020204" pitchFamily="34" charset="0"/>
        </a:defRPr>
      </a:lvl7pPr>
      <a:lvl8pPr marL="1371600"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  <a:sym typeface="Helvetica Light" panose="020B0403020202020204" pitchFamily="34" charset="0"/>
        </a:defRPr>
      </a:lvl8pPr>
      <a:lvl9pPr marL="1828800" algn="ctr" defTabSz="820738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  <a:sym typeface="Helvetica Light" panose="020B0403020202020204" pitchFamily="34" charset="0"/>
        </a:defRPr>
      </a:lvl9pPr>
    </p:titleStyle>
    <p:bodyStyle>
      <a:lvl1pPr marL="615950" indent="-615950" algn="l" defTabSz="820738" rtl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1pPr>
      <a:lvl2pPr marL="1060450" indent="-615950" algn="l" defTabSz="820738" rtl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2pPr>
      <a:lvl3pPr marL="1504950" indent="-615950" algn="l" defTabSz="820738" rtl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3pPr>
      <a:lvl4pPr marL="1949450" indent="-615950" algn="l" defTabSz="820738" rtl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4pPr>
      <a:lvl5pPr marL="2393950" indent="-615950" algn="l" defTabSz="820738" rtl="0" fontAlgn="base" hangingPunct="0">
        <a:spcBef>
          <a:spcPts val="5900"/>
        </a:spcBef>
        <a:spcAft>
          <a:spcPct val="0"/>
        </a:spcAft>
        <a:buSzPct val="75000"/>
        <a:buChar char="•"/>
        <a:defRPr sz="50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teacher\Desktop\&#1044;&#1054;&#1044;%202020\&#1055;&#1088;&#1077;&#1079;&#1077;&#1085;&#1090;&#1072;&#1094;&#1080;&#1103;%20&#1055;&#1088;&#1072;&#1074;&#1080;&#1090;&#1077;&#1083;&#1100;&#1089;&#1090;&#1074;&#1086;%20&#1055;&#1050;111\&#1092;&#1086;&#1085;%20&#1082;&#1074;&#1072;&#1085;&#1090;&#1086;&#1088;&#1080;&#1091;&#1084;%20&#1074;&#1080;&#1076;&#1077;&#1086;.mov" TargetMode="External"/><Relationship Id="rId1" Type="http://schemas.microsoft.com/office/2007/relationships/media" Target="file:///C:\Users\teacher\Desktop\&#1044;&#1054;&#1044;%202020\&#1055;&#1088;&#1077;&#1079;&#1077;&#1085;&#1090;&#1072;&#1094;&#1080;&#1103;%20&#1055;&#1088;&#1072;&#1074;&#1080;&#1090;&#1077;&#1083;&#1100;&#1089;&#1090;&#1074;&#1086;%20&#1055;&#1050;111\&#1092;&#1086;&#1085;%20&#1082;&#1074;&#1072;&#1085;&#1090;&#1086;&#1088;&#1080;&#1091;&#1084;%20&#1074;&#1080;&#1076;&#1077;&#1086;.mov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teacher\Desktop\&#1044;&#1054;&#1044;%202020\&#1055;&#1088;&#1077;&#1079;&#1077;&#1085;&#1090;&#1072;&#1094;&#1080;&#1103;%20&#1055;&#1088;&#1072;&#1074;&#1080;&#1090;&#1077;&#1083;&#1100;&#1089;&#1090;&#1074;&#1086;%20&#1055;&#1050;111\&#1055;&#1077;&#1088;&#1074;&#1099;&#1081;%20&#1079;&#1072;&#1087;&#1091;&#1089;&#1082;.%20&#1050;&#1086;&#1089;&#1084;&#1086;%20&#1050;&#1074;&#1072;&#1085;&#1090;&#1086;&#1091;&#1084;%20V.2.mov" TargetMode="External"/><Relationship Id="rId1" Type="http://schemas.microsoft.com/office/2007/relationships/media" Target="file:///C:\Users\teacher\Desktop\&#1044;&#1054;&#1044;%202020\&#1055;&#1088;&#1077;&#1079;&#1077;&#1085;&#1090;&#1072;&#1094;&#1080;&#1103;%20&#1055;&#1088;&#1072;&#1074;&#1080;&#1090;&#1077;&#1083;&#1100;&#1089;&#1090;&#1074;&#1086;%20&#1055;&#1050;111\&#1055;&#1077;&#1088;&#1074;&#1099;&#1081;%20&#1079;&#1072;&#1087;&#1091;&#1089;&#1082;.%20&#1050;&#1086;&#1089;&#1084;&#1086;%20&#1050;&#1074;&#1072;&#1085;&#1090;&#1086;&#1091;&#1084;%20V.2.mov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teacher\Desktop\&#1044;&#1054;&#1044;%202020\&#1055;&#1088;&#1077;&#1079;&#1077;&#1085;&#1090;&#1072;&#1094;&#1080;&#1103;%20&#1055;&#1088;&#1072;&#1074;&#1080;&#1090;&#1077;&#1083;&#1100;&#1089;&#1090;&#1074;&#1086;%20&#1055;&#1050;111\acro3Dscaner_&#1091;.mp4" TargetMode="External"/><Relationship Id="rId1" Type="http://schemas.microsoft.com/office/2007/relationships/media" Target="file:///C:\Users\teacher\Desktop\&#1044;&#1054;&#1044;%202020\&#1055;&#1088;&#1077;&#1079;&#1077;&#1085;&#1090;&#1072;&#1094;&#1080;&#1103;%20&#1055;&#1088;&#1072;&#1074;&#1080;&#1090;&#1077;&#1083;&#1100;&#1089;&#1090;&#1074;&#1086;%20&#1055;&#1050;111\acro3Dscaner_&#1091;.mp4" TargetMode="Externa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teacher\Desktop\&#1044;&#1054;&#1044;%202020\&#1055;&#1088;&#1077;&#1079;&#1077;&#1085;&#1090;&#1072;&#1094;&#1080;&#1103;%20&#1055;&#1088;&#1072;&#1074;&#1080;&#1090;&#1077;&#1083;&#1100;&#1089;&#1090;&#1074;&#1086;%20&#1055;&#1050;111\&#1052;&#1086;&#1073;&#1083;&#1100;&#1080;&#1085;&#1099;&#1081;%20&#1050;&#1074;&#1072;&#1085;&#1090;&#1086;&#1088;&#1080;&#1091;&#1084;%20&#1060;&#1086;&#1085;&#1099;.mov" TargetMode="External"/><Relationship Id="rId1" Type="http://schemas.microsoft.com/office/2007/relationships/media" Target="file:///C:\Users\teacher\Desktop\&#1044;&#1054;&#1044;%202020\&#1055;&#1088;&#1077;&#1079;&#1077;&#1085;&#1090;&#1072;&#1094;&#1080;&#1103;%20&#1055;&#1088;&#1072;&#1074;&#1080;&#1090;&#1077;&#1083;&#1100;&#1089;&#1090;&#1074;&#1086;%20&#1055;&#1050;111\&#1052;&#1086;&#1073;&#1083;&#1100;&#1080;&#1085;&#1099;&#1081;%20&#1050;&#1074;&#1072;&#1085;&#1090;&#1086;&#1088;&#1080;&#1091;&#1084;%20&#1060;&#1086;&#1085;&#1099;.mov" TargetMode="Externa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фон кванториум видео.mov" descr="фон кванториум видео.mov">
            <a:hlinkClick r:id="" action="ppaction://media"/>
            <a:extLst>
              <a:ext uri="{FF2B5EF4-FFF2-40B4-BE49-F238E27FC236}">
                <a16:creationId xmlns="" xmlns:a16="http://schemas.microsoft.com/office/drawing/2014/main" id="{3D417291-6EF9-4441-9582-2B1D89995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" y="0"/>
            <a:ext cx="24384000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="" xmlns:a16="http://schemas.microsoft.com/office/drawing/2014/main" id="{4A53C442-1E23-DB40-9333-D1779570DAEA}"/>
              </a:ext>
            </a:extLst>
          </p:cNvPr>
          <p:cNvSpPr txBox="1">
            <a:spLocks/>
          </p:cNvSpPr>
          <p:nvPr/>
        </p:nvSpPr>
        <p:spPr bwMode="auto">
          <a:xfrm>
            <a:off x="677597" y="1652347"/>
            <a:ext cx="10125860" cy="44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0" anchor="ctr">
            <a:noAutofit/>
          </a:bodyPr>
          <a:lstStyle/>
          <a:p>
            <a:pPr algn="l"/>
            <a:r>
              <a:rPr lang="ru-RU" altLang="ru-RU" sz="6100" b="1" kern="0" dirty="0">
                <a:solidFill>
                  <a:srgbClr val="FFFFFF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  <a:sym typeface="FreeSetC" pitchFamily="82" charset="0"/>
              </a:rPr>
              <a:t>Итоги работы </a:t>
            </a:r>
          </a:p>
          <a:p>
            <a:pPr algn="l"/>
            <a:r>
              <a:rPr lang="ru-RU" altLang="ru-RU" sz="6100" b="1" kern="0" dirty="0">
                <a:solidFill>
                  <a:srgbClr val="FFFFFF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  <a:sym typeface="FreeSetC" pitchFamily="82" charset="0"/>
              </a:rPr>
              <a:t>детского технопарка</a:t>
            </a:r>
          </a:p>
          <a:p>
            <a:pPr algn="l"/>
            <a:r>
              <a:rPr lang="ru-RU" altLang="ru-RU" sz="6100" b="1" kern="0" dirty="0">
                <a:solidFill>
                  <a:srgbClr val="FFFFFF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  <a:sym typeface="FreeSetC" pitchFamily="82" charset="0"/>
              </a:rPr>
              <a:t>«</a:t>
            </a:r>
            <a:r>
              <a:rPr lang="ru-RU" altLang="ru-RU" sz="6100" b="1" kern="0" dirty="0" err="1">
                <a:solidFill>
                  <a:srgbClr val="FFFFFF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  <a:sym typeface="FreeSetC" pitchFamily="82" charset="0"/>
              </a:rPr>
              <a:t>Кванториум</a:t>
            </a:r>
            <a:r>
              <a:rPr lang="ru-RU" altLang="ru-RU" sz="6100" b="1" kern="0" dirty="0">
                <a:solidFill>
                  <a:srgbClr val="FFFFFF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  <a:sym typeface="FreeSetC" pitchFamily="82" charset="0"/>
              </a:rPr>
              <a:t> </a:t>
            </a:r>
            <a:r>
              <a:rPr lang="ru-RU" altLang="ru-RU" sz="6100" b="1" kern="0" dirty="0" err="1">
                <a:solidFill>
                  <a:srgbClr val="FFFFFF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  <a:sym typeface="FreeSetC" pitchFamily="82" charset="0"/>
              </a:rPr>
              <a:t>Фотоника</a:t>
            </a:r>
            <a:r>
              <a:rPr lang="ru-RU" altLang="ru-RU" sz="6100" b="1" kern="0" dirty="0">
                <a:solidFill>
                  <a:srgbClr val="FFFFFF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  <a:sym typeface="FreeSetC" pitchFamily="82" charset="0"/>
              </a:rPr>
              <a:t>»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="" xmlns:a16="http://schemas.microsoft.com/office/drawing/2014/main" id="{776EECBD-27FD-0E42-91AB-CEC2A31ABC04}"/>
              </a:ext>
            </a:extLst>
          </p:cNvPr>
          <p:cNvSpPr txBox="1">
            <a:spLocks/>
          </p:cNvSpPr>
          <p:nvPr/>
        </p:nvSpPr>
        <p:spPr bwMode="auto">
          <a:xfrm>
            <a:off x="9295640" y="12618640"/>
            <a:ext cx="3015633" cy="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rPr lang="ru-RU" altLang="ru-RU" sz="3200" b="1" dirty="0">
                <a:solidFill>
                  <a:srgbClr val="FFFFFF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ЯНВАРЬ  2020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7B799CF-23B4-1047-B1D4-3E14D4EFF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2280-29FA-5546-B47B-28E3F4E19EAD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1" fill="hold"/>
                                        <p:tgtEl>
                                          <p:spTgt spid="30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0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31" fill="hold"/>
                                        <p:tgtEl>
                                          <p:spTgt spid="30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>
            <a:extLst>
              <a:ext uri="{FF2B5EF4-FFF2-40B4-BE49-F238E27FC236}">
                <a16:creationId xmlns="" xmlns:a16="http://schemas.microsoft.com/office/drawing/2014/main" id="{44A7F5D3-35B9-394E-8FFD-FFA213B9D2D9}"/>
              </a:ext>
            </a:extLst>
          </p:cNvPr>
          <p:cNvGrpSpPr>
            <a:grpSpLocks/>
          </p:cNvGrpSpPr>
          <p:nvPr/>
        </p:nvGrpSpPr>
        <p:grpSpPr bwMode="auto">
          <a:xfrm>
            <a:off x="2069876" y="671513"/>
            <a:ext cx="17106900" cy="4540250"/>
            <a:chOff x="-1" y="0"/>
            <a:chExt cx="17106655" cy="4540396"/>
          </a:xfrm>
        </p:grpSpPr>
        <p:pic>
          <p:nvPicPr>
            <p:cNvPr id="4098" name="Picture 2">
              <a:extLst>
                <a:ext uri="{FF2B5EF4-FFF2-40B4-BE49-F238E27FC236}">
                  <a16:creationId xmlns="" xmlns:a16="http://schemas.microsoft.com/office/drawing/2014/main" id="{C3F57F5F-47ED-7D41-B577-5F28EFBE8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3470" y="0"/>
              <a:ext cx="3933184" cy="4540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99" name="Picture 3">
              <a:extLst>
                <a:ext uri="{FF2B5EF4-FFF2-40B4-BE49-F238E27FC236}">
                  <a16:creationId xmlns="" xmlns:a16="http://schemas.microsoft.com/office/drawing/2014/main" id="{A344090C-20D8-AE4A-A115-3B42E2C3E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7166" y="0"/>
              <a:ext cx="3933184" cy="4540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="" xmlns:a16="http://schemas.microsoft.com/office/drawing/2014/main" id="{8A0E02CB-5EBC-2749-8CDD-813E0995E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884" y="2320"/>
              <a:ext cx="3929163" cy="453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1" name="Picture 5">
              <a:extLst>
                <a:ext uri="{FF2B5EF4-FFF2-40B4-BE49-F238E27FC236}">
                  <a16:creationId xmlns="" xmlns:a16="http://schemas.microsoft.com/office/drawing/2014/main" id="{7489E762-CE96-514A-8D6B-466D25EFF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20"/>
              <a:ext cx="3929162" cy="453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102" name="Group 6">
            <a:extLst>
              <a:ext uri="{FF2B5EF4-FFF2-40B4-BE49-F238E27FC236}">
                <a16:creationId xmlns="" xmlns:a16="http://schemas.microsoft.com/office/drawing/2014/main" id="{21423AC8-DEA4-D543-9E71-9DBCA437F144}"/>
              </a:ext>
            </a:extLst>
          </p:cNvPr>
          <p:cNvGrpSpPr>
            <a:grpSpLocks/>
          </p:cNvGrpSpPr>
          <p:nvPr/>
        </p:nvGrpSpPr>
        <p:grpSpPr bwMode="auto">
          <a:xfrm>
            <a:off x="3952875" y="4500563"/>
            <a:ext cx="17391063" cy="4713287"/>
            <a:chOff x="-1" y="0"/>
            <a:chExt cx="17390918" cy="4713791"/>
          </a:xfrm>
        </p:grpSpPr>
        <p:pic>
          <p:nvPicPr>
            <p:cNvPr id="4103" name="Picture 7">
              <a:extLst>
                <a:ext uri="{FF2B5EF4-FFF2-40B4-BE49-F238E27FC236}">
                  <a16:creationId xmlns="" xmlns:a16="http://schemas.microsoft.com/office/drawing/2014/main" id="{079208FA-E86F-CD40-8CB0-B52DBA3CA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4952" y="27372"/>
              <a:ext cx="4035965" cy="4659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4" name="Picture 8">
              <a:extLst>
                <a:ext uri="{FF2B5EF4-FFF2-40B4-BE49-F238E27FC236}">
                  <a16:creationId xmlns="" xmlns:a16="http://schemas.microsoft.com/office/drawing/2014/main" id="{E6CA6E17-2B94-2C47-B40F-BB23F7741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88"/>
              <a:ext cx="4040096" cy="466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5" name="Picture 9">
              <a:extLst>
                <a:ext uri="{FF2B5EF4-FFF2-40B4-BE49-F238E27FC236}">
                  <a16:creationId xmlns="" xmlns:a16="http://schemas.microsoft.com/office/drawing/2014/main" id="{7ECDF830-3220-344B-BDC7-C5141B031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0476" y="0"/>
              <a:ext cx="4083390" cy="4713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6" name="Picture 10">
              <a:extLst>
                <a:ext uri="{FF2B5EF4-FFF2-40B4-BE49-F238E27FC236}">
                  <a16:creationId xmlns="" xmlns:a16="http://schemas.microsoft.com/office/drawing/2014/main" id="{439A0D1F-B253-D04D-B4BE-166AFA065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591" y="0"/>
              <a:ext cx="4083390" cy="4713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4107" name="Picture 11">
            <a:extLst>
              <a:ext uri="{FF2B5EF4-FFF2-40B4-BE49-F238E27FC236}">
                <a16:creationId xmlns="" xmlns:a16="http://schemas.microsoft.com/office/drawing/2014/main" id="{94BCA83D-B6BF-CD4D-AEEE-3153CB116B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8380413"/>
            <a:ext cx="393065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="" xmlns:a16="http://schemas.microsoft.com/office/drawing/2014/main" id="{8F46BDA0-EDA6-1A4E-84AF-D85AB3F1F2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832" y="733574"/>
            <a:ext cx="3933825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9" name="Picture 13">
            <a:extLst>
              <a:ext uri="{FF2B5EF4-FFF2-40B4-BE49-F238E27FC236}">
                <a16:creationId xmlns="" xmlns:a16="http://schemas.microsoft.com/office/drawing/2014/main" id="{C1163C99-91D0-F146-8911-FFA19A5ADD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838" y="8378825"/>
            <a:ext cx="3933825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CAB64A4-AABA-3747-A179-44083668C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2280-29FA-5546-B47B-28E3F4E19EAD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CDBBDE-B114-D743-9692-4EF05BACE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71"/>
            <a:ext cx="24384000" cy="13716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1A7EBA07-4F10-2D4E-A2A2-949EA4EBF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2280-29FA-5546-B47B-28E3F4E19EAD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>
                <a16:creationId xmlns="" xmlns:a16="http://schemas.microsoft.com/office/drawing/2014/main" id="{67DED6FE-F5C0-0144-AF7E-643513563F1B}"/>
              </a:ext>
            </a:extLst>
          </p:cNvPr>
          <p:cNvSpPr txBox="1">
            <a:spLocks/>
          </p:cNvSpPr>
          <p:nvPr/>
        </p:nvSpPr>
        <p:spPr bwMode="auto">
          <a:xfrm>
            <a:off x="1633538" y="-460273"/>
            <a:ext cx="21750337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/>
          <a:lstStyle>
            <a:lvl1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>
              <a:lnSpc>
                <a:spcPts val="8100"/>
              </a:lnSpc>
            </a:pPr>
            <a:r>
              <a:rPr lang="ru-RU" altLang="ru-RU" sz="4800" b="1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Научные  партнеры </a:t>
            </a:r>
          </a:p>
          <a:p>
            <a:pPr>
              <a:lnSpc>
                <a:spcPts val="8100"/>
              </a:lnSpc>
            </a:pPr>
            <a:r>
              <a:rPr lang="ru-RU" altLang="ru-RU" sz="4800" b="1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Детского технопарка «</a:t>
            </a:r>
            <a:r>
              <a:rPr lang="ru-RU" altLang="ru-RU" sz="4800" b="1" dirty="0" err="1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Кванториум</a:t>
            </a:r>
            <a:r>
              <a:rPr lang="ru-RU" altLang="ru-RU" sz="4800" b="1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 </a:t>
            </a:r>
            <a:r>
              <a:rPr lang="ru-RU" altLang="ru-RU" sz="4800" b="1" dirty="0" err="1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Фотоника</a:t>
            </a:r>
            <a:r>
              <a:rPr lang="ru-RU" altLang="ru-RU" sz="4800" b="1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rPr>
              <a:t>»</a:t>
            </a:r>
          </a:p>
        </p:txBody>
      </p:sp>
      <p:grpSp>
        <p:nvGrpSpPr>
          <p:cNvPr id="10242" name="Group 2">
            <a:extLst>
              <a:ext uri="{FF2B5EF4-FFF2-40B4-BE49-F238E27FC236}">
                <a16:creationId xmlns="" xmlns:a16="http://schemas.microsoft.com/office/drawing/2014/main" id="{416AEDF0-2B13-034F-B3C1-F89FB9C0F08E}"/>
              </a:ext>
            </a:extLst>
          </p:cNvPr>
          <p:cNvGrpSpPr>
            <a:grpSpLocks/>
          </p:cNvGrpSpPr>
          <p:nvPr/>
        </p:nvGrpSpPr>
        <p:grpSpPr bwMode="auto">
          <a:xfrm>
            <a:off x="1000125" y="2697163"/>
            <a:ext cx="22128163" cy="3805237"/>
            <a:chOff x="-177800" y="-114300"/>
            <a:chExt cx="22129542" cy="3805017"/>
          </a:xfrm>
        </p:grpSpPr>
        <p:grpSp>
          <p:nvGrpSpPr>
            <p:cNvPr id="10243" name="Group 3">
              <a:extLst>
                <a:ext uri="{FF2B5EF4-FFF2-40B4-BE49-F238E27FC236}">
                  <a16:creationId xmlns="" xmlns:a16="http://schemas.microsoft.com/office/drawing/2014/main" id="{3A79290E-0659-C44B-89BF-88B681CB7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7290" y="-93104"/>
              <a:ext cx="3772132" cy="3762625"/>
              <a:chOff x="0" y="0"/>
              <a:chExt cx="3772131" cy="3762625"/>
            </a:xfrm>
          </p:grpSpPr>
          <p:pic>
            <p:nvPicPr>
              <p:cNvPr id="10244" name="Picture 4">
                <a:extLst>
                  <a:ext uri="{FF2B5EF4-FFF2-40B4-BE49-F238E27FC236}">
                    <a16:creationId xmlns="" xmlns:a16="http://schemas.microsoft.com/office/drawing/2014/main" id="{783749E0-865B-0D43-A841-7FB3AFD2A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00" y="114300"/>
                <a:ext cx="3416531" cy="3305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245" name="Picture 5">
                <a:extLst>
                  <a:ext uri="{FF2B5EF4-FFF2-40B4-BE49-F238E27FC236}">
                    <a16:creationId xmlns="" xmlns:a16="http://schemas.microsoft.com/office/drawing/2014/main" id="{B24946FC-0F7D-5048-8DC3-69906A5EF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772131" cy="3762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246" name="Group 6">
              <a:extLst>
                <a:ext uri="{FF2B5EF4-FFF2-40B4-BE49-F238E27FC236}">
                  <a16:creationId xmlns="" xmlns:a16="http://schemas.microsoft.com/office/drawing/2014/main" id="{2EBC4A75-F700-0E46-82B3-B99EEAED6D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59669" y="-93104"/>
              <a:ext cx="3661025" cy="3762625"/>
              <a:chOff x="0" y="0"/>
              <a:chExt cx="3661025" cy="3762625"/>
            </a:xfrm>
          </p:grpSpPr>
          <p:pic>
            <p:nvPicPr>
              <p:cNvPr id="10247" name="Picture 7">
                <a:extLst>
                  <a:ext uri="{FF2B5EF4-FFF2-40B4-BE49-F238E27FC236}">
                    <a16:creationId xmlns="" xmlns:a16="http://schemas.microsoft.com/office/drawing/2014/main" id="{7915AEE0-22BD-3D4F-9520-50E308DA5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00" y="114300"/>
                <a:ext cx="3305425" cy="3305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248" name="Picture 8">
                <a:extLst>
                  <a:ext uri="{FF2B5EF4-FFF2-40B4-BE49-F238E27FC236}">
                    <a16:creationId xmlns="" xmlns:a16="http://schemas.microsoft.com/office/drawing/2014/main" id="{D62F38CE-E390-1E4C-A0A4-7039BF521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661025" cy="3762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249" name="Group 9">
              <a:extLst>
                <a:ext uri="{FF2B5EF4-FFF2-40B4-BE49-F238E27FC236}">
                  <a16:creationId xmlns="" xmlns:a16="http://schemas.microsoft.com/office/drawing/2014/main" id="{C3A562F3-3A13-584D-BD0D-6A949A7F71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30939" y="-114300"/>
              <a:ext cx="5520803" cy="3805017"/>
              <a:chOff x="0" y="0"/>
              <a:chExt cx="5520803" cy="3805017"/>
            </a:xfrm>
          </p:grpSpPr>
          <p:pic>
            <p:nvPicPr>
              <p:cNvPr id="10250" name="Picture 10">
                <a:extLst>
                  <a:ext uri="{FF2B5EF4-FFF2-40B4-BE49-F238E27FC236}">
                    <a16:creationId xmlns="" xmlns:a16="http://schemas.microsoft.com/office/drawing/2014/main" id="{41C13DFC-7F9E-5749-B9E8-43CCF9500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00" y="114300"/>
                <a:ext cx="5165203" cy="3347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251" name="Picture 11">
                <a:extLst>
                  <a:ext uri="{FF2B5EF4-FFF2-40B4-BE49-F238E27FC236}">
                    <a16:creationId xmlns="" xmlns:a16="http://schemas.microsoft.com/office/drawing/2014/main" id="{4ECDA8B6-F244-984F-8935-3713F1491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520803" cy="38050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252" name="Group 12">
              <a:extLst>
                <a:ext uri="{FF2B5EF4-FFF2-40B4-BE49-F238E27FC236}">
                  <a16:creationId xmlns="" xmlns:a16="http://schemas.microsoft.com/office/drawing/2014/main" id="{A5CC6B3F-B8A0-8E4E-A0D4-A92F1F671C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77800" y="169448"/>
              <a:ext cx="7291831" cy="3500074"/>
              <a:chOff x="0" y="0"/>
              <a:chExt cx="7291831" cy="3500073"/>
            </a:xfrm>
          </p:grpSpPr>
          <p:pic>
            <p:nvPicPr>
              <p:cNvPr id="10253" name="Picture 13">
                <a:extLst>
                  <a:ext uri="{FF2B5EF4-FFF2-40B4-BE49-F238E27FC236}">
                    <a16:creationId xmlns="" xmlns:a16="http://schemas.microsoft.com/office/drawing/2014/main" id="{F0F88B2F-2F3B-5447-90E4-74643FB59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00" y="114300"/>
                <a:ext cx="6389243" cy="2780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254" name="Picture 14">
                <a:extLst>
                  <a:ext uri="{FF2B5EF4-FFF2-40B4-BE49-F238E27FC236}">
                    <a16:creationId xmlns="" xmlns:a16="http://schemas.microsoft.com/office/drawing/2014/main" id="{0980EC74-0366-7245-9CAF-AB01A3F9A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291831" cy="3500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0255" name="Group 15">
            <a:extLst>
              <a:ext uri="{FF2B5EF4-FFF2-40B4-BE49-F238E27FC236}">
                <a16:creationId xmlns="" xmlns:a16="http://schemas.microsoft.com/office/drawing/2014/main" id="{5DC86B93-9675-6F4C-998F-C9FDD6C8A6A3}"/>
              </a:ext>
            </a:extLst>
          </p:cNvPr>
          <p:cNvGrpSpPr>
            <a:grpSpLocks/>
          </p:cNvGrpSpPr>
          <p:nvPr/>
        </p:nvGrpSpPr>
        <p:grpSpPr bwMode="auto">
          <a:xfrm>
            <a:off x="952500" y="7399338"/>
            <a:ext cx="22502813" cy="5400675"/>
            <a:chOff x="-177800" y="-114300"/>
            <a:chExt cx="22504273" cy="5400362"/>
          </a:xfrm>
        </p:grpSpPr>
        <p:grpSp>
          <p:nvGrpSpPr>
            <p:cNvPr id="10256" name="Group 16">
              <a:extLst>
                <a:ext uri="{FF2B5EF4-FFF2-40B4-BE49-F238E27FC236}">
                  <a16:creationId xmlns="" xmlns:a16="http://schemas.microsoft.com/office/drawing/2014/main" id="{7573617A-4D1C-5F46-B0EF-223D795972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77800" y="-114300"/>
              <a:ext cx="22504273" cy="4563227"/>
              <a:chOff x="-177800" y="-114300"/>
              <a:chExt cx="22504273" cy="4563227"/>
            </a:xfrm>
          </p:grpSpPr>
          <p:grpSp>
            <p:nvGrpSpPr>
              <p:cNvPr id="10257" name="Group 17">
                <a:extLst>
                  <a:ext uri="{FF2B5EF4-FFF2-40B4-BE49-F238E27FC236}">
                    <a16:creationId xmlns="" xmlns:a16="http://schemas.microsoft.com/office/drawing/2014/main" id="{7AF825AD-D65A-2148-AF96-F12B1A096D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02198" y="38944"/>
                <a:ext cx="4824275" cy="4256738"/>
                <a:chOff x="0" y="0"/>
                <a:chExt cx="4824275" cy="4256738"/>
              </a:xfrm>
            </p:grpSpPr>
            <p:pic>
              <p:nvPicPr>
                <p:cNvPr id="10258" name="Picture 18">
                  <a:extLst>
                    <a:ext uri="{FF2B5EF4-FFF2-40B4-BE49-F238E27FC236}">
                      <a16:creationId xmlns="" xmlns:a16="http://schemas.microsoft.com/office/drawing/2014/main" id="{BFB5CF54-A5A4-6346-B4F2-5579AF7550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800" y="114300"/>
                  <a:ext cx="4468675" cy="3799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59" name="Picture 19">
                  <a:extLst>
                    <a:ext uri="{FF2B5EF4-FFF2-40B4-BE49-F238E27FC236}">
                      <a16:creationId xmlns="" xmlns:a16="http://schemas.microsoft.com/office/drawing/2014/main" id="{AA3AA65A-D271-8342-84F2-AC3F505B42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824275" cy="42567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0260" name="Group 20">
                <a:extLst>
                  <a:ext uri="{FF2B5EF4-FFF2-40B4-BE49-F238E27FC236}">
                    <a16:creationId xmlns="" xmlns:a16="http://schemas.microsoft.com/office/drawing/2014/main" id="{44CDD151-8E8F-A242-8D58-EE68269C41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77800" y="213441"/>
                <a:ext cx="3041782" cy="3907743"/>
                <a:chOff x="0" y="0"/>
                <a:chExt cx="3041782" cy="3907743"/>
              </a:xfrm>
            </p:grpSpPr>
            <p:pic>
              <p:nvPicPr>
                <p:cNvPr id="10261" name="Picture 21">
                  <a:extLst>
                    <a:ext uri="{FF2B5EF4-FFF2-40B4-BE49-F238E27FC236}">
                      <a16:creationId xmlns="" xmlns:a16="http://schemas.microsoft.com/office/drawing/2014/main" id="{78F161D8-BC7C-9A4C-A961-D0F634764A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800" y="114300"/>
                  <a:ext cx="2686182" cy="34505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62" name="Picture 22">
                  <a:extLst>
                    <a:ext uri="{FF2B5EF4-FFF2-40B4-BE49-F238E27FC236}">
                      <a16:creationId xmlns="" xmlns:a16="http://schemas.microsoft.com/office/drawing/2014/main" id="{BCB1A308-6520-CA4C-A830-AEB0FA8F92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041782" cy="39077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0263" name="Group 23">
                <a:extLst>
                  <a:ext uri="{FF2B5EF4-FFF2-40B4-BE49-F238E27FC236}">
                    <a16:creationId xmlns="" xmlns:a16="http://schemas.microsoft.com/office/drawing/2014/main" id="{2E298E24-DC95-4C43-9156-B42C4568C6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44065" y="-114300"/>
                <a:ext cx="2854920" cy="4563227"/>
                <a:chOff x="0" y="0"/>
                <a:chExt cx="2854920" cy="4563227"/>
              </a:xfrm>
            </p:grpSpPr>
            <p:pic>
              <p:nvPicPr>
                <p:cNvPr id="10264" name="Picture 24">
                  <a:extLst>
                    <a:ext uri="{FF2B5EF4-FFF2-40B4-BE49-F238E27FC236}">
                      <a16:creationId xmlns="" xmlns:a16="http://schemas.microsoft.com/office/drawing/2014/main" id="{FEDDF36E-BFB6-994F-9BC9-8C5FB21576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800" y="114300"/>
                  <a:ext cx="2499320" cy="41060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65" name="Picture 25">
                  <a:extLst>
                    <a:ext uri="{FF2B5EF4-FFF2-40B4-BE49-F238E27FC236}">
                      <a16:creationId xmlns="" xmlns:a16="http://schemas.microsoft.com/office/drawing/2014/main" id="{93F5D523-40D9-D444-AF88-2BE881DF3D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854920" cy="45632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0266" name="Picture 26">
                <a:extLst>
                  <a:ext uri="{FF2B5EF4-FFF2-40B4-BE49-F238E27FC236}">
                    <a16:creationId xmlns="" xmlns:a16="http://schemas.microsoft.com/office/drawing/2014/main" id="{5887B4EF-17C0-9445-8FC6-088E89834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5494" y="494998"/>
                <a:ext cx="5086439" cy="33296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7" name="Picture 27">
                <a:extLst>
                  <a:ext uri="{FF2B5EF4-FFF2-40B4-BE49-F238E27FC236}">
                    <a16:creationId xmlns="" xmlns:a16="http://schemas.microsoft.com/office/drawing/2014/main" id="{1CC53462-4ED6-E942-9059-5DA1A5A90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495" y="198791"/>
                <a:ext cx="4674814" cy="39220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268" name="Text Box 28">
              <a:extLst>
                <a:ext uri="{FF2B5EF4-FFF2-40B4-BE49-F238E27FC236}">
                  <a16:creationId xmlns="" xmlns:a16="http://schemas.microsoft.com/office/drawing/2014/main" id="{F8365B85-8CFA-3E46-BBAE-AD8C42331AA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898573" y="4292286"/>
              <a:ext cx="2742540" cy="993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1pPr>
              <a:lvl2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2pPr>
              <a:lvl3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3pPr>
              <a:lvl4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4pPr>
              <a:lvl5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5pPr>
              <a:lvl6pPr marL="4572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6pPr>
              <a:lvl7pPr marL="9144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7pPr>
              <a:lvl8pPr marL="13716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8pPr>
              <a:lvl9pPr marL="18288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9pPr>
            </a:lstStyle>
            <a:p>
              <a:pPr>
                <a:lnSpc>
                  <a:spcPts val="3100"/>
                </a:lnSpc>
              </a:pPr>
              <a:r>
                <a:rPr lang="ru-RU" altLang="ru-RU" sz="1100">
                  <a:latin typeface="Apple SD 산돌고딕 Neo 일반체" panose="02000300000000000000" pitchFamily="2" charset="-127"/>
                  <a:ea typeface="Apple SD 산돌고딕 Neo 일반체" panose="02000300000000000000" pitchFamily="2" charset="-127"/>
                  <a:cs typeface="Apple SD 산돌고딕 Neo 일반체" panose="02000300000000000000" pitchFamily="2" charset="-127"/>
                  <a:sym typeface="Apple SD 산돌고딕 Neo 일반체" panose="02000300000000000000" pitchFamily="2" charset="-127"/>
                </a:rPr>
                <a:t>Уральский филиал </a:t>
              </a:r>
            </a:p>
            <a:p>
              <a:pPr>
                <a:lnSpc>
                  <a:spcPts val="3100"/>
                </a:lnSpc>
              </a:pPr>
              <a:r>
                <a:rPr lang="ru-RU" altLang="ru-RU" sz="1100">
                  <a:latin typeface="Apple SD 산돌고딕 Neo 일반체" panose="02000300000000000000" pitchFamily="2" charset="-127"/>
                  <a:ea typeface="Apple SD 산돌고딕 Neo 일반체" panose="02000300000000000000" pitchFamily="2" charset="-127"/>
                  <a:cs typeface="Apple SD 산돌고딕 Neo 일반체" panose="02000300000000000000" pitchFamily="2" charset="-127"/>
                  <a:sym typeface="Apple SD 산돌고딕 Neo 일반체" panose="02000300000000000000" pitchFamily="2" charset="-127"/>
                </a:rPr>
                <a:t>Российской Академии живописи, ваяния</a:t>
              </a:r>
            </a:p>
            <a:p>
              <a:pPr>
                <a:lnSpc>
                  <a:spcPts val="3100"/>
                </a:lnSpc>
              </a:pPr>
              <a:r>
                <a:rPr lang="ru-RU" altLang="ru-RU" sz="1100">
                  <a:latin typeface="Apple SD 산돌고딕 Neo 일반체" panose="02000300000000000000" pitchFamily="2" charset="-127"/>
                  <a:ea typeface="Apple SD 산돌고딕 Neo 일반체" panose="02000300000000000000" pitchFamily="2" charset="-127"/>
                  <a:cs typeface="Apple SD 산돌고딕 Neo 일반체" panose="02000300000000000000" pitchFamily="2" charset="-127"/>
                  <a:sym typeface="Apple SD 산돌고딕 Neo 일반체" panose="02000300000000000000" pitchFamily="2" charset="-127"/>
                </a:rPr>
                <a:t>и зодчества Ильи Глазунова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465404F-7E43-4340-8AD2-7BB307E97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2280-29FA-5546-B47B-28E3F4E19EAD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Первый запуск. Космо Квантоум V.2.mov" descr="Первый запуск. Космо Квантоум V.2.mov">
            <a:hlinkClick r:id="" action="ppaction://media"/>
            <a:extLst>
              <a:ext uri="{FF2B5EF4-FFF2-40B4-BE49-F238E27FC236}">
                <a16:creationId xmlns="" xmlns:a16="http://schemas.microsoft.com/office/drawing/2014/main" id="{654B61C0-C051-9A49-9F4B-178FC6230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290" name="Group 2">
            <a:extLst>
              <a:ext uri="{FF2B5EF4-FFF2-40B4-BE49-F238E27FC236}">
                <a16:creationId xmlns="" xmlns:a16="http://schemas.microsoft.com/office/drawing/2014/main" id="{5C32FA41-8CEA-1D4C-B206-221D7A07DBC1}"/>
              </a:ext>
            </a:extLst>
          </p:cNvPr>
          <p:cNvGrpSpPr>
            <a:grpSpLocks/>
          </p:cNvGrpSpPr>
          <p:nvPr/>
        </p:nvGrpSpPr>
        <p:grpSpPr bwMode="auto">
          <a:xfrm>
            <a:off x="14692313" y="288925"/>
            <a:ext cx="9275762" cy="1462088"/>
            <a:chOff x="0" y="0"/>
            <a:chExt cx="9276789" cy="1462566"/>
          </a:xfrm>
        </p:grpSpPr>
        <p:sp>
          <p:nvSpPr>
            <p:cNvPr id="12291" name="Rectangle 3">
              <a:extLst>
                <a:ext uri="{FF2B5EF4-FFF2-40B4-BE49-F238E27FC236}">
                  <a16:creationId xmlns="" xmlns:a16="http://schemas.microsoft.com/office/drawing/2014/main" id="{B551971E-0504-144A-97A7-1C0CD5A20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276789" cy="1462566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>
              <a:outerShdw blurRad="50800" dist="25400" dir="54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1437" tIns="71437" rIns="71437" bIns="71437" anchor="ctr"/>
            <a:lstStyle/>
            <a:p>
              <a:endParaRPr lang="ru-RU" altLang="ru-RU" sz="3200"/>
            </a:p>
          </p:txBody>
        </p:sp>
        <p:sp>
          <p:nvSpPr>
            <p:cNvPr id="12292" name="Text Box 4">
              <a:extLst>
                <a:ext uri="{FF2B5EF4-FFF2-40B4-BE49-F238E27FC236}">
                  <a16:creationId xmlns="" xmlns:a16="http://schemas.microsoft.com/office/drawing/2014/main" id="{FE598248-5F21-654A-B73E-5FF9791F02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3028" y="13797"/>
              <a:ext cx="7817671" cy="1403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1437" tIns="71437" rIns="71437" bIns="71437" anchor="ctr"/>
            <a:lstStyle/>
            <a:p>
              <a:pPr algn="l"/>
              <a:r>
                <a:rPr lang="ru-RU" altLang="ru-RU" sz="34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РЕАЛИЗОВАННЫЕ ПРОЕКТЫ</a:t>
              </a:r>
            </a:p>
          </p:txBody>
        </p:sp>
      </p:grpSp>
      <p:grpSp>
        <p:nvGrpSpPr>
          <p:cNvPr id="12293" name="Group 5">
            <a:extLst>
              <a:ext uri="{FF2B5EF4-FFF2-40B4-BE49-F238E27FC236}">
                <a16:creationId xmlns="" xmlns:a16="http://schemas.microsoft.com/office/drawing/2014/main" id="{E9B6415B-2713-2347-94FF-3C78BE3CD6B4}"/>
              </a:ext>
            </a:extLst>
          </p:cNvPr>
          <p:cNvGrpSpPr>
            <a:grpSpLocks/>
          </p:cNvGrpSpPr>
          <p:nvPr/>
        </p:nvGrpSpPr>
        <p:grpSpPr bwMode="auto">
          <a:xfrm>
            <a:off x="14692313" y="2149475"/>
            <a:ext cx="9275762" cy="4637088"/>
            <a:chOff x="0" y="0"/>
            <a:chExt cx="9276789" cy="4637099"/>
          </a:xfrm>
        </p:grpSpPr>
        <p:sp>
          <p:nvSpPr>
            <p:cNvPr id="12294" name="Rectangle 6">
              <a:extLst>
                <a:ext uri="{FF2B5EF4-FFF2-40B4-BE49-F238E27FC236}">
                  <a16:creationId xmlns="" xmlns:a16="http://schemas.microsoft.com/office/drawing/2014/main" id="{8E612F35-C0B1-F745-9DA9-8C961C1E2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276789" cy="4637099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>
              <a:outerShdw blurRad="50800" dist="25400" dir="54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1437" tIns="71437" rIns="71437" bIns="71437" anchor="ctr"/>
            <a:lstStyle/>
            <a:p>
              <a:endParaRPr lang="ru-RU" altLang="ru-RU" sz="3200"/>
            </a:p>
          </p:txBody>
        </p:sp>
        <p:sp>
          <p:nvSpPr>
            <p:cNvPr id="12295" name="Text Box 7">
              <a:extLst>
                <a:ext uri="{FF2B5EF4-FFF2-40B4-BE49-F238E27FC236}">
                  <a16:creationId xmlns="" xmlns:a16="http://schemas.microsoft.com/office/drawing/2014/main" id="{E2AF3DA9-F6B9-1547-9C15-F57C881D9D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3028" y="43745"/>
              <a:ext cx="7817671" cy="4449897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1437" tIns="71437" rIns="71437" bIns="71437" anchor="ctr"/>
            <a:lstStyle/>
            <a:p>
              <a:pPr algn="l"/>
              <a:r>
                <a:rPr lang="ru-RU" altLang="ru-RU" sz="3200" b="1" dirty="0">
                  <a:solidFill>
                    <a:srgbClr val="164F86"/>
                  </a:solidFill>
                  <a:latin typeface="Arial" panose="020B0604020202020204" pitchFamily="34" charset="0"/>
                  <a:ea typeface="Helvetica" pitchFamily="2" charset="0"/>
                  <a:cs typeface="Arial" panose="020B0604020202020204" pitchFamily="34" charset="0"/>
                  <a:sym typeface="Helvetica" pitchFamily="2" charset="0"/>
                </a:rPr>
                <a:t>Создание ракетоносителя «Фотон» (</a:t>
              </a:r>
              <a:r>
                <a:rPr lang="ru-RU" altLang="ru-RU" sz="3200" b="1" dirty="0" err="1">
                  <a:solidFill>
                    <a:srgbClr val="164F86"/>
                  </a:solidFill>
                  <a:latin typeface="Arial" panose="020B0604020202020204" pitchFamily="34" charset="0"/>
                  <a:ea typeface="Helvetica" pitchFamily="2" charset="0"/>
                  <a:cs typeface="Arial" panose="020B0604020202020204" pitchFamily="34" charset="0"/>
                  <a:sym typeface="Helvetica" pitchFamily="2" charset="0"/>
                </a:rPr>
                <a:t>Космоквантум</a:t>
              </a:r>
              <a:r>
                <a:rPr lang="ru-RU" altLang="ru-RU" sz="3200" b="1" dirty="0">
                  <a:solidFill>
                    <a:srgbClr val="164F86"/>
                  </a:solidFill>
                  <a:latin typeface="Arial" panose="020B0604020202020204" pitchFamily="34" charset="0"/>
                  <a:ea typeface="Helvetica" pitchFamily="2" charset="0"/>
                  <a:cs typeface="Arial" panose="020B0604020202020204" pitchFamily="34" charset="0"/>
                  <a:sym typeface="Helvetica" pitchFamily="2" charset="0"/>
                </a:rPr>
                <a:t>)</a:t>
              </a:r>
              <a:endParaRPr lang="ru-RU" altLang="ru-RU" sz="1200" b="1" dirty="0">
                <a:solidFill>
                  <a:srgbClr val="164F86"/>
                </a:solidFill>
                <a:latin typeface="Arial" panose="020B0604020202020204" pitchFamily="34" charset="0"/>
                <a:ea typeface="Helvetica" pitchFamily="2" charset="0"/>
                <a:cs typeface="Arial" panose="020B0604020202020204" pitchFamily="34" charset="0"/>
                <a:sym typeface="Helvetica" pitchFamily="2" charset="0"/>
              </a:endParaRPr>
            </a:p>
            <a:p>
              <a:pPr algn="l"/>
              <a:endParaRPr lang="ru-RU" altLang="ru-RU" sz="1200" b="1" dirty="0">
                <a:solidFill>
                  <a:srgbClr val="164F86"/>
                </a:solidFill>
                <a:latin typeface="Arial" panose="020B0604020202020204" pitchFamily="34" charset="0"/>
                <a:ea typeface="Helvetica" pitchFamily="2" charset="0"/>
                <a:cs typeface="Arial" panose="020B0604020202020204" pitchFamily="34" charset="0"/>
                <a:sym typeface="Helvetica" pitchFamily="2" charset="0"/>
              </a:endParaRPr>
            </a:p>
            <a:p>
              <a:pPr algn="l"/>
              <a:r>
                <a:rPr lang="ru-RU" altLang="ru-RU" sz="3200" dirty="0">
                  <a:solidFill>
                    <a:srgbClr val="164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Модель ракетоносителя на реактивном двигателе, поднимающего полезную нагрузку на максимальную высоту</a:t>
              </a:r>
              <a:endParaRPr lang="ru-RU" altLang="ru-RU" sz="1200" dirty="0">
                <a:solidFill>
                  <a:srgbClr val="164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endParaRPr lang="ru-RU" altLang="ru-RU" sz="3200" b="1" dirty="0">
                <a:solidFill>
                  <a:srgbClr val="164F86"/>
                </a:solidFill>
                <a:latin typeface="Arial" panose="020B0604020202020204" pitchFamily="34" charset="0"/>
                <a:ea typeface="Helvetica" pitchFamily="2" charset="0"/>
                <a:cs typeface="Arial" panose="020B0604020202020204" pitchFamily="34" charset="0"/>
                <a:sym typeface="Helvetica" pitchFamily="2" charset="0"/>
              </a:endParaRPr>
            </a:p>
            <a:p>
              <a:r>
                <a:rPr lang="ru-RU" altLang="ru-RU" sz="2900" b="1" dirty="0">
                  <a:solidFill>
                    <a:srgbClr val="164F86"/>
                  </a:solidFill>
                  <a:latin typeface="Arial" panose="020B0604020202020204" pitchFamily="34" charset="0"/>
                  <a:ea typeface="Helvetica" pitchFamily="2" charset="0"/>
                  <a:cs typeface="Arial" panose="020B0604020202020204" pitchFamily="34" charset="0"/>
                  <a:sym typeface="Helvetica" pitchFamily="2" charset="0"/>
                </a:rPr>
                <a:t>Финалист федерального конкурса </a:t>
              </a:r>
            </a:p>
            <a:p>
              <a:r>
                <a:rPr lang="ru-RU" altLang="ru-RU" sz="2900" b="1" dirty="0">
                  <a:solidFill>
                    <a:srgbClr val="164F86"/>
                  </a:solidFill>
                  <a:latin typeface="Arial" panose="020B0604020202020204" pitchFamily="34" charset="0"/>
                  <a:ea typeface="Helvetica" pitchFamily="2" charset="0"/>
                  <a:cs typeface="Arial" panose="020B0604020202020204" pitchFamily="34" charset="0"/>
                  <a:sym typeface="Helvetica" pitchFamily="2" charset="0"/>
                </a:rPr>
                <a:t>“Воздушно-инженерная </a:t>
              </a:r>
              <a:r>
                <a:rPr lang="ru-RU" altLang="ru-RU" sz="2900" b="1" dirty="0">
                  <a:solidFill>
                    <a:srgbClr val="164F86"/>
                  </a:solidFill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школа </a:t>
              </a:r>
              <a:r>
                <a:rPr lang="ru-RU" altLang="ru-RU" sz="2900" b="1" dirty="0" err="1">
                  <a:solidFill>
                    <a:srgbClr val="164F86"/>
                  </a:solidFill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CanSat</a:t>
              </a:r>
              <a:r>
                <a:rPr lang="ru-RU" altLang="ru-RU" sz="2900" b="1" dirty="0">
                  <a:solidFill>
                    <a:srgbClr val="164F86"/>
                  </a:solidFill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 “</a:t>
              </a:r>
              <a:endParaRPr lang="ru-RU" altLang="ru-RU" sz="2900" b="1" dirty="0">
                <a:solidFill>
                  <a:srgbClr val="164F86"/>
                </a:solidFill>
                <a:latin typeface="Times" pitchFamily="2" charset="0"/>
                <a:ea typeface="Times" pitchFamily="2" charset="0"/>
                <a:cs typeface="Times" pitchFamily="2" charset="0"/>
                <a:sym typeface="Times" pitchFamily="2" charset="0"/>
              </a:endParaRPr>
            </a:p>
          </p:txBody>
        </p:sp>
      </p:grpSp>
      <p:grpSp>
        <p:nvGrpSpPr>
          <p:cNvPr id="12296" name="Group 8">
            <a:extLst>
              <a:ext uri="{FF2B5EF4-FFF2-40B4-BE49-F238E27FC236}">
                <a16:creationId xmlns="" xmlns:a16="http://schemas.microsoft.com/office/drawing/2014/main" id="{190ED113-47E7-EB46-A3C1-C955B244B9FE}"/>
              </a:ext>
            </a:extLst>
          </p:cNvPr>
          <p:cNvGrpSpPr>
            <a:grpSpLocks/>
          </p:cNvGrpSpPr>
          <p:nvPr/>
        </p:nvGrpSpPr>
        <p:grpSpPr bwMode="auto">
          <a:xfrm>
            <a:off x="14692313" y="7186613"/>
            <a:ext cx="9275762" cy="4637087"/>
            <a:chOff x="0" y="0"/>
            <a:chExt cx="9276789" cy="4637099"/>
          </a:xfrm>
        </p:grpSpPr>
        <p:sp>
          <p:nvSpPr>
            <p:cNvPr id="12297" name="Rectangle 9">
              <a:extLst>
                <a:ext uri="{FF2B5EF4-FFF2-40B4-BE49-F238E27FC236}">
                  <a16:creationId xmlns="" xmlns:a16="http://schemas.microsoft.com/office/drawing/2014/main" id="{44C0BD28-9C84-AB47-8845-45BC54BA3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276789" cy="4637099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>
              <a:outerShdw blurRad="50800" dist="25400" dir="54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1437" tIns="71437" rIns="71437" bIns="71437" anchor="ctr"/>
            <a:lstStyle/>
            <a:p>
              <a:endParaRPr lang="ru-RU" altLang="ru-RU" sz="3200"/>
            </a:p>
          </p:txBody>
        </p:sp>
        <p:sp>
          <p:nvSpPr>
            <p:cNvPr id="12298" name="Text Box 10">
              <a:extLst>
                <a:ext uri="{FF2B5EF4-FFF2-40B4-BE49-F238E27FC236}">
                  <a16:creationId xmlns="" xmlns:a16="http://schemas.microsoft.com/office/drawing/2014/main" id="{C4DC7E74-7DC3-BF4E-9EDB-F9F236E96B4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3028" y="43745"/>
              <a:ext cx="7817671" cy="4449897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1437" tIns="71437" rIns="71437" bIns="71437" anchor="ctr"/>
            <a:lstStyle>
              <a:lvl1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1pPr>
              <a:lvl2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2pPr>
              <a:lvl3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3pPr>
              <a:lvl4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4pPr>
              <a:lvl5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5pPr>
              <a:lvl6pPr marL="4572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6pPr>
              <a:lvl7pPr marL="9144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7pPr>
              <a:lvl8pPr marL="13716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8pPr>
              <a:lvl9pPr marL="18288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9pPr>
            </a:lstStyle>
            <a:p>
              <a:pPr algn="l">
                <a:lnSpc>
                  <a:spcPts val="6100"/>
                </a:lnSpc>
              </a:pPr>
              <a:r>
                <a:rPr lang="ru-RU" altLang="ru-RU" sz="2800" b="1" dirty="0" err="1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Century</a:t>
              </a:r>
              <a:r>
                <a:rPr lang="ru-RU" altLang="ru-RU" sz="28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 - образовательная среда </a:t>
              </a:r>
            </a:p>
            <a:p>
              <a:pPr algn="l">
                <a:lnSpc>
                  <a:spcPts val="6100"/>
                </a:lnSpc>
              </a:pPr>
              <a:r>
                <a:rPr lang="ru-RU" altLang="ru-RU" sz="28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(VR/AR-</a:t>
              </a:r>
              <a:r>
                <a:rPr lang="ru-RU" altLang="ru-RU" sz="2800" b="1" dirty="0" err="1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квантум</a:t>
              </a:r>
              <a:r>
                <a:rPr lang="ru-RU" altLang="ru-RU" sz="28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).</a:t>
              </a:r>
            </a:p>
            <a:p>
              <a:pPr algn="l">
                <a:lnSpc>
                  <a:spcPts val="6100"/>
                </a:lnSpc>
              </a:pPr>
              <a:endParaRPr lang="ru-RU" altLang="ru-RU" sz="2800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endParaRPr>
            </a:p>
            <a:p>
              <a:pPr algn="l"/>
              <a:r>
                <a:rPr lang="ru-RU" altLang="ru-RU" sz="2800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Образовательная среда позволяет в игровой форме изучать историю Русского княжества на рубеже XV-века. За основу были взяты ключевые события, а также повседневная жизнь.</a:t>
              </a:r>
              <a:endParaRPr lang="ru-RU" altLang="ru-RU" sz="1100" dirty="0">
                <a:solidFill>
                  <a:srgbClr val="164F86"/>
                </a:solidFill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  <a:sym typeface="Times" pitchFamily="2" charset="0"/>
              </a:endParaRPr>
            </a:p>
            <a:p>
              <a:pPr algn="l">
                <a:lnSpc>
                  <a:spcPts val="4500"/>
                </a:lnSpc>
              </a:pPr>
              <a:r>
                <a:rPr lang="ru-RU" altLang="ru-RU" sz="1600" dirty="0">
                  <a:latin typeface="Arial" panose="020B0604020202020204" pitchFamily="34" charset="0"/>
                  <a:ea typeface="Helvetica" pitchFamily="2" charset="0"/>
                  <a:cs typeface="Arial" panose="020B0604020202020204" pitchFamily="34" charset="0"/>
                  <a:sym typeface="Helvetica" pitchFamily="2" charset="0"/>
                </a:rPr>
                <a:t> </a:t>
              </a:r>
              <a:endParaRPr lang="ru-RU" altLang="ru-RU" sz="1100" dirty="0"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  <a:sym typeface="Times" pitchFamily="2" charset="0"/>
              </a:endParaRP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08C08F7A-E241-B14E-B635-11768C7405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2280-29FA-5546-B47B-28E3F4E19EAD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16" fill="hold"/>
                                        <p:tgtEl>
                                          <p:spTgt spid="12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228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descr="acro3Dscaner_у">
            <a:hlinkClick r:id="" action="ppaction://media"/>
            <a:extLst>
              <a:ext uri="{FF2B5EF4-FFF2-40B4-BE49-F238E27FC236}">
                <a16:creationId xmlns="" xmlns:a16="http://schemas.microsoft.com/office/drawing/2014/main" id="{422CF9B9-6E5F-1B47-80B7-6F9B08F678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17463"/>
            <a:ext cx="24384000" cy="13716000"/>
          </a:xfrm>
          <a:prstGeom prst="rect">
            <a:avLst/>
          </a:prstGeom>
        </p:spPr>
      </p:pic>
      <p:grpSp>
        <p:nvGrpSpPr>
          <p:cNvPr id="13314" name="Group 2">
            <a:extLst>
              <a:ext uri="{FF2B5EF4-FFF2-40B4-BE49-F238E27FC236}">
                <a16:creationId xmlns="" xmlns:a16="http://schemas.microsoft.com/office/drawing/2014/main" id="{AFBDDDC5-9BDD-4B42-9E1A-DB4C64F51F5E}"/>
              </a:ext>
            </a:extLst>
          </p:cNvPr>
          <p:cNvGrpSpPr>
            <a:grpSpLocks/>
          </p:cNvGrpSpPr>
          <p:nvPr/>
        </p:nvGrpSpPr>
        <p:grpSpPr bwMode="auto">
          <a:xfrm>
            <a:off x="14692313" y="288925"/>
            <a:ext cx="9275762" cy="1462088"/>
            <a:chOff x="0" y="0"/>
            <a:chExt cx="9276789" cy="1462566"/>
          </a:xfrm>
        </p:grpSpPr>
        <p:sp>
          <p:nvSpPr>
            <p:cNvPr id="13315" name="Rectangle 3">
              <a:extLst>
                <a:ext uri="{FF2B5EF4-FFF2-40B4-BE49-F238E27FC236}">
                  <a16:creationId xmlns="" xmlns:a16="http://schemas.microsoft.com/office/drawing/2014/main" id="{3BB6EB05-30BC-504E-86FA-C929AB278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276789" cy="1462566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>
              <a:outerShdw blurRad="50800" dist="25400" dir="54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1437" tIns="71437" rIns="71437" bIns="71437" anchor="ctr"/>
            <a:lstStyle/>
            <a:p>
              <a:endParaRPr lang="ru-RU" altLang="ru-RU" sz="3200"/>
            </a:p>
          </p:txBody>
        </p:sp>
        <p:sp>
          <p:nvSpPr>
            <p:cNvPr id="13316" name="Text Box 4">
              <a:extLst>
                <a:ext uri="{FF2B5EF4-FFF2-40B4-BE49-F238E27FC236}">
                  <a16:creationId xmlns="" xmlns:a16="http://schemas.microsoft.com/office/drawing/2014/main" id="{CC087E82-E779-3E42-B317-E83413EAE0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3028" y="13797"/>
              <a:ext cx="7817671" cy="1403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1437" tIns="71437" rIns="71437" bIns="71437" anchor="ctr"/>
            <a:lstStyle/>
            <a:p>
              <a:pPr algn="l"/>
              <a:r>
                <a:rPr lang="ru-RU" altLang="ru-RU" sz="34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РЕАЛИЗОВАННЫЕ ПРОЕКТЫ</a:t>
              </a:r>
            </a:p>
          </p:txBody>
        </p:sp>
      </p:grpSp>
      <p:grpSp>
        <p:nvGrpSpPr>
          <p:cNvPr id="13317" name="Group 5">
            <a:extLst>
              <a:ext uri="{FF2B5EF4-FFF2-40B4-BE49-F238E27FC236}">
                <a16:creationId xmlns="" xmlns:a16="http://schemas.microsoft.com/office/drawing/2014/main" id="{188FD4BA-6EE8-344C-926F-115D063628E5}"/>
              </a:ext>
            </a:extLst>
          </p:cNvPr>
          <p:cNvGrpSpPr>
            <a:grpSpLocks/>
          </p:cNvGrpSpPr>
          <p:nvPr/>
        </p:nvGrpSpPr>
        <p:grpSpPr bwMode="auto">
          <a:xfrm>
            <a:off x="14692313" y="2149475"/>
            <a:ext cx="9275762" cy="4637088"/>
            <a:chOff x="0" y="0"/>
            <a:chExt cx="9276789" cy="4637099"/>
          </a:xfrm>
        </p:grpSpPr>
        <p:sp>
          <p:nvSpPr>
            <p:cNvPr id="13318" name="Rectangle 6">
              <a:extLst>
                <a:ext uri="{FF2B5EF4-FFF2-40B4-BE49-F238E27FC236}">
                  <a16:creationId xmlns="" xmlns:a16="http://schemas.microsoft.com/office/drawing/2014/main" id="{DC3A025C-2CC0-AC4D-A5FC-845A7DFC2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276789" cy="4637099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>
              <a:outerShdw blurRad="50800" dist="25400" dir="54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1437" tIns="71437" rIns="71437" bIns="71437" anchor="ctr"/>
            <a:lstStyle/>
            <a:p>
              <a:endParaRPr lang="ru-RU" altLang="ru-RU" sz="3200"/>
            </a:p>
          </p:txBody>
        </p:sp>
        <p:sp>
          <p:nvSpPr>
            <p:cNvPr id="13319" name="Text Box 7">
              <a:extLst>
                <a:ext uri="{FF2B5EF4-FFF2-40B4-BE49-F238E27FC236}">
                  <a16:creationId xmlns="" xmlns:a16="http://schemas.microsoft.com/office/drawing/2014/main" id="{3170ED69-657B-A54E-89DE-2DF90AD18D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3028" y="43745"/>
              <a:ext cx="8516966" cy="4449897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1437" tIns="71437" rIns="71437" bIns="71437" anchor="ctr"/>
            <a:lstStyle>
              <a:lvl1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1pPr>
              <a:lvl2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2pPr>
              <a:lvl3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3pPr>
              <a:lvl4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4pPr>
              <a:lvl5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5pPr>
              <a:lvl6pPr marL="4572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6pPr>
              <a:lvl7pPr marL="9144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7pPr>
              <a:lvl8pPr marL="13716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8pPr>
              <a:lvl9pPr marL="18288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9pPr>
            </a:lstStyle>
            <a:p>
              <a:pPr algn="l"/>
              <a:r>
                <a:rPr lang="ru-RU" altLang="ru-RU" sz="28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Acro3D </a:t>
              </a:r>
              <a:r>
                <a:rPr lang="ru-RU" altLang="ru-RU" sz="2800" b="1" dirty="0" err="1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Scanner</a:t>
              </a:r>
              <a:r>
                <a:rPr lang="ru-RU" altLang="ru-RU" sz="28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 (</a:t>
              </a:r>
              <a:r>
                <a:rPr lang="ru-RU" altLang="ru-RU" sz="2800" b="1" dirty="0" err="1" smtClean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Аэроквантум</a:t>
              </a:r>
              <a:r>
                <a:rPr lang="ru-RU" altLang="ru-RU" sz="28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)</a:t>
              </a:r>
            </a:p>
            <a:p>
              <a:pPr algn="l"/>
              <a:endParaRPr lang="ru-RU" altLang="ru-RU" sz="2800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endParaRPr>
            </a:p>
            <a:p>
              <a:pPr algn="l"/>
              <a:r>
                <a:rPr lang="ru-RU" altLang="ru-RU" sz="2800" dirty="0" err="1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Коптер</a:t>
              </a:r>
              <a:r>
                <a:rPr lang="ru-RU" altLang="ru-RU" sz="2800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, позволяющий сканировать объекты в реальном времени. Применяется для создания 3D </a:t>
              </a:r>
              <a:r>
                <a:rPr lang="ru-RU" altLang="ru-RU" sz="2800" dirty="0" err="1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геомоделей</a:t>
              </a:r>
              <a:r>
                <a:rPr lang="ru-RU" altLang="ru-RU" sz="2800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, анализа посевов в «точечном» земледелии. </a:t>
              </a:r>
            </a:p>
            <a:p>
              <a:pPr algn="l"/>
              <a:endParaRPr lang="ru-RU" altLang="ru-RU" sz="2800" dirty="0">
                <a:solidFill>
                  <a:srgbClr val="164F86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endParaRPr>
            </a:p>
            <a:p>
              <a:pPr algn="l"/>
              <a:r>
                <a:rPr lang="ru-RU" altLang="ru-RU" sz="2800" b="1" dirty="0">
                  <a:solidFill>
                    <a:srgbClr val="164F86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Финалист конкурса-акселератора «Большая разведка»</a:t>
              </a:r>
              <a:endParaRPr lang="ru-RU" altLang="ru-RU" sz="2800" dirty="0"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  <a:sym typeface="Times" pitchFamily="2" charset="0"/>
              </a:endParaRPr>
            </a:p>
          </p:txBody>
        </p:sp>
      </p:grpSp>
      <p:grpSp>
        <p:nvGrpSpPr>
          <p:cNvPr id="13320" name="Group 8">
            <a:extLst>
              <a:ext uri="{FF2B5EF4-FFF2-40B4-BE49-F238E27FC236}">
                <a16:creationId xmlns="" xmlns:a16="http://schemas.microsoft.com/office/drawing/2014/main" id="{7DD04E90-3651-214B-8117-73864AA5677F}"/>
              </a:ext>
            </a:extLst>
          </p:cNvPr>
          <p:cNvGrpSpPr>
            <a:grpSpLocks/>
          </p:cNvGrpSpPr>
          <p:nvPr/>
        </p:nvGrpSpPr>
        <p:grpSpPr bwMode="auto">
          <a:xfrm>
            <a:off x="14692313" y="7186613"/>
            <a:ext cx="9275762" cy="4637087"/>
            <a:chOff x="0" y="0"/>
            <a:chExt cx="9276789" cy="4637099"/>
          </a:xfrm>
        </p:grpSpPr>
        <p:sp>
          <p:nvSpPr>
            <p:cNvPr id="13321" name="Rectangle 9">
              <a:extLst>
                <a:ext uri="{FF2B5EF4-FFF2-40B4-BE49-F238E27FC236}">
                  <a16:creationId xmlns="" xmlns:a16="http://schemas.microsoft.com/office/drawing/2014/main" id="{F63214DE-262D-DE4C-8ACA-EE27E0466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276789" cy="4637099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>
              <a:outerShdw blurRad="50800" dist="25400" dir="54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1437" tIns="71437" rIns="71437" bIns="71437" anchor="ctr"/>
            <a:lstStyle/>
            <a:p>
              <a:endParaRPr lang="ru-RU" altLang="ru-RU" sz="3200"/>
            </a:p>
          </p:txBody>
        </p:sp>
        <p:sp>
          <p:nvSpPr>
            <p:cNvPr id="13322" name="Text Box 10">
              <a:extLst>
                <a:ext uri="{FF2B5EF4-FFF2-40B4-BE49-F238E27FC236}">
                  <a16:creationId xmlns="" xmlns:a16="http://schemas.microsoft.com/office/drawing/2014/main" id="{B021903A-B387-D043-A35C-23E6BEC155C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3028" y="43745"/>
              <a:ext cx="7817671" cy="4449897"/>
            </a:xfrm>
            <a:prstGeom prst="rect">
              <a:avLst/>
            </a:prstGeom>
            <a:gradFill rotWithShape="0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1437" tIns="71437" rIns="71437" bIns="71437" anchor="ctr"/>
            <a:lstStyle>
              <a:lvl1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1pPr>
              <a:lvl2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2pPr>
              <a:lvl3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3pPr>
              <a:lvl4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4pPr>
              <a:lvl5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5pPr>
              <a:lvl6pPr marL="4572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6pPr>
              <a:lvl7pPr marL="9144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7pPr>
              <a:lvl8pPr marL="13716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8pPr>
              <a:lvl9pPr marL="18288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9pPr>
            </a:lstStyle>
            <a:p>
              <a:pPr algn="l">
                <a:lnSpc>
                  <a:spcPts val="6100"/>
                </a:lnSpc>
              </a:pPr>
              <a:r>
                <a:rPr lang="ru-RU" altLang="ru-RU" sz="3200" b="1">
                  <a:solidFill>
                    <a:srgbClr val="164F86"/>
                  </a:solidFill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Монткартон (Биоквантум).</a:t>
              </a:r>
            </a:p>
            <a:p>
              <a:pPr algn="l">
                <a:lnSpc>
                  <a:spcPts val="6100"/>
                </a:lnSpc>
              </a:pPr>
              <a:endParaRPr lang="ru-RU" altLang="ru-RU" sz="3200">
                <a:solidFill>
                  <a:srgbClr val="164F86"/>
                </a:solidFill>
                <a:latin typeface="Times" pitchFamily="2" charset="0"/>
                <a:ea typeface="Times" pitchFamily="2" charset="0"/>
                <a:cs typeface="Times" pitchFamily="2" charset="0"/>
                <a:sym typeface="Times" pitchFamily="2" charset="0"/>
              </a:endParaRPr>
            </a:p>
            <a:p>
              <a:pPr algn="l">
                <a:lnSpc>
                  <a:spcPts val="6100"/>
                </a:lnSpc>
              </a:pPr>
              <a:r>
                <a:rPr lang="ru-RU" altLang="ru-RU" sz="3200">
                  <a:solidFill>
                    <a:srgbClr val="164F86"/>
                  </a:solidFill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Разработка нового негорючего гипсового материала. </a:t>
              </a:r>
            </a:p>
            <a:p>
              <a:pPr algn="l">
                <a:lnSpc>
                  <a:spcPts val="6100"/>
                </a:lnSpc>
              </a:pPr>
              <a:endParaRPr lang="ru-RU" altLang="ru-RU" sz="3200">
                <a:solidFill>
                  <a:srgbClr val="164F86"/>
                </a:solidFill>
                <a:latin typeface="Times" pitchFamily="2" charset="0"/>
                <a:ea typeface="Times" pitchFamily="2" charset="0"/>
                <a:cs typeface="Times" pitchFamily="2" charset="0"/>
                <a:sym typeface="Times" pitchFamily="2" charset="0"/>
              </a:endParaRPr>
            </a:p>
            <a:p>
              <a:pPr algn="l">
                <a:lnSpc>
                  <a:spcPts val="5900"/>
                </a:lnSpc>
              </a:pPr>
              <a:r>
                <a:rPr lang="ru-RU" altLang="ru-RU" sz="3000" b="1">
                  <a:solidFill>
                    <a:srgbClr val="164F86"/>
                  </a:solidFill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Партнер проекта: ОАО «Гипсополимер»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708F8A2-D034-0440-84EE-D74E7FD68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2280-29FA-5546-B47B-28E3F4E19EAD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Мобльиный Кванториум Фоны.mov" descr="Мобльиный Кванториум Фоны.mov">
            <a:hlinkClick r:id="" action="ppaction://media"/>
            <a:extLst>
              <a:ext uri="{FF2B5EF4-FFF2-40B4-BE49-F238E27FC236}">
                <a16:creationId xmlns="" xmlns:a16="http://schemas.microsoft.com/office/drawing/2014/main" id="{D8BF6782-4FFB-2344-84A8-2D49653AC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7410" name="Group 2">
            <a:extLst>
              <a:ext uri="{FF2B5EF4-FFF2-40B4-BE49-F238E27FC236}">
                <a16:creationId xmlns="" xmlns:a16="http://schemas.microsoft.com/office/drawing/2014/main" id="{0255BC44-6E1F-DD4E-B188-131F159674A2}"/>
              </a:ext>
            </a:extLst>
          </p:cNvPr>
          <p:cNvGrpSpPr>
            <a:grpSpLocks/>
          </p:cNvGrpSpPr>
          <p:nvPr/>
        </p:nvGrpSpPr>
        <p:grpSpPr bwMode="auto">
          <a:xfrm>
            <a:off x="958752" y="377280"/>
            <a:ext cx="12501562" cy="4686300"/>
            <a:chOff x="0" y="0"/>
            <a:chExt cx="12501235" cy="4687418"/>
          </a:xfrm>
        </p:grpSpPr>
        <p:sp>
          <p:nvSpPr>
            <p:cNvPr id="17411" name="Rectangle 3">
              <a:extLst>
                <a:ext uri="{FF2B5EF4-FFF2-40B4-BE49-F238E27FC236}">
                  <a16:creationId xmlns="" xmlns:a16="http://schemas.microsoft.com/office/drawing/2014/main" id="{FF944E0A-5C66-9B43-902D-8820F072F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501235" cy="4687418"/>
            </a:xfrm>
            <a:prstGeom prst="rect">
              <a:avLst/>
            </a:prstGeom>
            <a:gradFill rotWithShape="0">
              <a:gsLst>
                <a:gs pos="0">
                  <a:srgbClr val="FBFBFB">
                    <a:alpha val="40295"/>
                  </a:srgbClr>
                </a:gs>
                <a:gs pos="100000">
                  <a:srgbClr val="BEBEBE">
                    <a:alpha val="40295"/>
                  </a:srgbClr>
                </a:gs>
              </a:gsLst>
              <a:lin ang="5400000"/>
            </a:gradFill>
            <a:ln>
              <a:noFill/>
            </a:ln>
            <a:effectLst>
              <a:outerShdw blurRad="50800" dist="25400" dir="54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1437" tIns="71437" rIns="71437" bIns="71437" anchor="ctr"/>
            <a:lstStyle/>
            <a:p>
              <a:endParaRPr lang="ru-RU" altLang="ru-RU" sz="3200"/>
            </a:p>
          </p:txBody>
        </p:sp>
        <p:sp>
          <p:nvSpPr>
            <p:cNvPr id="17412" name="Text Box 4">
              <a:extLst>
                <a:ext uri="{FF2B5EF4-FFF2-40B4-BE49-F238E27FC236}">
                  <a16:creationId xmlns="" xmlns:a16="http://schemas.microsoft.com/office/drawing/2014/main" id="{2B909804-B97A-F14D-A7FA-46742D1D8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3112" y="44220"/>
              <a:ext cx="10534954" cy="4498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1437" tIns="71437" rIns="71437" bIns="71437" anchor="ctr"/>
            <a:lstStyle/>
            <a:p>
              <a:pPr algn="l"/>
              <a:r>
                <a:rPr lang="ru-RU" altLang="ru-RU" sz="6300" b="1" dirty="0">
                  <a:solidFill>
                    <a:srgbClr val="FFFFFF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Новая форма дополнительного образования - </a:t>
              </a:r>
            </a:p>
            <a:p>
              <a:pPr algn="l"/>
              <a:r>
                <a:rPr lang="ru-RU" altLang="ru-RU" sz="6300" b="1" dirty="0">
                  <a:solidFill>
                    <a:srgbClr val="FFFFFF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Мобильный </a:t>
              </a:r>
              <a:r>
                <a:rPr lang="ru-RU" altLang="ru-RU" sz="6300" b="1" dirty="0" err="1">
                  <a:solidFill>
                    <a:srgbClr val="FFFFFF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Кванториум</a:t>
              </a:r>
              <a:endParaRPr lang="ru-RU" altLang="ru-RU" sz="6300" b="1" dirty="0">
                <a:solidFill>
                  <a:srgbClr val="FFFFFF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endParaRPr>
            </a:p>
          </p:txBody>
        </p:sp>
      </p:grpSp>
      <p:grpSp>
        <p:nvGrpSpPr>
          <p:cNvPr id="17413" name="Group 5">
            <a:extLst>
              <a:ext uri="{FF2B5EF4-FFF2-40B4-BE49-F238E27FC236}">
                <a16:creationId xmlns="" xmlns:a16="http://schemas.microsoft.com/office/drawing/2014/main" id="{37DD87B2-2D1B-D441-870E-F63801A5EA09}"/>
              </a:ext>
            </a:extLst>
          </p:cNvPr>
          <p:cNvGrpSpPr>
            <a:grpSpLocks/>
          </p:cNvGrpSpPr>
          <p:nvPr/>
        </p:nvGrpSpPr>
        <p:grpSpPr bwMode="auto">
          <a:xfrm>
            <a:off x="670720" y="9579761"/>
            <a:ext cx="15127287" cy="3714750"/>
            <a:chOff x="0" y="0"/>
            <a:chExt cx="15126890" cy="3714068"/>
          </a:xfrm>
        </p:grpSpPr>
        <p:sp>
          <p:nvSpPr>
            <p:cNvPr id="17414" name="Rectangle 6">
              <a:extLst>
                <a:ext uri="{FF2B5EF4-FFF2-40B4-BE49-F238E27FC236}">
                  <a16:creationId xmlns="" xmlns:a16="http://schemas.microsoft.com/office/drawing/2014/main" id="{749C2051-7A4F-D445-84CB-96D7C538B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5126890" cy="3714068"/>
            </a:xfrm>
            <a:prstGeom prst="rect">
              <a:avLst/>
            </a:prstGeom>
            <a:gradFill rotWithShape="0">
              <a:gsLst>
                <a:gs pos="0">
                  <a:srgbClr val="FBFBFB">
                    <a:alpha val="88437"/>
                  </a:srgbClr>
                </a:gs>
                <a:gs pos="100000">
                  <a:srgbClr val="BEBEBE">
                    <a:alpha val="88437"/>
                  </a:srgbClr>
                </a:gs>
              </a:gsLst>
              <a:lin ang="5400000"/>
            </a:gradFill>
            <a:ln>
              <a:noFill/>
            </a:ln>
            <a:effectLst>
              <a:outerShdw blurRad="50800" dist="25400" dir="54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71437" tIns="71437" rIns="71437" bIns="71437" anchor="ctr"/>
            <a:lstStyle/>
            <a:p>
              <a:endParaRPr lang="ru-RU" altLang="ru-RU" sz="3200"/>
            </a:p>
          </p:txBody>
        </p:sp>
        <p:sp>
          <p:nvSpPr>
            <p:cNvPr id="17415" name="Text Box 7">
              <a:extLst>
                <a:ext uri="{FF2B5EF4-FFF2-40B4-BE49-F238E27FC236}">
                  <a16:creationId xmlns="" xmlns:a16="http://schemas.microsoft.com/office/drawing/2014/main" id="{CDDE9C84-46E5-ED4C-85B4-A11BFE52445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1888" y="338391"/>
              <a:ext cx="13472393" cy="3037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1437" tIns="71437" rIns="71437" bIns="71437" anchor="ctr"/>
            <a:lstStyle>
              <a:lvl1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1pPr>
              <a:lvl2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2pPr>
              <a:lvl3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3pPr>
              <a:lvl4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4pPr>
              <a:lvl5pPr defTabSz="457200"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5pPr>
              <a:lvl6pPr marL="4572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6pPr>
              <a:lvl7pPr marL="9144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7pPr>
              <a:lvl8pPr marL="13716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8pPr>
              <a:lvl9pPr marL="1828800" indent="914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anose="020B0403020202020204" pitchFamily="34" charset="0"/>
                  <a:ea typeface="Helvetica Light" panose="020B0403020202020204" pitchFamily="34" charset="0"/>
                  <a:cs typeface="Helvetica Light" panose="020B0403020202020204" pitchFamily="34" charset="0"/>
                  <a:sym typeface="Helvetica Light" panose="020B0403020202020204" pitchFamily="34" charset="0"/>
                </a:defRPr>
              </a:lvl9pPr>
            </a:lstStyle>
            <a:p>
              <a:pPr>
                <a:lnSpc>
                  <a:spcPts val="7900"/>
                </a:lnSpc>
              </a:pPr>
              <a:r>
                <a:rPr lang="ru-RU" altLang="ru-RU" sz="4000" b="1" dirty="0">
                  <a:solidFill>
                    <a:srgbClr val="002452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1120 школьников </a:t>
              </a:r>
            </a:p>
            <a:p>
              <a:pPr>
                <a:lnSpc>
                  <a:spcPts val="7900"/>
                </a:lnSpc>
              </a:pPr>
              <a:r>
                <a:rPr lang="ru-RU" altLang="ru-RU" sz="4000" dirty="0">
                  <a:solidFill>
                    <a:srgbClr val="002452"/>
                  </a:solidFill>
                  <a:latin typeface="Arial" panose="020B0604020202020204" pitchFamily="34" charset="0"/>
                  <a:ea typeface="FreeSetC" pitchFamily="82" charset="0"/>
                  <a:cs typeface="Arial" panose="020B0604020202020204" pitchFamily="34" charset="0"/>
                  <a:sym typeface="FreeSetC" pitchFamily="82" charset="0"/>
                </a:rPr>
                <a:t>Пермского края приняли участие в образовательных программах,  длительностью 36 часов. </a:t>
              </a:r>
              <a:endParaRPr lang="ru-RU" altLang="ru-RU" sz="4000" b="1" dirty="0">
                <a:solidFill>
                  <a:srgbClr val="002452"/>
                </a:solidFill>
                <a:latin typeface="Arial" panose="020B0604020202020204" pitchFamily="34" charset="0"/>
                <a:ea typeface="FreeSetC" pitchFamily="82" charset="0"/>
                <a:cs typeface="Arial" panose="020B0604020202020204" pitchFamily="34" charset="0"/>
                <a:sym typeface="FreeSetC" pitchFamily="82" charset="0"/>
              </a:endParaRP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DA66DDD8-3E73-0042-A31E-A2F322AE3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72280-29FA-5546-B47B-28E3F4E19EAD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0" fill="hold"/>
                                        <p:tgtEl>
                                          <p:spTgt spid="17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740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520" fill="hold"/>
                                        <p:tgtEl>
                                          <p:spTgt spid="17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0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50800" dist="25400" dir="5400000" algn="ctr" rotWithShape="0">
            <a:srgbClr val="000000">
              <a:alpha val="50000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8207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panose="020B0403020202020204" pitchFamily="34" charset="0"/>
            <a:ea typeface="Helvetica Light" panose="020B0403020202020204" pitchFamily="34" charset="0"/>
            <a:cs typeface="Helvetica Light" panose="020B0403020202020204" pitchFamily="34" charset="0"/>
            <a:sym typeface="Helvetica Light" panose="020B0403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50800" dist="25400" dir="5400000" algn="ctr" rotWithShape="0">
            <a:srgbClr val="000000">
              <a:alpha val="50000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8207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panose="020B0403020202020204" pitchFamily="34" charset="0"/>
            <a:ea typeface="Helvetica Light" panose="020B0403020202020204" pitchFamily="34" charset="0"/>
            <a:cs typeface="Helvetica Light" panose="020B0403020202020204" pitchFamily="34" charset="0"/>
            <a:sym typeface="Helvetica Light" panose="020B0403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384</Words>
  <Application>Microsoft Office PowerPoint</Application>
  <PresentationFormat>Произвольный</PresentationFormat>
  <Paragraphs>58</Paragraphs>
  <Slides>7</Slides>
  <Notes>7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Apple SD 산돌고딕 Neo 일반체</vt:lpstr>
      <vt:lpstr>AppleGothic</vt:lpstr>
      <vt:lpstr>Arial</vt:lpstr>
      <vt:lpstr>FreeSetC</vt:lpstr>
      <vt:lpstr>Helvetica</vt:lpstr>
      <vt:lpstr>Helvetica Light</vt:lpstr>
      <vt:lpstr>Lucida Grande</vt:lpstr>
      <vt:lpstr>Times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Ирина Юрьевна Шурмина</cp:lastModifiedBy>
  <cp:revision>20</cp:revision>
  <cp:lastPrinted>2020-02-12T18:57:36Z</cp:lastPrinted>
  <dcterms:modified xsi:type="dcterms:W3CDTF">2020-02-26T07:54:57Z</dcterms:modified>
</cp:coreProperties>
</file>