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2" r:id="rId3"/>
    <p:sldId id="270" r:id="rId4"/>
    <p:sldId id="264" r:id="rId5"/>
    <p:sldId id="265" r:id="rId6"/>
    <p:sldId id="271" r:id="rId7"/>
    <p:sldId id="275" r:id="rId8"/>
    <p:sldId id="274" r:id="rId9"/>
    <p:sldId id="266" r:id="rId10"/>
    <p:sldId id="268"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6433" autoAdjust="0"/>
  </p:normalViewPr>
  <p:slideViewPr>
    <p:cSldViewPr snapToGrid="0">
      <p:cViewPr varScale="1">
        <p:scale>
          <a:sx n="79" d="100"/>
          <a:sy n="79" d="100"/>
        </p:scale>
        <p:origin x="-178"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389A218-1BD9-44B7-AD25-60C2204205A7}" type="datetimeFigureOut">
              <a:rPr lang="ru-RU" smtClean="0"/>
              <a:pPr/>
              <a:t>11.05.2021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C5C7EFC-FB93-4B0A-97A4-5DFF6022B23C}" type="slidenum">
              <a:rPr lang="ru-RU" smtClean="0"/>
              <a:pPr/>
              <a:t>‹#›</a:t>
            </a:fld>
            <a:endParaRPr lang="ru-RU"/>
          </a:p>
        </p:txBody>
      </p:sp>
    </p:spTree>
    <p:extLst>
      <p:ext uri="{BB962C8B-B14F-4D97-AF65-F5344CB8AC3E}">
        <p14:creationId xmlns="" xmlns:p14="http://schemas.microsoft.com/office/powerpoint/2010/main" val="179538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389A218-1BD9-44B7-AD25-60C2204205A7}" type="datetimeFigureOut">
              <a:rPr lang="ru-RU" smtClean="0"/>
              <a:pPr/>
              <a:t>11.05.2021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C5C7EFC-FB93-4B0A-97A4-5DFF6022B23C}" type="slidenum">
              <a:rPr lang="ru-RU" smtClean="0"/>
              <a:pPr/>
              <a:t>‹#›</a:t>
            </a:fld>
            <a:endParaRPr lang="ru-RU"/>
          </a:p>
        </p:txBody>
      </p:sp>
    </p:spTree>
    <p:extLst>
      <p:ext uri="{BB962C8B-B14F-4D97-AF65-F5344CB8AC3E}">
        <p14:creationId xmlns="" xmlns:p14="http://schemas.microsoft.com/office/powerpoint/2010/main" val="1677201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389A218-1BD9-44B7-AD25-60C2204205A7}" type="datetimeFigureOut">
              <a:rPr lang="ru-RU" smtClean="0"/>
              <a:pPr/>
              <a:t>11.05.2021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C5C7EFC-FB93-4B0A-97A4-5DFF6022B23C}" type="slidenum">
              <a:rPr lang="ru-RU" smtClean="0"/>
              <a:pPr/>
              <a:t>‹#›</a:t>
            </a:fld>
            <a:endParaRPr lang="ru-RU"/>
          </a:p>
        </p:txBody>
      </p:sp>
    </p:spTree>
    <p:extLst>
      <p:ext uri="{BB962C8B-B14F-4D97-AF65-F5344CB8AC3E}">
        <p14:creationId xmlns="" xmlns:p14="http://schemas.microsoft.com/office/powerpoint/2010/main" val="1319314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389A218-1BD9-44B7-AD25-60C2204205A7}" type="datetimeFigureOut">
              <a:rPr lang="ru-RU" smtClean="0"/>
              <a:pPr/>
              <a:t>11.05.2021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C5C7EFC-FB93-4B0A-97A4-5DFF6022B23C}" type="slidenum">
              <a:rPr lang="ru-RU" smtClean="0"/>
              <a:pPr/>
              <a:t>‹#›</a:t>
            </a:fld>
            <a:endParaRPr lang="ru-RU"/>
          </a:p>
        </p:txBody>
      </p:sp>
    </p:spTree>
    <p:extLst>
      <p:ext uri="{BB962C8B-B14F-4D97-AF65-F5344CB8AC3E}">
        <p14:creationId xmlns="" xmlns:p14="http://schemas.microsoft.com/office/powerpoint/2010/main" val="3661913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389A218-1BD9-44B7-AD25-60C2204205A7}" type="datetimeFigureOut">
              <a:rPr lang="ru-RU" smtClean="0"/>
              <a:pPr/>
              <a:t>11.05.2021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C5C7EFC-FB93-4B0A-97A4-5DFF6022B23C}" type="slidenum">
              <a:rPr lang="ru-RU" smtClean="0"/>
              <a:pPr/>
              <a:t>‹#›</a:t>
            </a:fld>
            <a:endParaRPr lang="ru-RU"/>
          </a:p>
        </p:txBody>
      </p:sp>
    </p:spTree>
    <p:extLst>
      <p:ext uri="{BB962C8B-B14F-4D97-AF65-F5344CB8AC3E}">
        <p14:creationId xmlns="" xmlns:p14="http://schemas.microsoft.com/office/powerpoint/2010/main" val="131944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389A218-1BD9-44B7-AD25-60C2204205A7}" type="datetimeFigureOut">
              <a:rPr lang="ru-RU" smtClean="0"/>
              <a:pPr/>
              <a:t>11.05.2021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C5C7EFC-FB93-4B0A-97A4-5DFF6022B23C}" type="slidenum">
              <a:rPr lang="ru-RU" smtClean="0"/>
              <a:pPr/>
              <a:t>‹#›</a:t>
            </a:fld>
            <a:endParaRPr lang="ru-RU"/>
          </a:p>
        </p:txBody>
      </p:sp>
    </p:spTree>
    <p:extLst>
      <p:ext uri="{BB962C8B-B14F-4D97-AF65-F5344CB8AC3E}">
        <p14:creationId xmlns="" xmlns:p14="http://schemas.microsoft.com/office/powerpoint/2010/main" val="587040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389A218-1BD9-44B7-AD25-60C2204205A7}" type="datetimeFigureOut">
              <a:rPr lang="ru-RU" smtClean="0"/>
              <a:pPr/>
              <a:t>11.05.2021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C5C7EFC-FB93-4B0A-97A4-5DFF6022B23C}" type="slidenum">
              <a:rPr lang="ru-RU" smtClean="0"/>
              <a:pPr/>
              <a:t>‹#›</a:t>
            </a:fld>
            <a:endParaRPr lang="ru-RU"/>
          </a:p>
        </p:txBody>
      </p:sp>
    </p:spTree>
    <p:extLst>
      <p:ext uri="{BB962C8B-B14F-4D97-AF65-F5344CB8AC3E}">
        <p14:creationId xmlns="" xmlns:p14="http://schemas.microsoft.com/office/powerpoint/2010/main" val="1909886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389A218-1BD9-44B7-AD25-60C2204205A7}" type="datetimeFigureOut">
              <a:rPr lang="ru-RU" smtClean="0"/>
              <a:pPr/>
              <a:t>11.05.2021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C5C7EFC-FB93-4B0A-97A4-5DFF6022B23C}" type="slidenum">
              <a:rPr lang="ru-RU" smtClean="0"/>
              <a:pPr/>
              <a:t>‹#›</a:t>
            </a:fld>
            <a:endParaRPr lang="ru-RU"/>
          </a:p>
        </p:txBody>
      </p:sp>
    </p:spTree>
    <p:extLst>
      <p:ext uri="{BB962C8B-B14F-4D97-AF65-F5344CB8AC3E}">
        <p14:creationId xmlns="" xmlns:p14="http://schemas.microsoft.com/office/powerpoint/2010/main" val="530264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89A218-1BD9-44B7-AD25-60C2204205A7}" type="datetimeFigureOut">
              <a:rPr lang="ru-RU" smtClean="0"/>
              <a:pPr/>
              <a:t>11.05.2021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C5C7EFC-FB93-4B0A-97A4-5DFF6022B23C}" type="slidenum">
              <a:rPr lang="ru-RU" smtClean="0"/>
              <a:pPr/>
              <a:t>‹#›</a:t>
            </a:fld>
            <a:endParaRPr lang="ru-RU"/>
          </a:p>
        </p:txBody>
      </p:sp>
    </p:spTree>
    <p:extLst>
      <p:ext uri="{BB962C8B-B14F-4D97-AF65-F5344CB8AC3E}">
        <p14:creationId xmlns="" xmlns:p14="http://schemas.microsoft.com/office/powerpoint/2010/main" val="1714396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389A218-1BD9-44B7-AD25-60C2204205A7}" type="datetimeFigureOut">
              <a:rPr lang="ru-RU" smtClean="0"/>
              <a:pPr/>
              <a:t>11.05.2021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C5C7EFC-FB93-4B0A-97A4-5DFF6022B23C}" type="slidenum">
              <a:rPr lang="ru-RU" smtClean="0"/>
              <a:pPr/>
              <a:t>‹#›</a:t>
            </a:fld>
            <a:endParaRPr lang="ru-RU"/>
          </a:p>
        </p:txBody>
      </p:sp>
    </p:spTree>
    <p:extLst>
      <p:ext uri="{BB962C8B-B14F-4D97-AF65-F5344CB8AC3E}">
        <p14:creationId xmlns="" xmlns:p14="http://schemas.microsoft.com/office/powerpoint/2010/main" val="142673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389A218-1BD9-44B7-AD25-60C2204205A7}" type="datetimeFigureOut">
              <a:rPr lang="ru-RU" smtClean="0"/>
              <a:pPr/>
              <a:t>11.05.2021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C5C7EFC-FB93-4B0A-97A4-5DFF6022B23C}" type="slidenum">
              <a:rPr lang="ru-RU" smtClean="0"/>
              <a:pPr/>
              <a:t>‹#›</a:t>
            </a:fld>
            <a:endParaRPr lang="ru-RU"/>
          </a:p>
        </p:txBody>
      </p:sp>
    </p:spTree>
    <p:extLst>
      <p:ext uri="{BB962C8B-B14F-4D97-AF65-F5344CB8AC3E}">
        <p14:creationId xmlns="" xmlns:p14="http://schemas.microsoft.com/office/powerpoint/2010/main" val="4174486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89A218-1BD9-44B7-AD25-60C2204205A7}" type="datetimeFigureOut">
              <a:rPr lang="ru-RU" smtClean="0"/>
              <a:pPr/>
              <a:t>11.05.2021</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5C7EFC-FB93-4B0A-97A4-5DFF6022B23C}" type="slidenum">
              <a:rPr lang="ru-RU" smtClean="0"/>
              <a:pPr/>
              <a:t>‹#›</a:t>
            </a:fld>
            <a:endParaRPr lang="ru-RU"/>
          </a:p>
        </p:txBody>
      </p:sp>
    </p:spTree>
    <p:extLst>
      <p:ext uri="{BB962C8B-B14F-4D97-AF65-F5344CB8AC3E}">
        <p14:creationId xmlns="" xmlns:p14="http://schemas.microsoft.com/office/powerpoint/2010/main" val="27461779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dou8.siteedu.ru/forparents/838/" TargetMode="External"/><Relationship Id="rId2" Type="http://schemas.openxmlformats.org/officeDocument/2006/relationships/hyperlink" Target="http://www.dddgazeta.ru/ideas/games/%20%0dhttps:/dou8.siteedu.ru/forparents/838/" TargetMode="External"/><Relationship Id="rId1" Type="http://schemas.openxmlformats.org/officeDocument/2006/relationships/slideLayout" Target="../slideLayouts/slideLayout2.xml"/><Relationship Id="rId5" Type="http://schemas.openxmlformats.org/officeDocument/2006/relationships/hyperlink" Target="https://ped-kopilka.ru/blogs/elena-nikolaevna-lebedeva/knizhka-po-bezopasnosti-dlja-detei-i-ih-roditelei.html" TargetMode="External"/><Relationship Id="rId4" Type="http://schemas.openxmlformats.org/officeDocument/2006/relationships/hyperlink" Target="http://semeynaya-kuchka.ru/kartinki-bezopasnost-dlya-detej-55-kartochek-po-obzh/"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475338" y="347090"/>
            <a:ext cx="7300914" cy="2092881"/>
          </a:xfrm>
          <a:prstGeom prst="rect">
            <a:avLst/>
          </a:prstGeom>
        </p:spPr>
        <p:txBody>
          <a:bodyPr wrap="square">
            <a:spAutoFit/>
          </a:bodyPr>
          <a:lstStyle/>
          <a:p>
            <a:pPr lvl="0" algn="ctr"/>
            <a:r>
              <a:rPr lang="ru-RU" sz="2400" b="1" dirty="0" smtClean="0">
                <a:solidFill>
                  <a:srgbClr val="002060"/>
                </a:solidFill>
                <a:effectLst>
                  <a:outerShdw blurRad="38100" dist="38100" dir="2700000" algn="tl">
                    <a:srgbClr val="000000">
                      <a:alpha val="43137"/>
                    </a:srgbClr>
                  </a:outerShdw>
                </a:effectLst>
              </a:rPr>
              <a:t>Краевой фестиваль-конкурс дидактических игр «Обучаюсь, играя»</a:t>
            </a:r>
          </a:p>
          <a:p>
            <a:pPr lvl="0" algn="ctr"/>
            <a:endParaRPr lang="ru-RU" sz="1000" b="1" dirty="0" smtClean="0">
              <a:solidFill>
                <a:srgbClr val="002060"/>
              </a:solidFill>
              <a:effectLst>
                <a:outerShdw blurRad="38100" dist="38100" dir="2700000" algn="tl">
                  <a:srgbClr val="000000">
                    <a:alpha val="43137"/>
                  </a:srgbClr>
                </a:outerShdw>
              </a:effectLst>
            </a:endParaRPr>
          </a:p>
          <a:p>
            <a:pPr lvl="0" algn="ctr"/>
            <a:r>
              <a:rPr lang="ru-RU" sz="2400" b="1" dirty="0" smtClean="0">
                <a:solidFill>
                  <a:srgbClr val="002060"/>
                </a:solidFill>
                <a:effectLst>
                  <a:outerShdw blurRad="38100" dist="38100" dir="2700000" algn="tl">
                    <a:srgbClr val="000000">
                      <a:alpha val="43137"/>
                    </a:srgbClr>
                  </a:outerShdw>
                </a:effectLst>
              </a:rPr>
              <a:t>Номинация </a:t>
            </a:r>
          </a:p>
          <a:p>
            <a:pPr lvl="0" algn="ctr"/>
            <a:r>
              <a:rPr lang="ru-RU" sz="2400" b="1" dirty="0" smtClean="0">
                <a:solidFill>
                  <a:srgbClr val="002060"/>
                </a:solidFill>
                <a:effectLst>
                  <a:outerShdw blurRad="38100" dist="38100" dir="2700000" algn="tl">
                    <a:srgbClr val="000000">
                      <a:alpha val="43137"/>
                    </a:srgbClr>
                  </a:outerShdw>
                </a:effectLst>
              </a:rPr>
              <a:t>«Лучшая разработка дидактической игры </a:t>
            </a:r>
          </a:p>
          <a:p>
            <a:pPr lvl="0" algn="ctr"/>
            <a:r>
              <a:rPr lang="ru-RU" sz="2400" b="1" dirty="0" smtClean="0">
                <a:solidFill>
                  <a:srgbClr val="002060"/>
                </a:solidFill>
                <a:effectLst>
                  <a:outerShdw blurRad="38100" dist="38100" dir="2700000" algn="tl">
                    <a:srgbClr val="000000">
                      <a:alpha val="43137"/>
                    </a:srgbClr>
                  </a:outerShdw>
                </a:effectLst>
              </a:rPr>
              <a:t>по формированию основ безопасного поведения» </a:t>
            </a:r>
            <a:endParaRPr lang="ru-RU" sz="2400" b="1" dirty="0">
              <a:solidFill>
                <a:srgbClr val="002060"/>
              </a:solidFill>
              <a:effectLst>
                <a:outerShdw blurRad="38100" dist="38100" dir="2700000" algn="tl">
                  <a:srgbClr val="000000">
                    <a:alpha val="43137"/>
                  </a:srgbClr>
                </a:outerShdw>
              </a:effectLst>
            </a:endParaRPr>
          </a:p>
        </p:txBody>
      </p:sp>
      <p:sp>
        <p:nvSpPr>
          <p:cNvPr id="6" name="Прямоугольник 5"/>
          <p:cNvSpPr/>
          <p:nvPr/>
        </p:nvSpPr>
        <p:spPr>
          <a:xfrm>
            <a:off x="1319626" y="2566830"/>
            <a:ext cx="7300914" cy="1569660"/>
          </a:xfrm>
          <a:prstGeom prst="rect">
            <a:avLst/>
          </a:prstGeom>
        </p:spPr>
        <p:txBody>
          <a:bodyPr wrap="square">
            <a:spAutoFit/>
          </a:bodyPr>
          <a:lstStyle/>
          <a:p>
            <a:pPr lvl="0" algn="ctr"/>
            <a:r>
              <a:rPr lang="ru-RU" sz="3200" b="1" dirty="0" smtClean="0">
                <a:solidFill>
                  <a:srgbClr val="0070C0"/>
                </a:solidFill>
                <a:effectLst>
                  <a:outerShdw blurRad="38100" dist="38100" dir="2700000" algn="tl">
                    <a:srgbClr val="000000">
                      <a:alpha val="43137"/>
                    </a:srgbClr>
                  </a:outerShdw>
                </a:effectLst>
              </a:rPr>
              <a:t>Дидактическая игра </a:t>
            </a:r>
          </a:p>
          <a:p>
            <a:pPr lvl="0" algn="ctr"/>
            <a:r>
              <a:rPr lang="ru-RU" sz="3200" b="1" dirty="0" smtClean="0">
                <a:solidFill>
                  <a:srgbClr val="0070C0"/>
                </a:solidFill>
                <a:effectLst>
                  <a:outerShdw blurRad="38100" dist="38100" dir="2700000" algn="tl">
                    <a:srgbClr val="000000">
                      <a:alpha val="43137"/>
                    </a:srgbClr>
                  </a:outerShdw>
                </a:effectLst>
              </a:rPr>
              <a:t>«Путешествие в страну Безопасность»</a:t>
            </a:r>
          </a:p>
          <a:p>
            <a:pPr lvl="0" algn="ctr"/>
            <a:r>
              <a:rPr lang="ru-RU" sz="3200" b="1" dirty="0" smtClean="0">
                <a:solidFill>
                  <a:srgbClr val="0070C0"/>
                </a:solidFill>
                <a:effectLst>
                  <a:outerShdw blurRad="38100" dist="38100" dir="2700000" algn="tl">
                    <a:srgbClr val="000000">
                      <a:alpha val="43137"/>
                    </a:srgbClr>
                  </a:outerShdw>
                </a:effectLst>
              </a:rPr>
              <a:t>(для детей 5-7 лет)</a:t>
            </a:r>
            <a:endParaRPr lang="ru-RU" sz="3200" b="1" dirty="0">
              <a:solidFill>
                <a:srgbClr val="0070C0"/>
              </a:solidFill>
              <a:effectLst>
                <a:outerShdw blurRad="38100" dist="38100" dir="2700000" algn="tl">
                  <a:srgbClr val="000000">
                    <a:alpha val="43137"/>
                  </a:srgbClr>
                </a:outerShdw>
              </a:effectLst>
            </a:endParaRPr>
          </a:p>
        </p:txBody>
      </p:sp>
      <p:sp>
        <p:nvSpPr>
          <p:cNvPr id="7" name="Прямоугольник 6"/>
          <p:cNvSpPr/>
          <p:nvPr/>
        </p:nvSpPr>
        <p:spPr>
          <a:xfrm>
            <a:off x="1412391" y="4518212"/>
            <a:ext cx="7300914" cy="1631216"/>
          </a:xfrm>
          <a:prstGeom prst="rect">
            <a:avLst/>
          </a:prstGeom>
        </p:spPr>
        <p:txBody>
          <a:bodyPr wrap="square">
            <a:spAutoFit/>
          </a:bodyPr>
          <a:lstStyle/>
          <a:p>
            <a:pPr lvl="0" algn="r"/>
            <a:r>
              <a:rPr lang="ru-RU" sz="2000" b="1" dirty="0" smtClean="0">
                <a:solidFill>
                  <a:srgbClr val="002060"/>
                </a:solidFill>
                <a:effectLst>
                  <a:outerShdw blurRad="38100" dist="38100" dir="2700000" algn="tl">
                    <a:srgbClr val="000000">
                      <a:alpha val="43137"/>
                    </a:srgbClr>
                  </a:outerShdw>
                </a:effectLst>
              </a:rPr>
              <a:t>Федосеева Татьяна Геннадьевна,</a:t>
            </a:r>
          </a:p>
          <a:p>
            <a:pPr lvl="0" algn="r"/>
            <a:r>
              <a:rPr lang="ru-RU" sz="2000" b="1" dirty="0" smtClean="0">
                <a:solidFill>
                  <a:srgbClr val="002060"/>
                </a:solidFill>
                <a:effectLst>
                  <a:outerShdw blurRad="38100" dist="38100" dir="2700000" algn="tl">
                    <a:srgbClr val="000000">
                      <a:alpha val="43137"/>
                    </a:srgbClr>
                  </a:outerShdw>
                </a:effectLst>
              </a:rPr>
              <a:t>воспитатель первой квалификационной категории</a:t>
            </a:r>
          </a:p>
          <a:p>
            <a:pPr lvl="0" algn="r"/>
            <a:r>
              <a:rPr lang="ru-RU" sz="2000" b="1" dirty="0" smtClean="0">
                <a:solidFill>
                  <a:srgbClr val="002060"/>
                </a:solidFill>
                <a:effectLst>
                  <a:outerShdw blurRad="38100" dist="38100" dir="2700000" algn="tl">
                    <a:srgbClr val="000000">
                      <a:alpha val="43137"/>
                    </a:srgbClr>
                  </a:outerShdw>
                </a:effectLst>
              </a:rPr>
              <a:t>Муниципального автономного дошкольного </a:t>
            </a:r>
          </a:p>
          <a:p>
            <a:pPr lvl="0" algn="r"/>
            <a:r>
              <a:rPr lang="ru-RU" sz="2000" b="1" dirty="0" smtClean="0">
                <a:solidFill>
                  <a:srgbClr val="002060"/>
                </a:solidFill>
                <a:effectLst>
                  <a:outerShdw blurRad="38100" dist="38100" dir="2700000" algn="tl">
                    <a:srgbClr val="000000">
                      <a:alpha val="43137"/>
                    </a:srgbClr>
                  </a:outerShdw>
                </a:effectLst>
              </a:rPr>
              <a:t>образовательного учреждения «Детский сад № 88»</a:t>
            </a:r>
          </a:p>
          <a:p>
            <a:pPr lvl="0" algn="r"/>
            <a:r>
              <a:rPr lang="ru-RU" sz="2000" b="1" dirty="0" smtClean="0">
                <a:solidFill>
                  <a:srgbClr val="002060"/>
                </a:solidFill>
                <a:effectLst>
                  <a:outerShdw blurRad="38100" dist="38100" dir="2700000" algn="tl">
                    <a:srgbClr val="000000">
                      <a:alpha val="43137"/>
                    </a:srgbClr>
                  </a:outerShdw>
                </a:effectLst>
              </a:rPr>
              <a:t>МО «Город Березники»</a:t>
            </a:r>
            <a:endParaRPr lang="ru-RU" sz="2000" b="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3718037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78543" y="365126"/>
            <a:ext cx="6936806" cy="1325563"/>
          </a:xfrm>
        </p:spPr>
        <p:txBody>
          <a:bodyPr>
            <a:normAutofit/>
          </a:bodyPr>
          <a:lstStyle/>
          <a:p>
            <a:pPr algn="ctr"/>
            <a:r>
              <a:rPr lang="ru-RU" sz="3600" b="1" dirty="0" smtClean="0">
                <a:solidFill>
                  <a:srgbClr val="002060"/>
                </a:solidFill>
                <a:effectLst>
                  <a:outerShdw blurRad="38100" dist="38100" dir="2700000" algn="tl">
                    <a:srgbClr val="000000">
                      <a:alpha val="43137"/>
                    </a:srgbClr>
                  </a:outerShdw>
                </a:effectLst>
                <a:latin typeface="+mn-lt"/>
              </a:rPr>
              <a:t>Литература, интернет-ресурсы</a:t>
            </a:r>
            <a:endParaRPr lang="ru-RU" sz="3600" b="1" dirty="0">
              <a:solidFill>
                <a:srgbClr val="002060"/>
              </a:solidFill>
              <a:effectLst>
                <a:outerShdw blurRad="38100" dist="38100" dir="2700000" algn="tl">
                  <a:srgbClr val="000000">
                    <a:alpha val="43137"/>
                  </a:srgbClr>
                </a:outerShdw>
              </a:effectLst>
              <a:latin typeface="+mn-lt"/>
            </a:endParaRPr>
          </a:p>
        </p:txBody>
      </p:sp>
      <p:sp>
        <p:nvSpPr>
          <p:cNvPr id="3" name="Объект 2"/>
          <p:cNvSpPr>
            <a:spLocks noGrp="1"/>
          </p:cNvSpPr>
          <p:nvPr>
            <p:ph idx="1"/>
          </p:nvPr>
        </p:nvSpPr>
        <p:spPr>
          <a:xfrm>
            <a:off x="1395663" y="1623494"/>
            <a:ext cx="7110062" cy="3911032"/>
          </a:xfrm>
        </p:spPr>
        <p:txBody>
          <a:bodyPr>
            <a:normAutofit fontScale="55000" lnSpcReduction="20000"/>
          </a:bodyPr>
          <a:lstStyle/>
          <a:p>
            <a:pPr>
              <a:buNone/>
            </a:pPr>
            <a:r>
              <a:rPr lang="ru-RU" dirty="0" smtClean="0">
                <a:solidFill>
                  <a:srgbClr val="002060"/>
                </a:solidFill>
                <a:effectLst>
                  <a:outerShdw blurRad="38100" dist="38100" dir="2700000" algn="tl">
                    <a:srgbClr val="000000">
                      <a:alpha val="43137"/>
                    </a:srgbClr>
                  </a:outerShdw>
                </a:effectLst>
              </a:rPr>
              <a:t>1.Авдеева Н.Н., Князева Л.Н., </a:t>
            </a:r>
            <a:r>
              <a:rPr lang="ru-RU" dirty="0" err="1" smtClean="0">
                <a:solidFill>
                  <a:srgbClr val="002060"/>
                </a:solidFill>
                <a:effectLst>
                  <a:outerShdw blurRad="38100" dist="38100" dir="2700000" algn="tl">
                    <a:srgbClr val="000000">
                      <a:alpha val="43137"/>
                    </a:srgbClr>
                  </a:outerShdw>
                </a:effectLst>
              </a:rPr>
              <a:t>Стеркина</a:t>
            </a:r>
            <a:r>
              <a:rPr lang="ru-RU" dirty="0" smtClean="0">
                <a:solidFill>
                  <a:srgbClr val="002060"/>
                </a:solidFill>
                <a:effectLst>
                  <a:outerShdw blurRad="38100" dist="38100" dir="2700000" algn="tl">
                    <a:srgbClr val="000000">
                      <a:alpha val="43137"/>
                    </a:srgbClr>
                  </a:outerShdw>
                </a:effectLst>
              </a:rPr>
              <a:t> Р.Б. «Безопасность: Учебное пособие по основам безопасности жизнедеятельности детей старшего дошкольного возраста  «Детство – Пресс», 2004 г.;</a:t>
            </a:r>
          </a:p>
          <a:p>
            <a:pPr>
              <a:buNone/>
            </a:pPr>
            <a:r>
              <a:rPr lang="ru-RU" dirty="0" smtClean="0">
                <a:solidFill>
                  <a:srgbClr val="002060"/>
                </a:solidFill>
                <a:effectLst>
                  <a:outerShdw blurRad="38100" dist="38100" dir="2700000" algn="tl">
                    <a:srgbClr val="000000">
                      <a:alpha val="43137"/>
                    </a:srgbClr>
                  </a:outerShdw>
                </a:effectLst>
              </a:rPr>
              <a:t>2.Бондаренко, А. К. Дидактические игры в детском саду [Текст]/ А. К. Бондаренко. — М.: Просвещение, 1991. — 174 с.;</a:t>
            </a:r>
          </a:p>
          <a:p>
            <a:pPr>
              <a:buNone/>
            </a:pPr>
            <a:r>
              <a:rPr lang="ru-RU" dirty="0" smtClean="0">
                <a:solidFill>
                  <a:srgbClr val="002060"/>
                </a:solidFill>
                <a:effectLst>
                  <a:outerShdw blurRad="38100" dist="38100" dir="2700000" algn="tl">
                    <a:srgbClr val="000000">
                      <a:alpha val="43137"/>
                    </a:srgbClr>
                  </a:outerShdw>
                </a:effectLst>
              </a:rPr>
              <a:t>3. Образовательная программа дошкольного образования «Развитие»/Под ред. </a:t>
            </a:r>
            <a:r>
              <a:rPr lang="ru-RU" dirty="0" err="1" smtClean="0">
                <a:solidFill>
                  <a:srgbClr val="002060"/>
                </a:solidFill>
                <a:effectLst>
                  <a:outerShdw blurRad="38100" dist="38100" dir="2700000" algn="tl">
                    <a:srgbClr val="000000">
                      <a:alpha val="43137"/>
                    </a:srgbClr>
                  </a:outerShdw>
                </a:effectLst>
              </a:rPr>
              <a:t>А.И.Булычевой</a:t>
            </a:r>
            <a:r>
              <a:rPr lang="ru-RU" dirty="0" smtClean="0">
                <a:solidFill>
                  <a:srgbClr val="002060"/>
                </a:solidFill>
                <a:effectLst>
                  <a:outerShdw blurRad="38100" dist="38100" dir="2700000" algn="tl">
                    <a:srgbClr val="000000">
                      <a:alpha val="43137"/>
                    </a:srgbClr>
                  </a:outerShdw>
                </a:effectLst>
              </a:rPr>
              <a:t> – М.: Издательство «РИТМ», 2016. – 220с.;</a:t>
            </a:r>
          </a:p>
          <a:p>
            <a:pPr>
              <a:buNone/>
            </a:pPr>
            <a:r>
              <a:rPr lang="ru-RU" dirty="0" smtClean="0">
                <a:solidFill>
                  <a:srgbClr val="002060"/>
                </a:solidFill>
                <a:effectLst>
                  <a:outerShdw blurRad="38100" dist="38100" dir="2700000" algn="tl">
                    <a:srgbClr val="000000">
                      <a:alpha val="43137"/>
                    </a:srgbClr>
                  </a:outerShdw>
                </a:effectLst>
              </a:rPr>
              <a:t>4.Павлова Г.Я., Захарова Н.Н., Сергеева Н.В., Старкова  А.Б. «Безопасность: знакомим дошкольников с источниками опасности», Москва, 2012 г.;</a:t>
            </a:r>
          </a:p>
          <a:p>
            <a:pPr>
              <a:lnSpc>
                <a:spcPct val="115000"/>
              </a:lnSpc>
              <a:spcAft>
                <a:spcPts val="1000"/>
              </a:spcAft>
              <a:buNone/>
            </a:pPr>
            <a:r>
              <a:rPr lang="ru-RU" u="sng" dirty="0" smtClean="0">
                <a:solidFill>
                  <a:srgbClr val="0000FF"/>
                </a:solidFill>
                <a:effectLst>
                  <a:outerShdw blurRad="38100" dist="38100" dir="2700000" algn="tl">
                    <a:srgbClr val="000000">
                      <a:alpha val="43137"/>
                    </a:srgbClr>
                  </a:outerShdw>
                </a:effectLst>
                <a:ea typeface="Calibri"/>
                <a:cs typeface="Times New Roman"/>
                <a:hlinkClick r:id="rId2"/>
              </a:rPr>
              <a:t>http://www.dddgazeta.ru/ideas/games/; </a:t>
            </a:r>
            <a:endParaRPr lang="ru-RU" dirty="0" smtClean="0">
              <a:effectLst>
                <a:outerShdw blurRad="38100" dist="38100" dir="2700000" algn="tl">
                  <a:srgbClr val="000000">
                    <a:alpha val="43137"/>
                  </a:srgbClr>
                </a:outerShdw>
              </a:effectLst>
              <a:ea typeface="Calibri"/>
              <a:cs typeface="Times New Roman"/>
            </a:endParaRPr>
          </a:p>
          <a:p>
            <a:pPr>
              <a:lnSpc>
                <a:spcPct val="115000"/>
              </a:lnSpc>
              <a:spcAft>
                <a:spcPts val="1000"/>
              </a:spcAft>
              <a:buNone/>
            </a:pPr>
            <a:r>
              <a:rPr lang="ru-RU" u="sng" dirty="0" smtClean="0">
                <a:solidFill>
                  <a:srgbClr val="0000FF"/>
                </a:solidFill>
                <a:effectLst>
                  <a:outerShdw blurRad="38100" dist="38100" dir="2700000" algn="tl">
                    <a:srgbClr val="000000">
                      <a:alpha val="43137"/>
                    </a:srgbClr>
                  </a:outerShdw>
                </a:effectLst>
                <a:ea typeface="Calibri"/>
                <a:cs typeface="Times New Roman"/>
                <a:hlinkClick r:id="rId3"/>
              </a:rPr>
              <a:t>https://dou8.siteedu.ru/forparents/838/</a:t>
            </a:r>
            <a:r>
              <a:rPr lang="ru-RU" u="sng" dirty="0" smtClean="0">
                <a:solidFill>
                  <a:srgbClr val="0000FF"/>
                </a:solidFill>
                <a:effectLst>
                  <a:outerShdw blurRad="38100" dist="38100" dir="2700000" algn="tl">
                    <a:srgbClr val="000000">
                      <a:alpha val="43137"/>
                    </a:srgbClr>
                  </a:outerShdw>
                </a:effectLst>
                <a:ea typeface="Calibri"/>
                <a:cs typeface="Times New Roman"/>
              </a:rPr>
              <a:t>;</a:t>
            </a:r>
          </a:p>
          <a:p>
            <a:pPr>
              <a:buNone/>
            </a:pPr>
            <a:r>
              <a:rPr lang="en-US" dirty="0" smtClean="0">
                <a:effectLst>
                  <a:outerShdw blurRad="38100" dist="38100" dir="2700000" algn="tl">
                    <a:srgbClr val="000000">
                      <a:alpha val="43137"/>
                    </a:srgbClr>
                  </a:outerShdw>
                </a:effectLst>
                <a:hlinkClick r:id="rId4"/>
              </a:rPr>
              <a:t>http://semeynaya-kuchka.ru/kartinki-bezopasnost-dlya-detej-55-kartochek-po-obzh/</a:t>
            </a:r>
            <a:endParaRPr lang="en-US" dirty="0" smtClean="0">
              <a:effectLst>
                <a:outerShdw blurRad="38100" dist="38100" dir="2700000" algn="tl">
                  <a:srgbClr val="000000">
                    <a:alpha val="43137"/>
                  </a:srgbClr>
                </a:outerShdw>
              </a:effectLst>
            </a:endParaRPr>
          </a:p>
          <a:p>
            <a:pPr>
              <a:buNone/>
            </a:pPr>
            <a:r>
              <a:rPr lang="en-US" dirty="0" smtClean="0">
                <a:effectLst>
                  <a:outerShdw blurRad="38100" dist="38100" dir="2700000" algn="tl">
                    <a:srgbClr val="000000">
                      <a:alpha val="43137"/>
                    </a:srgbClr>
                  </a:outerShdw>
                </a:effectLst>
                <a:hlinkClick r:id="rId5"/>
              </a:rPr>
              <a:t>https://ped-kopilka.ru/blogs/elena-nikolaevna-lebedeva/knizhka-po-bezopasnosti-dlja-detei-i-ih-roditelei.html</a:t>
            </a:r>
            <a:r>
              <a:rPr lang="en-US" dirty="0" smtClean="0">
                <a:effectLst>
                  <a:outerShdw blurRad="38100" dist="38100" dir="2700000" algn="tl">
                    <a:srgbClr val="000000">
                      <a:alpha val="43137"/>
                    </a:srgbClr>
                  </a:outerShdw>
                </a:effectLst>
              </a:rPr>
              <a:t> </a:t>
            </a:r>
          </a:p>
          <a:p>
            <a:pPr>
              <a:lnSpc>
                <a:spcPct val="115000"/>
              </a:lnSpc>
              <a:spcAft>
                <a:spcPts val="1000"/>
              </a:spcAft>
              <a:buNone/>
            </a:pPr>
            <a:endParaRPr lang="ru-RU" dirty="0"/>
          </a:p>
        </p:txBody>
      </p:sp>
    </p:spTree>
    <p:extLst>
      <p:ext uri="{BB962C8B-B14F-4D97-AF65-F5344CB8AC3E}">
        <p14:creationId xmlns="" xmlns:p14="http://schemas.microsoft.com/office/powerpoint/2010/main" val="40124999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59292" y="365126"/>
            <a:ext cx="6956057" cy="1325563"/>
          </a:xfrm>
        </p:spPr>
        <p:txBody>
          <a:bodyPr>
            <a:normAutofit/>
          </a:bodyPr>
          <a:lstStyle/>
          <a:p>
            <a:r>
              <a:rPr lang="ru-RU" sz="2000" b="1" u="sng" dirty="0" smtClean="0">
                <a:solidFill>
                  <a:srgbClr val="002060"/>
                </a:solidFill>
                <a:effectLst>
                  <a:outerShdw blurRad="38100" dist="38100" dir="2700000" algn="tl">
                    <a:srgbClr val="000000">
                      <a:alpha val="43137"/>
                    </a:srgbClr>
                  </a:outerShdw>
                </a:effectLst>
                <a:latin typeface="+mn-lt"/>
              </a:rPr>
              <a:t>Цель игры:  </a:t>
            </a:r>
            <a:r>
              <a:rPr lang="ru-RU" sz="2000" b="1" dirty="0" smtClean="0">
                <a:solidFill>
                  <a:srgbClr val="002060"/>
                </a:solidFill>
                <a:effectLst>
                  <a:outerShdw blurRad="38100" dist="38100" dir="2700000" algn="tl">
                    <a:srgbClr val="000000">
                      <a:alpha val="43137"/>
                    </a:srgbClr>
                  </a:outerShdw>
                </a:effectLst>
                <a:latin typeface="+mn-lt"/>
              </a:rPr>
              <a:t/>
            </a:r>
            <a:br>
              <a:rPr lang="ru-RU" sz="2000" b="1" dirty="0" smtClean="0">
                <a:solidFill>
                  <a:srgbClr val="002060"/>
                </a:solidFill>
                <a:effectLst>
                  <a:outerShdw blurRad="38100" dist="38100" dir="2700000" algn="tl">
                    <a:srgbClr val="000000">
                      <a:alpha val="43137"/>
                    </a:srgbClr>
                  </a:outerShdw>
                </a:effectLst>
                <a:latin typeface="+mn-lt"/>
              </a:rPr>
            </a:br>
            <a:r>
              <a:rPr lang="ru-RU" sz="2000" b="1" dirty="0" smtClean="0">
                <a:solidFill>
                  <a:srgbClr val="002060"/>
                </a:solidFill>
                <a:latin typeface="+mn-lt"/>
              </a:rPr>
              <a:t>воспитание у детей старшего дошкольного возраста сознательного отношения к правилам безопасного поведения в различных жизненных ситуациях.</a:t>
            </a:r>
            <a:endParaRPr lang="ru-RU" sz="2000" b="1" dirty="0">
              <a:solidFill>
                <a:srgbClr val="002060"/>
              </a:solidFill>
              <a:latin typeface="+mn-lt"/>
            </a:endParaRPr>
          </a:p>
        </p:txBody>
      </p:sp>
      <p:sp>
        <p:nvSpPr>
          <p:cNvPr id="3" name="Объект 2"/>
          <p:cNvSpPr>
            <a:spLocks noGrp="1"/>
          </p:cNvSpPr>
          <p:nvPr>
            <p:ph idx="1"/>
          </p:nvPr>
        </p:nvSpPr>
        <p:spPr>
          <a:xfrm>
            <a:off x="1530416" y="1825625"/>
            <a:ext cx="6984933" cy="1138956"/>
          </a:xfrm>
        </p:spPr>
        <p:txBody>
          <a:bodyPr>
            <a:normAutofit/>
          </a:bodyPr>
          <a:lstStyle/>
          <a:p>
            <a:pPr>
              <a:buNone/>
            </a:pPr>
            <a:r>
              <a:rPr lang="ru-RU" sz="2000" b="1" u="sng" dirty="0" smtClean="0">
                <a:solidFill>
                  <a:srgbClr val="002060"/>
                </a:solidFill>
                <a:effectLst>
                  <a:outerShdw blurRad="38100" dist="38100" dir="2700000" algn="tl">
                    <a:srgbClr val="000000">
                      <a:alpha val="43137"/>
                    </a:srgbClr>
                  </a:outerShdw>
                </a:effectLst>
              </a:rPr>
              <a:t>Игровая цель:</a:t>
            </a:r>
          </a:p>
          <a:p>
            <a:pPr>
              <a:buNone/>
            </a:pPr>
            <a:r>
              <a:rPr lang="ru-RU" sz="2000" b="1" dirty="0" smtClean="0">
                <a:solidFill>
                  <a:srgbClr val="002060"/>
                </a:solidFill>
              </a:rPr>
              <a:t>первым дойти от старта до финиша.</a:t>
            </a:r>
            <a:endParaRPr lang="ru-RU" sz="2000" b="1" dirty="0">
              <a:solidFill>
                <a:srgbClr val="002060"/>
              </a:solidFill>
            </a:endParaRPr>
          </a:p>
        </p:txBody>
      </p:sp>
      <p:sp>
        <p:nvSpPr>
          <p:cNvPr id="7" name="Объект 2"/>
          <p:cNvSpPr txBox="1">
            <a:spLocks/>
          </p:cNvSpPr>
          <p:nvPr/>
        </p:nvSpPr>
        <p:spPr>
          <a:xfrm>
            <a:off x="1434165" y="2902049"/>
            <a:ext cx="7180445" cy="3258119"/>
          </a:xfrm>
          <a:prstGeom prst="rect">
            <a:avLst/>
          </a:prstGeom>
        </p:spPr>
        <p:txBody>
          <a:bodyPr vert="horz" lIns="91440" tIns="45720" rIns="91440" bIns="45720" rtlCol="0">
            <a:normAutofit fontScale="70000" lnSpcReduction="2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ru-RU" sz="2800" b="1" u="sng" dirty="0" smtClean="0">
                <a:solidFill>
                  <a:srgbClr val="002060"/>
                </a:solidFill>
                <a:effectLst>
                  <a:outerShdw blurRad="38100" dist="38100" dir="2700000" algn="tl">
                    <a:srgbClr val="000000">
                      <a:alpha val="43137"/>
                    </a:srgbClr>
                  </a:outerShdw>
                </a:effectLst>
              </a:rPr>
              <a:t>Дидактические задачи</a:t>
            </a:r>
            <a:r>
              <a:rPr kumimoji="0" lang="ru-RU" sz="2800" b="1" i="0" u="sng"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t>:</a:t>
            </a:r>
          </a:p>
          <a:p>
            <a:pPr marL="228600" lvl="0" indent="-228600">
              <a:lnSpc>
                <a:spcPct val="90000"/>
              </a:lnSpc>
              <a:spcBef>
                <a:spcPts val="1000"/>
              </a:spcBef>
            </a:pPr>
            <a:r>
              <a:rPr lang="ru-RU" sz="2800" b="1" dirty="0" smtClean="0">
                <a:solidFill>
                  <a:srgbClr val="002060"/>
                </a:solidFill>
                <a:ea typeface="Calibri"/>
                <a:cs typeface="Times New Roman" panose="02020603050405020304" pitchFamily="18" charset="0"/>
              </a:rPr>
              <a:t>1.Актуализировать представления детей о пожароопасных ситуациях, о правилах дорожного движения, об опасных ситуациях во время летнего отдыха.</a:t>
            </a:r>
          </a:p>
          <a:p>
            <a:pPr marL="228600" indent="-228600">
              <a:lnSpc>
                <a:spcPct val="90000"/>
              </a:lnSpc>
              <a:spcBef>
                <a:spcPts val="1000"/>
              </a:spcBef>
            </a:pPr>
            <a:r>
              <a:rPr lang="ru-RU" sz="2800" b="1" dirty="0" smtClean="0">
                <a:solidFill>
                  <a:srgbClr val="002060"/>
                </a:solidFill>
                <a:latin typeface="Calibri" pitchFamily="34" charset="0"/>
                <a:ea typeface="Calibri"/>
                <a:cs typeface="Times New Roman" panose="02020603050405020304" pitchFamily="18" charset="0"/>
              </a:rPr>
              <a:t>2.Развивать связную речь детей, умение описать ситуацию по картинке сложными предложениями.</a:t>
            </a:r>
          </a:p>
          <a:p>
            <a:pPr marL="228600" indent="-228600">
              <a:lnSpc>
                <a:spcPct val="90000"/>
              </a:lnSpc>
              <a:spcBef>
                <a:spcPts val="1000"/>
              </a:spcBef>
            </a:pPr>
            <a:r>
              <a:rPr lang="ru-RU" sz="2800" b="1" dirty="0" smtClean="0">
                <a:solidFill>
                  <a:srgbClr val="002060"/>
                </a:solidFill>
                <a:latin typeface="Calibri" pitchFamily="34" charset="0"/>
                <a:ea typeface="Calibri"/>
                <a:cs typeface="Times New Roman" panose="02020603050405020304" pitchFamily="18" charset="0"/>
              </a:rPr>
              <a:t>3.Способствовать развитию коммуникативных навыков у детей в ходе обсуждения проблемных ситуаций и нахождения путей выхода из них.</a:t>
            </a:r>
          </a:p>
          <a:p>
            <a:pPr marL="228600" indent="-228600">
              <a:lnSpc>
                <a:spcPct val="90000"/>
              </a:lnSpc>
              <a:spcBef>
                <a:spcPts val="1000"/>
              </a:spcBef>
            </a:pPr>
            <a:r>
              <a:rPr lang="ru-RU" sz="2800" b="1" dirty="0" smtClean="0">
                <a:solidFill>
                  <a:srgbClr val="002060"/>
                </a:solidFill>
                <a:latin typeface="Calibri" pitchFamily="34" charset="0"/>
                <a:ea typeface="Calibri"/>
                <a:cs typeface="Times New Roman" panose="02020603050405020304" pitchFamily="18" charset="0"/>
              </a:rPr>
              <a:t>4.Совершенствовать игровые умения детей действовать по правилам.</a:t>
            </a:r>
          </a:p>
          <a:p>
            <a:pPr marL="228600" lvl="0" indent="-228600">
              <a:lnSpc>
                <a:spcPct val="90000"/>
              </a:lnSpc>
              <a:spcBef>
                <a:spcPts val="1000"/>
              </a:spcBef>
            </a:pPr>
            <a:endParaRPr lang="ru-RU" sz="2800" b="1" dirty="0" smtClean="0">
              <a:solidFill>
                <a:srgbClr val="002060"/>
              </a:solidFill>
              <a:ea typeface="Calibri"/>
              <a:cs typeface="Times New Roman" panose="02020603050405020304" pitchFamily="18" charset="0"/>
            </a:endParaRPr>
          </a:p>
          <a:p>
            <a:pPr marL="228600" lvl="0" indent="-228600">
              <a:lnSpc>
                <a:spcPct val="90000"/>
              </a:lnSpc>
              <a:spcBef>
                <a:spcPts val="1000"/>
              </a:spcBef>
            </a:pPr>
            <a:endParaRPr lang="ru-RU" sz="2800" b="1" dirty="0" smtClean="0">
              <a:solidFill>
                <a:srgbClr val="002060"/>
              </a:solidFill>
              <a:ea typeface="Calibri"/>
              <a:cs typeface="Times New Roman" panose="02020603050405020304" pitchFamily="18" charset="0"/>
            </a:endParaRPr>
          </a:p>
          <a:p>
            <a:pPr marL="228600" lvl="0" indent="-228600">
              <a:lnSpc>
                <a:spcPct val="90000"/>
              </a:lnSpc>
              <a:spcBef>
                <a:spcPts val="1000"/>
              </a:spcBef>
            </a:pPr>
            <a:endParaRPr kumimoji="0" lang="ru-RU" sz="2800" b="1"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ru-RU" sz="28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mn-cs"/>
            </a:endParaRPr>
          </a:p>
        </p:txBody>
      </p:sp>
    </p:spTree>
    <p:extLst>
      <p:ext uri="{BB962C8B-B14F-4D97-AF65-F5344CB8AC3E}">
        <p14:creationId xmlns="" xmlns:p14="http://schemas.microsoft.com/office/powerpoint/2010/main" val="2190879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59292" y="365126"/>
            <a:ext cx="6956057" cy="1325563"/>
          </a:xfrm>
        </p:spPr>
        <p:txBody>
          <a:bodyPr/>
          <a:lstStyle/>
          <a:p>
            <a:pPr algn="ctr"/>
            <a:r>
              <a:rPr lang="ru-RU" b="1" dirty="0" smtClean="0">
                <a:solidFill>
                  <a:srgbClr val="002060"/>
                </a:solidFill>
                <a:effectLst>
                  <a:outerShdw blurRad="38100" dist="38100" dir="2700000" algn="tl">
                    <a:srgbClr val="000000">
                      <a:alpha val="43137"/>
                    </a:srgbClr>
                  </a:outerShdw>
                </a:effectLst>
              </a:rPr>
              <a:t>Правила игры</a:t>
            </a:r>
            <a:endParaRPr lang="ru-RU" b="1" dirty="0">
              <a:solidFill>
                <a:srgbClr val="002060"/>
              </a:solidFill>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1530416" y="1825624"/>
            <a:ext cx="6984933" cy="3631899"/>
          </a:xfrm>
        </p:spPr>
        <p:txBody>
          <a:bodyPr>
            <a:noAutofit/>
          </a:bodyPr>
          <a:lstStyle/>
          <a:p>
            <a:pPr>
              <a:buNone/>
            </a:pPr>
            <a:r>
              <a:rPr lang="ru-RU" sz="2000" b="1" dirty="0" smtClean="0">
                <a:solidFill>
                  <a:srgbClr val="002060"/>
                </a:solidFill>
                <a:effectLst>
                  <a:outerShdw blurRad="38100" dist="38100" dir="2700000" algn="tl">
                    <a:srgbClr val="000000">
                      <a:alpha val="43137"/>
                    </a:srgbClr>
                  </a:outerShdw>
                </a:effectLst>
                <a:latin typeface="Calibri" pitchFamily="34" charset="0"/>
              </a:rPr>
              <a:t>1. </a:t>
            </a:r>
            <a:r>
              <a:rPr lang="ru-RU" sz="2000" b="1" dirty="0" smtClean="0">
                <a:solidFill>
                  <a:srgbClr val="002060"/>
                </a:solidFill>
                <a:effectLst>
                  <a:outerShdw blurRad="38100" dist="38100" dir="2700000" algn="tl">
                    <a:srgbClr val="000000">
                      <a:alpha val="43137"/>
                    </a:srgbClr>
                  </a:outerShdw>
                </a:effectLst>
                <a:latin typeface="Calibri" pitchFamily="34" charset="0"/>
              </a:rPr>
              <a:t>Играют от 4 до 6 человек.</a:t>
            </a:r>
          </a:p>
          <a:p>
            <a:pPr>
              <a:buNone/>
            </a:pPr>
            <a:r>
              <a:rPr lang="ru-RU" sz="2000" b="1" dirty="0" smtClean="0">
                <a:solidFill>
                  <a:srgbClr val="002060"/>
                </a:solidFill>
                <a:effectLst>
                  <a:outerShdw blurRad="38100" dist="38100" dir="2700000" algn="tl">
                    <a:srgbClr val="000000">
                      <a:alpha val="43137"/>
                    </a:srgbClr>
                  </a:outerShdw>
                </a:effectLst>
                <a:latin typeface="Calibri" pitchFamily="34" charset="0"/>
              </a:rPr>
              <a:t>2. </a:t>
            </a:r>
            <a:r>
              <a:rPr lang="ru-RU" sz="2000" b="1" dirty="0" smtClean="0">
                <a:solidFill>
                  <a:srgbClr val="002060"/>
                </a:solidFill>
                <a:effectLst>
                  <a:outerShdw blurRad="38100" dist="38100" dir="2700000" algn="tl">
                    <a:srgbClr val="000000">
                      <a:alpha val="43137"/>
                    </a:srgbClr>
                  </a:outerShdw>
                </a:effectLst>
                <a:latin typeface="Calibri" pitchFamily="34" charset="0"/>
              </a:rPr>
              <a:t>Ходить </a:t>
            </a:r>
            <a:r>
              <a:rPr lang="ru-RU" sz="2000" b="1" dirty="0" smtClean="0">
                <a:solidFill>
                  <a:srgbClr val="002060"/>
                </a:solidFill>
                <a:effectLst>
                  <a:outerShdw blurRad="38100" dist="38100" dir="2700000" algn="tl">
                    <a:srgbClr val="000000">
                      <a:alpha val="43137"/>
                    </a:srgbClr>
                  </a:outerShdw>
                </a:effectLst>
                <a:latin typeface="Calibri" pitchFamily="34" charset="0"/>
              </a:rPr>
              <a:t>по очереди.</a:t>
            </a:r>
          </a:p>
          <a:p>
            <a:pPr>
              <a:buNone/>
            </a:pPr>
            <a:r>
              <a:rPr lang="ru-RU" sz="2000" b="1" dirty="0" smtClean="0">
                <a:solidFill>
                  <a:srgbClr val="002060"/>
                </a:solidFill>
                <a:effectLst>
                  <a:outerShdw blurRad="38100" dist="38100" dir="2700000" algn="tl">
                    <a:srgbClr val="000000">
                      <a:alpha val="43137"/>
                    </a:srgbClr>
                  </a:outerShdw>
                </a:effectLst>
                <a:latin typeface="Calibri" pitchFamily="34" charset="0"/>
              </a:rPr>
              <a:t>3</a:t>
            </a:r>
            <a:r>
              <a:rPr lang="ru-RU" sz="2000" b="1" dirty="0" smtClean="0">
                <a:solidFill>
                  <a:srgbClr val="002060"/>
                </a:solidFill>
                <a:effectLst>
                  <a:outerShdw blurRad="38100" dist="38100" dir="2700000" algn="tl">
                    <a:srgbClr val="000000">
                      <a:alpha val="43137"/>
                    </a:srgbClr>
                  </a:outerShdw>
                </a:effectLst>
                <a:latin typeface="Calibri" pitchFamily="34" charset="0"/>
              </a:rPr>
              <a:t>. </a:t>
            </a:r>
            <a:r>
              <a:rPr lang="ru-RU" sz="2000" b="1" dirty="0" smtClean="0">
                <a:solidFill>
                  <a:srgbClr val="002060"/>
                </a:solidFill>
                <a:effectLst>
                  <a:outerShdw blurRad="38100" dist="38100" dir="2700000" algn="tl">
                    <a:srgbClr val="000000">
                      <a:alpha val="43137"/>
                    </a:srgbClr>
                  </a:outerShdw>
                </a:effectLst>
                <a:latin typeface="Calibri" pitchFamily="34" charset="0"/>
              </a:rPr>
              <a:t>Если попадаешь на стрелку, переходишь </a:t>
            </a:r>
            <a:r>
              <a:rPr lang="ru-RU" sz="2000" b="1" dirty="0" smtClean="0">
                <a:solidFill>
                  <a:srgbClr val="002060"/>
                </a:solidFill>
                <a:effectLst>
                  <a:outerShdw blurRad="38100" dist="38100" dir="2700000" algn="tl">
                    <a:srgbClr val="000000">
                      <a:alpha val="43137"/>
                    </a:srgbClr>
                  </a:outerShdw>
                </a:effectLst>
                <a:latin typeface="Calibri" pitchFamily="34" charset="0"/>
              </a:rPr>
              <a:t>вперед на указанный стрелкой шаг.</a:t>
            </a:r>
            <a:endParaRPr lang="ru-RU" sz="2000" b="1" dirty="0" smtClean="0">
              <a:solidFill>
                <a:srgbClr val="002060"/>
              </a:solidFill>
              <a:effectLst>
                <a:outerShdw blurRad="38100" dist="38100" dir="2700000" algn="tl">
                  <a:srgbClr val="000000">
                    <a:alpha val="43137"/>
                  </a:srgbClr>
                </a:outerShdw>
              </a:effectLst>
              <a:latin typeface="Calibri" pitchFamily="34" charset="0"/>
            </a:endParaRPr>
          </a:p>
          <a:p>
            <a:pPr>
              <a:buNone/>
            </a:pPr>
            <a:r>
              <a:rPr lang="ru-RU" sz="2000" b="1" dirty="0" smtClean="0">
                <a:solidFill>
                  <a:srgbClr val="002060"/>
                </a:solidFill>
                <a:effectLst>
                  <a:outerShdw blurRad="38100" dist="38100" dir="2700000" algn="tl">
                    <a:srgbClr val="000000">
                      <a:alpha val="43137"/>
                    </a:srgbClr>
                  </a:outerShdw>
                </a:effectLst>
                <a:latin typeface="Calibri" pitchFamily="34" charset="0"/>
              </a:rPr>
              <a:t>4</a:t>
            </a:r>
            <a:r>
              <a:rPr lang="ru-RU" sz="2000" b="1" dirty="0" smtClean="0">
                <a:solidFill>
                  <a:srgbClr val="002060"/>
                </a:solidFill>
                <a:effectLst>
                  <a:outerShdw blurRad="38100" dist="38100" dir="2700000" algn="tl">
                    <a:srgbClr val="000000">
                      <a:alpha val="43137"/>
                    </a:srgbClr>
                  </a:outerShdw>
                </a:effectLst>
                <a:latin typeface="Calibri" pitchFamily="34" charset="0"/>
              </a:rPr>
              <a:t>. </a:t>
            </a:r>
            <a:r>
              <a:rPr lang="ru-RU" sz="2000" b="1" dirty="0" smtClean="0">
                <a:solidFill>
                  <a:srgbClr val="002060"/>
                </a:solidFill>
                <a:effectLst>
                  <a:outerShdw blurRad="38100" dist="38100" dir="2700000" algn="tl">
                    <a:srgbClr val="000000">
                      <a:alpha val="43137"/>
                    </a:srgbClr>
                  </a:outerShdw>
                </a:effectLst>
                <a:latin typeface="Calibri" pitchFamily="34" charset="0"/>
              </a:rPr>
              <a:t>Если попадаешь на вопросительный знак, то берешь из банка карточку и отвечаешь на вопрос: правильно ли поступают </a:t>
            </a:r>
            <a:r>
              <a:rPr lang="ru-RU" sz="2000" b="1" dirty="0" smtClean="0">
                <a:solidFill>
                  <a:srgbClr val="002060"/>
                </a:solidFill>
                <a:effectLst>
                  <a:outerShdw blurRad="38100" dist="38100" dir="2700000" algn="tl">
                    <a:srgbClr val="000000">
                      <a:alpha val="43137"/>
                    </a:srgbClr>
                  </a:outerShdw>
                </a:effectLst>
                <a:latin typeface="Calibri" pitchFamily="34" charset="0"/>
              </a:rPr>
              <a:t>люди на картинке?</a:t>
            </a:r>
            <a:endParaRPr lang="ru-RU" sz="2000" b="1" dirty="0" smtClean="0">
              <a:solidFill>
                <a:srgbClr val="002060"/>
              </a:solidFill>
              <a:effectLst>
                <a:outerShdw blurRad="38100" dist="38100" dir="2700000" algn="tl">
                  <a:srgbClr val="000000">
                    <a:alpha val="43137"/>
                  </a:srgbClr>
                </a:outerShdw>
              </a:effectLst>
              <a:latin typeface="Calibri" pitchFamily="34" charset="0"/>
            </a:endParaRPr>
          </a:p>
          <a:p>
            <a:pPr>
              <a:buNone/>
            </a:pPr>
            <a:r>
              <a:rPr lang="ru-RU" sz="2000" b="1" dirty="0" smtClean="0">
                <a:solidFill>
                  <a:srgbClr val="002060"/>
                </a:solidFill>
                <a:effectLst>
                  <a:outerShdw blurRad="38100" dist="38100" dir="2700000" algn="tl">
                    <a:srgbClr val="000000">
                      <a:alpha val="43137"/>
                    </a:srgbClr>
                  </a:outerShdw>
                </a:effectLst>
                <a:latin typeface="Calibri" pitchFamily="34" charset="0"/>
              </a:rPr>
              <a:t>5</a:t>
            </a:r>
            <a:r>
              <a:rPr lang="ru-RU" sz="2000" b="1" dirty="0" smtClean="0">
                <a:solidFill>
                  <a:srgbClr val="002060"/>
                </a:solidFill>
                <a:effectLst>
                  <a:outerShdw blurRad="38100" dist="38100" dir="2700000" algn="tl">
                    <a:srgbClr val="000000">
                      <a:alpha val="43137"/>
                    </a:srgbClr>
                  </a:outerShdw>
                </a:effectLst>
                <a:latin typeface="Calibri" pitchFamily="34" charset="0"/>
              </a:rPr>
              <a:t>. </a:t>
            </a:r>
            <a:r>
              <a:rPr lang="ru-RU" sz="2000" b="1" dirty="0" smtClean="0">
                <a:solidFill>
                  <a:srgbClr val="002060"/>
                </a:solidFill>
                <a:effectLst>
                  <a:outerShdw blurRad="38100" dist="38100" dir="2700000" algn="tl">
                    <a:srgbClr val="000000">
                      <a:alpha val="43137"/>
                    </a:srgbClr>
                  </a:outerShdw>
                </a:effectLst>
                <a:latin typeface="Calibri" pitchFamily="34" charset="0"/>
              </a:rPr>
              <a:t>Если отвечаешь на вопрос правильно, получаешь дополнительный ход. Если отвечаешь неправильно – остаешься на месте.</a:t>
            </a:r>
          </a:p>
          <a:p>
            <a:pPr>
              <a:buNone/>
            </a:pPr>
            <a:r>
              <a:rPr lang="ru-RU" sz="2000" b="1" dirty="0" smtClean="0">
                <a:solidFill>
                  <a:srgbClr val="002060"/>
                </a:solidFill>
                <a:effectLst>
                  <a:outerShdw blurRad="38100" dist="38100" dir="2700000" algn="tl">
                    <a:srgbClr val="000000">
                      <a:alpha val="43137"/>
                    </a:srgbClr>
                  </a:outerShdw>
                </a:effectLst>
                <a:latin typeface="Calibri" pitchFamily="34" charset="0"/>
              </a:rPr>
              <a:t>6</a:t>
            </a:r>
            <a:r>
              <a:rPr lang="ru-RU" sz="2000" b="1" dirty="0" smtClean="0">
                <a:solidFill>
                  <a:srgbClr val="002060"/>
                </a:solidFill>
                <a:effectLst>
                  <a:outerShdw blurRad="38100" dist="38100" dir="2700000" algn="tl">
                    <a:srgbClr val="000000">
                      <a:alpha val="43137"/>
                    </a:srgbClr>
                  </a:outerShdw>
                </a:effectLst>
                <a:latin typeface="Calibri" pitchFamily="34" charset="0"/>
              </a:rPr>
              <a:t>.Побеждает </a:t>
            </a:r>
            <a:r>
              <a:rPr lang="ru-RU" sz="2000" b="1" dirty="0" smtClean="0">
                <a:solidFill>
                  <a:srgbClr val="002060"/>
                </a:solidFill>
                <a:effectLst>
                  <a:outerShdw blurRad="38100" dist="38100" dir="2700000" algn="tl">
                    <a:srgbClr val="000000">
                      <a:alpha val="43137"/>
                    </a:srgbClr>
                  </a:outerShdw>
                </a:effectLst>
                <a:latin typeface="Calibri" pitchFamily="34" charset="0"/>
              </a:rPr>
              <a:t>игрок, первым дошедший до финиша.</a:t>
            </a:r>
            <a:endParaRPr lang="ru-RU" sz="2000" b="1" dirty="0">
              <a:solidFill>
                <a:srgbClr val="002060"/>
              </a:solidFill>
              <a:effectLst>
                <a:outerShdw blurRad="38100" dist="38100" dir="2700000" algn="tl">
                  <a:srgbClr val="000000">
                    <a:alpha val="43137"/>
                  </a:srgbClr>
                </a:outerShdw>
              </a:effectLst>
              <a:latin typeface="Calibri" pitchFamily="34" charset="0"/>
            </a:endParaRPr>
          </a:p>
        </p:txBody>
      </p:sp>
    </p:spTree>
    <p:extLst>
      <p:ext uri="{BB962C8B-B14F-4D97-AF65-F5344CB8AC3E}">
        <p14:creationId xmlns="" xmlns:p14="http://schemas.microsoft.com/office/powerpoint/2010/main" val="2190879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91478" y="365126"/>
            <a:ext cx="7123872" cy="837509"/>
          </a:xfrm>
        </p:spPr>
        <p:txBody>
          <a:bodyPr>
            <a:normAutofit/>
          </a:bodyPr>
          <a:lstStyle/>
          <a:p>
            <a:pPr algn="ctr"/>
            <a:r>
              <a:rPr lang="ru-RU" sz="3600" b="1" dirty="0" smtClean="0">
                <a:solidFill>
                  <a:srgbClr val="002060"/>
                </a:solidFill>
                <a:effectLst>
                  <a:outerShdw blurRad="38100" dist="38100" dir="2700000" algn="tl">
                    <a:srgbClr val="000000">
                      <a:alpha val="43137"/>
                    </a:srgbClr>
                  </a:outerShdw>
                </a:effectLst>
                <a:latin typeface="+mn-lt"/>
              </a:rPr>
              <a:t>Аннотация</a:t>
            </a:r>
            <a:endParaRPr lang="ru-RU" sz="3600" b="1" dirty="0">
              <a:solidFill>
                <a:srgbClr val="002060"/>
              </a:solidFill>
              <a:effectLst>
                <a:outerShdw blurRad="38100" dist="38100" dir="2700000" algn="tl">
                  <a:srgbClr val="000000">
                    <a:alpha val="43137"/>
                  </a:srgbClr>
                </a:outerShdw>
              </a:effectLst>
              <a:latin typeface="+mn-lt"/>
            </a:endParaRPr>
          </a:p>
        </p:txBody>
      </p:sp>
      <p:sp>
        <p:nvSpPr>
          <p:cNvPr id="3" name="Объект 2"/>
          <p:cNvSpPr>
            <a:spLocks noGrp="1"/>
          </p:cNvSpPr>
          <p:nvPr>
            <p:ph idx="1"/>
          </p:nvPr>
        </p:nvSpPr>
        <p:spPr>
          <a:xfrm>
            <a:off x="1309036" y="1267358"/>
            <a:ext cx="7187064" cy="4815807"/>
          </a:xfrm>
        </p:spPr>
        <p:txBody>
          <a:bodyPr>
            <a:normAutofit fontScale="62500" lnSpcReduction="20000"/>
          </a:bodyPr>
          <a:lstStyle/>
          <a:p>
            <a:pPr algn="just">
              <a:buNone/>
            </a:pPr>
            <a:r>
              <a:rPr lang="ru-RU" dirty="0" smtClean="0">
                <a:solidFill>
                  <a:srgbClr val="002060"/>
                </a:solidFill>
                <a:effectLst>
                  <a:outerShdw blurRad="38100" dist="38100" dir="2700000" algn="tl">
                    <a:srgbClr val="000000">
                      <a:alpha val="43137"/>
                    </a:srgbClr>
                  </a:outerShdw>
                </a:effectLst>
              </a:rPr>
              <a:t>          Представленный конкурсный материал отражает педагогический опыт в области реализации культурных практик, направленных на формирование основ безопасного поведения у детей старшего дошкольного </a:t>
            </a:r>
            <a:r>
              <a:rPr lang="ru-RU" dirty="0" smtClean="0">
                <a:solidFill>
                  <a:srgbClr val="002060"/>
                </a:solidFill>
                <a:effectLst>
                  <a:outerShdw blurRad="38100" dist="38100" dir="2700000" algn="tl">
                    <a:srgbClr val="000000">
                      <a:alpha val="43137"/>
                    </a:srgbClr>
                  </a:outerShdw>
                </a:effectLst>
              </a:rPr>
              <a:t>возраста. Дидактическая игра «Путешествие в страну Безопасность» соответствует возрастным особенностям детей старшего дошкольного возраста, решает задачи образовательных областей «Познавательное развитие», «Социально-коммуникативное развитие», «Речевое развитие»  ООП ДОО.</a:t>
            </a:r>
            <a:endParaRPr lang="ru-RU" dirty="0" smtClean="0">
              <a:solidFill>
                <a:srgbClr val="002060"/>
              </a:solidFill>
              <a:effectLst>
                <a:outerShdw blurRad="38100" dist="38100" dir="2700000" algn="tl">
                  <a:srgbClr val="000000">
                    <a:alpha val="43137"/>
                  </a:srgbClr>
                </a:outerShdw>
              </a:effectLst>
            </a:endParaRPr>
          </a:p>
          <a:p>
            <a:pPr algn="just">
              <a:buNone/>
            </a:pPr>
            <a:r>
              <a:rPr lang="ru-RU" dirty="0" smtClean="0">
                <a:solidFill>
                  <a:srgbClr val="002060"/>
                </a:solidFill>
                <a:effectLst>
                  <a:outerShdw blurRad="38100" dist="38100" dir="2700000" algn="tl">
                    <a:srgbClr val="000000">
                      <a:alpha val="43137"/>
                    </a:srgbClr>
                  </a:outerShdw>
                </a:effectLst>
              </a:rPr>
              <a:t> </a:t>
            </a:r>
            <a:r>
              <a:rPr lang="ru-RU" dirty="0" smtClean="0">
                <a:solidFill>
                  <a:srgbClr val="002060"/>
                </a:solidFill>
                <a:effectLst>
                  <a:outerShdw blurRad="38100" dist="38100" dir="2700000" algn="tl">
                    <a:srgbClr val="000000">
                      <a:alpha val="43137"/>
                    </a:srgbClr>
                  </a:outerShdw>
                </a:effectLst>
              </a:rPr>
              <a:t>         </a:t>
            </a:r>
            <a:r>
              <a:rPr lang="ru-RU" dirty="0" smtClean="0">
                <a:solidFill>
                  <a:srgbClr val="002060"/>
                </a:solidFill>
                <a:effectLst>
                  <a:outerShdw blurRad="38100" dist="38100" dir="2700000" algn="tl">
                    <a:srgbClr val="000000">
                      <a:alpha val="43137"/>
                    </a:srgbClr>
                  </a:outerShdw>
                </a:effectLst>
              </a:rPr>
              <a:t>Идея </a:t>
            </a:r>
            <a:r>
              <a:rPr lang="ru-RU" dirty="0" smtClean="0">
                <a:solidFill>
                  <a:srgbClr val="002060"/>
                </a:solidFill>
                <a:effectLst>
                  <a:outerShdw blurRad="38100" dist="38100" dir="2700000" algn="tl">
                    <a:srgbClr val="000000">
                      <a:alpha val="43137"/>
                    </a:srgbClr>
                  </a:outerShdw>
                </a:effectLst>
              </a:rPr>
              <a:t>дидактической игры «Путешествие в страну Безопасность»: актуализация представлений старших дошкольников о правилах безопасного поведения в игровой форме. </a:t>
            </a:r>
            <a:endParaRPr lang="ru-RU" dirty="0" smtClean="0">
              <a:solidFill>
                <a:srgbClr val="002060"/>
              </a:solidFill>
              <a:effectLst>
                <a:outerShdw blurRad="38100" dist="38100" dir="2700000" algn="tl">
                  <a:srgbClr val="000000">
                    <a:alpha val="43137"/>
                  </a:srgbClr>
                </a:outerShdw>
              </a:effectLst>
            </a:endParaRPr>
          </a:p>
          <a:p>
            <a:pPr algn="just">
              <a:buNone/>
            </a:pPr>
            <a:r>
              <a:rPr lang="ru-RU" dirty="0" smtClean="0">
                <a:solidFill>
                  <a:srgbClr val="002060"/>
                </a:solidFill>
                <a:effectLst>
                  <a:outerShdw blurRad="38100" dist="38100" dir="2700000" algn="tl">
                    <a:srgbClr val="000000">
                      <a:alpha val="43137"/>
                    </a:srgbClr>
                  </a:outerShdw>
                </a:effectLst>
              </a:rPr>
              <a:t>          </a:t>
            </a:r>
            <a:r>
              <a:rPr lang="ru-RU" dirty="0" smtClean="0">
                <a:solidFill>
                  <a:srgbClr val="002060"/>
                </a:solidFill>
                <a:effectLst>
                  <a:outerShdw blurRad="38100" dist="38100" dir="2700000" algn="tl">
                    <a:srgbClr val="000000">
                      <a:alpha val="43137"/>
                    </a:srgbClr>
                  </a:outerShdw>
                </a:effectLst>
                <a:latin typeface="Calibri" pitchFamily="34" charset="0"/>
                <a:ea typeface="Calibri"/>
              </a:rPr>
              <a:t>В комплект игры входят: игровое поле (формат А2), 4-6 фишек, кубик, игровые карточки с проблемными ситуациями. Игровое поле изготовлено руками детей группы. В качестве проблемных ситуаций использован наглядный материал из Интернет-ресурсов.</a:t>
            </a:r>
            <a:endParaRPr lang="ru-RU" dirty="0" smtClean="0">
              <a:solidFill>
                <a:srgbClr val="002060"/>
              </a:solidFill>
              <a:effectLst>
                <a:outerShdw blurRad="38100" dist="38100" dir="2700000" algn="tl">
                  <a:srgbClr val="000000">
                    <a:alpha val="43137"/>
                  </a:srgbClr>
                </a:outerShdw>
              </a:effectLst>
            </a:endParaRPr>
          </a:p>
          <a:p>
            <a:pPr algn="just">
              <a:buNone/>
            </a:pPr>
            <a:r>
              <a:rPr lang="ru-RU" dirty="0" smtClean="0">
                <a:solidFill>
                  <a:srgbClr val="002060"/>
                </a:solidFill>
                <a:effectLst>
                  <a:outerShdw blurRad="38100" dist="38100" dir="2700000" algn="tl">
                    <a:srgbClr val="000000">
                      <a:alpha val="43137"/>
                    </a:srgbClr>
                  </a:outerShdw>
                </a:effectLst>
              </a:rPr>
              <a:t> </a:t>
            </a:r>
            <a:r>
              <a:rPr lang="ru-RU" dirty="0" smtClean="0">
                <a:solidFill>
                  <a:srgbClr val="002060"/>
                </a:solidFill>
                <a:effectLst>
                  <a:outerShdw blurRad="38100" dist="38100" dir="2700000" algn="tl">
                    <a:srgbClr val="000000">
                      <a:alpha val="43137"/>
                    </a:srgbClr>
                  </a:outerShdw>
                </a:effectLst>
              </a:rPr>
              <a:t>         Автором проявлен нестандартный подход к  компоновке игры – совмещены </a:t>
            </a:r>
            <a:r>
              <a:rPr lang="ru-RU" dirty="0" smtClean="0">
                <a:solidFill>
                  <a:srgbClr val="002060"/>
                </a:solidFill>
                <a:effectLst>
                  <a:outerShdw blurRad="38100" dist="38100" dir="2700000" algn="tl">
                    <a:srgbClr val="000000">
                      <a:alpha val="43137"/>
                    </a:srgbClr>
                  </a:outerShdw>
                </a:effectLst>
              </a:rPr>
              <a:t>два типа </a:t>
            </a:r>
            <a:r>
              <a:rPr lang="ru-RU" dirty="0" smtClean="0">
                <a:solidFill>
                  <a:srgbClr val="002060"/>
                </a:solidFill>
                <a:effectLst>
                  <a:outerShdw blurRad="38100" dist="38100" dir="2700000" algn="tl">
                    <a:srgbClr val="000000">
                      <a:alpha val="43137"/>
                    </a:srgbClr>
                  </a:outerShdw>
                </a:effectLst>
              </a:rPr>
              <a:t>игр (игра </a:t>
            </a:r>
            <a:r>
              <a:rPr lang="ru-RU" dirty="0" smtClean="0">
                <a:solidFill>
                  <a:srgbClr val="002060"/>
                </a:solidFill>
                <a:effectLst>
                  <a:outerShdw blurRad="38100" dist="38100" dir="2700000" algn="tl">
                    <a:srgbClr val="000000">
                      <a:alpha val="43137"/>
                    </a:srgbClr>
                  </a:outerShdw>
                </a:effectLst>
              </a:rPr>
              <a:t>наудачу и </a:t>
            </a:r>
            <a:r>
              <a:rPr lang="ru-RU" dirty="0" smtClean="0">
                <a:solidFill>
                  <a:srgbClr val="002060"/>
                </a:solidFill>
                <a:effectLst>
                  <a:outerShdw blurRad="38100" dist="38100" dir="2700000" algn="tl">
                    <a:srgbClr val="000000">
                      <a:alpha val="43137"/>
                    </a:srgbClr>
                  </a:outerShdw>
                </a:effectLst>
              </a:rPr>
              <a:t>викторина).</a:t>
            </a:r>
            <a:endParaRPr lang="ru-RU" dirty="0" smtClean="0">
              <a:solidFill>
                <a:srgbClr val="002060"/>
              </a:solidFill>
              <a:effectLst>
                <a:outerShdw blurRad="38100" dist="38100" dir="2700000" algn="tl">
                  <a:srgbClr val="000000">
                    <a:alpha val="43137"/>
                  </a:srgbClr>
                </a:outerShdw>
              </a:effectLst>
            </a:endParaRPr>
          </a:p>
          <a:p>
            <a:pPr algn="just">
              <a:buNone/>
            </a:pPr>
            <a:r>
              <a:rPr lang="ru-RU" dirty="0" smtClean="0">
                <a:solidFill>
                  <a:srgbClr val="002060"/>
                </a:solidFill>
                <a:effectLst>
                  <a:outerShdw blurRad="38100" dist="38100" dir="2700000" algn="tl">
                    <a:srgbClr val="000000">
                      <a:alpha val="43137"/>
                    </a:srgbClr>
                  </a:outerShdw>
                </a:effectLst>
              </a:rPr>
              <a:t>          Игра предназначена для детей старшего дошкольного возраста и может быть использована как в условиях дошкольного учреждения, так и в семейном воспитании.</a:t>
            </a:r>
            <a:endParaRPr lang="ru-RU" b="1" dirty="0" smtClean="0">
              <a:solidFill>
                <a:srgbClr val="002060"/>
              </a:solidFill>
              <a:effectLst>
                <a:outerShdw blurRad="38100" dist="38100" dir="2700000" algn="tl">
                  <a:srgbClr val="000000">
                    <a:alpha val="43137"/>
                  </a:srgbClr>
                </a:outerShdw>
              </a:effectLst>
              <a:latin typeface="Calibri" pitchFamily="34" charset="0"/>
              <a:ea typeface="Calibri"/>
            </a:endParaRPr>
          </a:p>
          <a:p>
            <a:pPr lvl="0" indent="450215" algn="just">
              <a:lnSpc>
                <a:spcPct val="115000"/>
              </a:lnSpc>
              <a:buNone/>
            </a:pPr>
            <a:endParaRPr lang="ru-RU" dirty="0" smtClean="0">
              <a:solidFill>
                <a:prstClr val="black"/>
              </a:solidFill>
              <a:latin typeface="Times New Roman"/>
              <a:ea typeface="Calibri"/>
            </a:endParaRPr>
          </a:p>
          <a:p>
            <a:endParaRPr lang="ru-RU" dirty="0"/>
          </a:p>
        </p:txBody>
      </p:sp>
    </p:spTree>
    <p:extLst>
      <p:ext uri="{BB962C8B-B14F-4D97-AF65-F5344CB8AC3E}">
        <p14:creationId xmlns="" xmlns:p14="http://schemas.microsoft.com/office/powerpoint/2010/main" val="33393427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4088" y="365127"/>
            <a:ext cx="3282216" cy="866908"/>
          </a:xfrm>
        </p:spPr>
        <p:txBody>
          <a:bodyPr>
            <a:normAutofit/>
          </a:bodyPr>
          <a:lstStyle/>
          <a:p>
            <a:pPr algn="ctr"/>
            <a:r>
              <a:rPr lang="ru-RU" sz="3600" b="1" dirty="0" smtClean="0">
                <a:solidFill>
                  <a:srgbClr val="002060"/>
                </a:solidFill>
                <a:effectLst>
                  <a:outerShdw blurRad="38100" dist="38100" dir="2700000" algn="tl">
                    <a:srgbClr val="000000">
                      <a:alpha val="43137"/>
                    </a:srgbClr>
                  </a:outerShdw>
                </a:effectLst>
                <a:latin typeface="+mn-lt"/>
              </a:rPr>
              <a:t>Ход игры</a:t>
            </a:r>
            <a:endParaRPr lang="ru-RU" sz="3600" b="1" dirty="0">
              <a:solidFill>
                <a:srgbClr val="002060"/>
              </a:solidFill>
              <a:effectLst>
                <a:outerShdw blurRad="38100" dist="38100" dir="2700000" algn="tl">
                  <a:srgbClr val="000000">
                    <a:alpha val="43137"/>
                  </a:srgbClr>
                </a:outerShdw>
              </a:effectLst>
              <a:latin typeface="+mn-lt"/>
            </a:endParaRPr>
          </a:p>
        </p:txBody>
      </p:sp>
      <p:sp>
        <p:nvSpPr>
          <p:cNvPr id="3" name="Объект 2"/>
          <p:cNvSpPr>
            <a:spLocks noGrp="1"/>
          </p:cNvSpPr>
          <p:nvPr>
            <p:ph idx="1"/>
          </p:nvPr>
        </p:nvSpPr>
        <p:spPr>
          <a:xfrm>
            <a:off x="1424539" y="1068403"/>
            <a:ext cx="7344076" cy="5447899"/>
          </a:xfrm>
        </p:spPr>
        <p:txBody>
          <a:bodyPr>
            <a:noAutofit/>
          </a:bodyPr>
          <a:lstStyle/>
          <a:p>
            <a:pPr lvl="0" algn="just">
              <a:spcBef>
                <a:spcPct val="20000"/>
              </a:spcBef>
              <a:buNone/>
              <a:defRPr/>
            </a:pPr>
            <a:r>
              <a:rPr lang="ru-RU" sz="2000" b="1" dirty="0" smtClean="0">
                <a:solidFill>
                  <a:srgbClr val="002060"/>
                </a:solidFill>
                <a:latin typeface="Calibri" pitchFamily="34" charset="0"/>
                <a:ea typeface="Calibri"/>
                <a:cs typeface="Times New Roman" panose="02020603050405020304" pitchFamily="18" charset="0"/>
              </a:rPr>
              <a:t>          </a:t>
            </a:r>
            <a:r>
              <a:rPr lang="ru-RU" sz="1800" b="1" dirty="0" smtClean="0">
                <a:solidFill>
                  <a:srgbClr val="002060"/>
                </a:solidFill>
                <a:latin typeface="Calibri" pitchFamily="34" charset="0"/>
                <a:ea typeface="Calibri"/>
                <a:cs typeface="Times New Roman" panose="02020603050405020304" pitchFamily="18" charset="0"/>
              </a:rPr>
              <a:t>Игроки выбирают себе фишки и устанавливают их на старте. С помощью игрального кубика устанавливают очередность ходов. По очереди бросают кубик: сколько очков выпадает, такое количество шагов и делают игроки. Игровые карточки с проблемными ситуациями перемешиваются и кладутся картинкой вниз (банк).</a:t>
            </a:r>
          </a:p>
          <a:p>
            <a:pPr lvl="0" algn="just">
              <a:spcBef>
                <a:spcPct val="20000"/>
              </a:spcBef>
              <a:buNone/>
              <a:defRPr/>
            </a:pPr>
            <a:r>
              <a:rPr lang="ru-RU" sz="1800" b="1" kern="0" dirty="0" smtClean="0">
                <a:solidFill>
                  <a:srgbClr val="002060"/>
                </a:solidFill>
                <a:latin typeface="Calibri" pitchFamily="34" charset="0"/>
                <a:cs typeface="Times New Roman" panose="02020603050405020304" pitchFamily="18" charset="0"/>
              </a:rPr>
              <a:t>           Когда игрок попадает на вопросительный знак, он берет из банка игровую карточку с проблемной ситуацией, выкладывает ее картинкой вверх и рассуждает, правильно ли поступают люди в проблемной ситуации, изображенной на игровой карточке. При правильном ответе игрок получает право на дополнительный ход. Если игрок неверно отвечает на вопрос,  он пропускает ход. Когда игрок попадает на клетку рядом со стрелкой, он перемещается вперед по стрелке.</a:t>
            </a:r>
          </a:p>
          <a:p>
            <a:pPr lvl="0" algn="just">
              <a:spcBef>
                <a:spcPct val="20000"/>
              </a:spcBef>
              <a:buNone/>
              <a:defRPr/>
            </a:pPr>
            <a:r>
              <a:rPr lang="ru-RU" sz="1800" b="1" kern="0" dirty="0" smtClean="0">
                <a:solidFill>
                  <a:srgbClr val="002060"/>
                </a:solidFill>
                <a:latin typeface="Calibri" pitchFamily="34" charset="0"/>
                <a:cs typeface="Times New Roman" panose="02020603050405020304" pitchFamily="18" charset="0"/>
              </a:rPr>
              <a:t>           Побеждает тот игрок, который первым дойдет до финиша. </a:t>
            </a:r>
            <a:r>
              <a:rPr lang="ru-RU" sz="1800" b="1" dirty="0" smtClean="0">
                <a:solidFill>
                  <a:srgbClr val="002060"/>
                </a:solidFill>
              </a:rPr>
              <a:t>Игровые карточки с правилами безопасного поведения обновляются каждый кон.</a:t>
            </a:r>
            <a:endParaRPr lang="ru-RU" sz="1800" b="1" kern="0" dirty="0" smtClean="0">
              <a:solidFill>
                <a:srgbClr val="002060"/>
              </a:solidFill>
              <a:latin typeface="Calibri" pitchFamily="34" charset="0"/>
              <a:cs typeface="Times New Roman" panose="02020603050405020304" pitchFamily="18" charset="0"/>
            </a:endParaRPr>
          </a:p>
          <a:p>
            <a:pPr lvl="0" algn="just">
              <a:spcBef>
                <a:spcPct val="20000"/>
              </a:spcBef>
              <a:buNone/>
              <a:defRPr/>
            </a:pPr>
            <a:r>
              <a:rPr lang="ru-RU" sz="1800" b="1" u="sng" kern="0" dirty="0" smtClean="0">
                <a:solidFill>
                  <a:srgbClr val="002060"/>
                </a:solidFill>
                <a:latin typeface="Calibri" pitchFamily="34" charset="0"/>
                <a:cs typeface="Times New Roman" panose="02020603050405020304" pitchFamily="18" charset="0"/>
              </a:rPr>
              <a:t>Вариант 1. </a:t>
            </a:r>
            <a:r>
              <a:rPr lang="ru-RU" sz="1800" b="1" kern="0" dirty="0" smtClean="0">
                <a:solidFill>
                  <a:srgbClr val="002060"/>
                </a:solidFill>
                <a:latin typeface="Calibri" pitchFamily="34" charset="0"/>
                <a:cs typeface="Times New Roman" panose="02020603050405020304" pitchFamily="18" charset="0"/>
              </a:rPr>
              <a:t>Используются игровые карточки по одной теме (дорожная безопасность; пожарная безопасность; безопасность дома; безопасность в лесу; безопасность на водоеме).</a:t>
            </a:r>
          </a:p>
          <a:p>
            <a:pPr lvl="0" algn="just">
              <a:spcBef>
                <a:spcPct val="20000"/>
              </a:spcBef>
              <a:buNone/>
              <a:defRPr/>
            </a:pPr>
            <a:r>
              <a:rPr lang="ru-RU" sz="1800" b="1" u="sng" kern="0" dirty="0" smtClean="0">
                <a:solidFill>
                  <a:srgbClr val="002060"/>
                </a:solidFill>
                <a:latin typeface="Calibri" pitchFamily="34" charset="0"/>
                <a:cs typeface="Times New Roman" panose="02020603050405020304" pitchFamily="18" charset="0"/>
              </a:rPr>
              <a:t>Вариант 2. </a:t>
            </a:r>
            <a:r>
              <a:rPr lang="ru-RU" sz="1800" b="1" kern="0" dirty="0" smtClean="0">
                <a:solidFill>
                  <a:srgbClr val="002060"/>
                </a:solidFill>
                <a:latin typeface="Calibri" pitchFamily="34" charset="0"/>
                <a:cs typeface="Times New Roman" panose="02020603050405020304" pitchFamily="18" charset="0"/>
              </a:rPr>
              <a:t>Используются игровые карточки по всем темам.</a:t>
            </a:r>
            <a:endParaRPr lang="ru-RU" sz="1800" b="1" dirty="0">
              <a:solidFill>
                <a:srgbClr val="002060"/>
              </a:solidFill>
              <a:latin typeface="Calibri" pitchFamily="34" charset="0"/>
            </a:endParaRPr>
          </a:p>
        </p:txBody>
      </p:sp>
    </p:spTree>
    <p:extLst>
      <p:ext uri="{BB962C8B-B14F-4D97-AF65-F5344CB8AC3E}">
        <p14:creationId xmlns="" xmlns:p14="http://schemas.microsoft.com/office/powerpoint/2010/main" val="16556968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95662" y="365126"/>
            <a:ext cx="7119687" cy="1325563"/>
          </a:xfrm>
        </p:spPr>
        <p:txBody>
          <a:bodyPr>
            <a:normAutofit/>
          </a:bodyPr>
          <a:lstStyle/>
          <a:p>
            <a:pPr algn="ctr"/>
            <a:r>
              <a:rPr lang="ru-RU" sz="3600" b="1" dirty="0" smtClean="0">
                <a:solidFill>
                  <a:srgbClr val="002060"/>
                </a:solidFill>
                <a:effectLst>
                  <a:outerShdw blurRad="38100" dist="38100" dir="2700000" algn="tl">
                    <a:srgbClr val="000000">
                      <a:alpha val="43137"/>
                    </a:srgbClr>
                  </a:outerShdw>
                </a:effectLst>
                <a:latin typeface="+mn-lt"/>
              </a:rPr>
              <a:t>Методические рекомендации </a:t>
            </a:r>
            <a:br>
              <a:rPr lang="ru-RU" sz="3600" b="1" dirty="0" smtClean="0">
                <a:solidFill>
                  <a:srgbClr val="002060"/>
                </a:solidFill>
                <a:effectLst>
                  <a:outerShdw blurRad="38100" dist="38100" dir="2700000" algn="tl">
                    <a:srgbClr val="000000">
                      <a:alpha val="43137"/>
                    </a:srgbClr>
                  </a:outerShdw>
                </a:effectLst>
                <a:latin typeface="+mn-lt"/>
              </a:rPr>
            </a:br>
            <a:r>
              <a:rPr lang="ru-RU" sz="3600" b="1" dirty="0" smtClean="0">
                <a:solidFill>
                  <a:srgbClr val="002060"/>
                </a:solidFill>
                <a:effectLst>
                  <a:outerShdw blurRad="38100" dist="38100" dir="2700000" algn="tl">
                    <a:srgbClr val="000000">
                      <a:alpha val="43137"/>
                    </a:srgbClr>
                  </a:outerShdw>
                </a:effectLst>
                <a:latin typeface="+mn-lt"/>
              </a:rPr>
              <a:t>по реализации игры</a:t>
            </a:r>
            <a:endParaRPr lang="ru-RU" sz="3600" b="1" dirty="0">
              <a:solidFill>
                <a:srgbClr val="002060"/>
              </a:solidFill>
              <a:effectLst>
                <a:outerShdw blurRad="38100" dist="38100" dir="2700000" algn="tl">
                  <a:srgbClr val="000000">
                    <a:alpha val="43137"/>
                  </a:srgbClr>
                </a:outerShdw>
              </a:effectLst>
              <a:latin typeface="+mn-lt"/>
            </a:endParaRPr>
          </a:p>
        </p:txBody>
      </p:sp>
      <p:sp>
        <p:nvSpPr>
          <p:cNvPr id="3" name="Содержимое 2"/>
          <p:cNvSpPr>
            <a:spLocks noGrp="1"/>
          </p:cNvSpPr>
          <p:nvPr>
            <p:ph idx="1"/>
          </p:nvPr>
        </p:nvSpPr>
        <p:spPr>
          <a:xfrm>
            <a:off x="1386038" y="1825625"/>
            <a:ext cx="7129312" cy="4351338"/>
          </a:xfrm>
        </p:spPr>
        <p:txBody>
          <a:bodyPr>
            <a:normAutofit fontScale="85000" lnSpcReduction="20000"/>
          </a:bodyPr>
          <a:lstStyle/>
          <a:p>
            <a:pPr algn="just">
              <a:buNone/>
            </a:pPr>
            <a:r>
              <a:rPr lang="ru-RU" dirty="0" smtClean="0"/>
              <a:t>          </a:t>
            </a:r>
            <a:r>
              <a:rPr lang="x-none" smtClean="0">
                <a:solidFill>
                  <a:srgbClr val="002060"/>
                </a:solidFill>
                <a:effectLst>
                  <a:outerShdw blurRad="38100" dist="38100" dir="2700000" algn="tl">
                    <a:srgbClr val="000000">
                      <a:alpha val="43137"/>
                    </a:srgbClr>
                  </a:outerShdw>
                </a:effectLst>
              </a:rPr>
              <a:t>Дидактическая игра представляет собой</a:t>
            </a:r>
            <a:r>
              <a:rPr lang="ru-RU" dirty="0" smtClean="0">
                <a:solidFill>
                  <a:srgbClr val="002060"/>
                </a:solidFill>
                <a:effectLst>
                  <a:outerShdw blurRad="38100" dist="38100" dir="2700000" algn="tl">
                    <a:srgbClr val="000000">
                      <a:alpha val="43137"/>
                    </a:srgbClr>
                  </a:outerShdw>
                </a:effectLst>
              </a:rPr>
              <a:t> </a:t>
            </a:r>
            <a:r>
              <a:rPr lang="x-none" smtClean="0">
                <a:solidFill>
                  <a:srgbClr val="002060"/>
                </a:solidFill>
                <a:effectLst>
                  <a:outerShdw blurRad="38100" dist="38100" dir="2700000" algn="tl">
                    <a:srgbClr val="000000">
                      <a:alpha val="43137"/>
                    </a:srgbClr>
                  </a:outerShdw>
                </a:effectLst>
              </a:rPr>
              <a:t>многоплановое, сложное педагогическое явление: она является и игровым методом обучения детей дошкольного возраста, и формой обучения, и самостоятельной игровой деятельностью, и средством всестороннего воспитания личности ребёнка [</a:t>
            </a:r>
            <a:r>
              <a:rPr lang="ru-RU" dirty="0" smtClean="0">
                <a:solidFill>
                  <a:srgbClr val="002060"/>
                </a:solidFill>
                <a:effectLst>
                  <a:outerShdw blurRad="38100" dist="38100" dir="2700000" algn="tl">
                    <a:srgbClr val="000000">
                      <a:alpha val="43137"/>
                    </a:srgbClr>
                  </a:outerShdw>
                </a:effectLst>
              </a:rPr>
              <a:t>2, 3</a:t>
            </a:r>
            <a:r>
              <a:rPr lang="x-none" smtClean="0">
                <a:solidFill>
                  <a:srgbClr val="002060"/>
                </a:solidFill>
                <a:effectLst>
                  <a:outerShdw blurRad="38100" dist="38100" dir="2700000" algn="tl">
                    <a:srgbClr val="000000">
                      <a:alpha val="43137"/>
                    </a:srgbClr>
                  </a:outerShdw>
                </a:effectLst>
              </a:rPr>
              <a:t>]. </a:t>
            </a:r>
            <a:endParaRPr lang="ru-RU" dirty="0" smtClean="0">
              <a:solidFill>
                <a:srgbClr val="002060"/>
              </a:solidFill>
              <a:effectLst>
                <a:outerShdw blurRad="38100" dist="38100" dir="2700000" algn="tl">
                  <a:srgbClr val="000000">
                    <a:alpha val="43137"/>
                  </a:srgbClr>
                </a:outerShdw>
              </a:effectLst>
            </a:endParaRPr>
          </a:p>
          <a:p>
            <a:pPr algn="just">
              <a:buNone/>
            </a:pPr>
            <a:r>
              <a:rPr lang="ru-RU" dirty="0" smtClean="0">
                <a:solidFill>
                  <a:srgbClr val="002060"/>
                </a:solidFill>
                <a:effectLst>
                  <a:outerShdw blurRad="38100" dist="38100" dir="2700000" algn="tl">
                    <a:srgbClr val="000000">
                      <a:alpha val="43137"/>
                    </a:srgbClr>
                  </a:outerShdw>
                </a:effectLst>
              </a:rPr>
              <a:t>          Особенностью организации дидактических игр по формированию основ безопасного поведения является обязательная предварительная работа с детьми: обсуждение правил безопасного поведения на групповых сборах, чтение и обсуждение литературных произведений.</a:t>
            </a:r>
          </a:p>
          <a:p>
            <a:pPr lvl="0" algn="just">
              <a:buNone/>
            </a:pPr>
            <a:r>
              <a:rPr lang="ru-RU" dirty="0" smtClean="0">
                <a:solidFill>
                  <a:srgbClr val="002060"/>
                </a:solidFill>
                <a:effectLst>
                  <a:outerShdw blurRad="38100" dist="38100" dir="2700000" algn="tl">
                    <a:srgbClr val="000000">
                      <a:alpha val="43137"/>
                    </a:srgbClr>
                  </a:outerShdw>
                </a:effectLst>
                <a:latin typeface="Calibri" pitchFamily="34" charset="0"/>
                <a:ea typeface="Calibri"/>
              </a:rPr>
              <a:t>          </a:t>
            </a:r>
          </a:p>
          <a:p>
            <a:pPr algn="just">
              <a:buNone/>
            </a:pPr>
            <a:endParaRPr lang="ru-RU" dirty="0" smtClean="0">
              <a:solidFill>
                <a:srgbClr val="002060"/>
              </a:solidFill>
              <a:effectLst>
                <a:outerShdw blurRad="38100" dist="38100" dir="2700000" algn="tl">
                  <a:srgbClr val="000000">
                    <a:alpha val="43137"/>
                  </a:srgbClr>
                </a:outerShdw>
              </a:effectLst>
            </a:endParaRP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386038" y="635267"/>
            <a:ext cx="7129312" cy="5541696"/>
          </a:xfrm>
        </p:spPr>
        <p:txBody>
          <a:bodyPr>
            <a:normAutofit fontScale="70000" lnSpcReduction="20000"/>
          </a:bodyPr>
          <a:lstStyle/>
          <a:p>
            <a:pPr algn="just">
              <a:buNone/>
            </a:pPr>
            <a:r>
              <a:rPr lang="ru-RU" dirty="0" smtClean="0"/>
              <a:t>           </a:t>
            </a:r>
          </a:p>
          <a:p>
            <a:pPr algn="just">
              <a:buNone/>
            </a:pPr>
            <a:r>
              <a:rPr lang="ru-RU" dirty="0" smtClean="0"/>
              <a:t> </a:t>
            </a:r>
            <a:r>
              <a:rPr lang="ru-RU" dirty="0" smtClean="0"/>
              <a:t>         </a:t>
            </a:r>
            <a:r>
              <a:rPr lang="ru-RU" dirty="0" smtClean="0">
                <a:solidFill>
                  <a:srgbClr val="002060"/>
                </a:solidFill>
                <a:effectLst>
                  <a:outerShdw blurRad="38100" dist="38100" dir="2700000" algn="tl">
                    <a:srgbClr val="000000">
                      <a:alpha val="43137"/>
                    </a:srgbClr>
                  </a:outerShdw>
                </a:effectLst>
              </a:rPr>
              <a:t>Работа </a:t>
            </a:r>
            <a:r>
              <a:rPr lang="ru-RU" dirty="0" smtClean="0">
                <a:solidFill>
                  <a:srgbClr val="002060"/>
                </a:solidFill>
                <a:effectLst>
                  <a:outerShdw blurRad="38100" dist="38100" dir="2700000" algn="tl">
                    <a:srgbClr val="000000">
                      <a:alpha val="43137"/>
                    </a:srgbClr>
                  </a:outerShdw>
                </a:effectLst>
              </a:rPr>
              <a:t>с дидактической игрой «Путешествие в страну Безопасность» осуществляется на основе технологии организации игр с правилами </a:t>
            </a:r>
            <a:r>
              <a:rPr lang="ru-RU" dirty="0" err="1" smtClean="0">
                <a:solidFill>
                  <a:srgbClr val="002060"/>
                </a:solidFill>
                <a:effectLst>
                  <a:outerShdw blurRad="38100" dist="38100" dir="2700000" algn="tl">
                    <a:srgbClr val="000000">
                      <a:alpha val="43137"/>
                    </a:srgbClr>
                  </a:outerShdw>
                </a:effectLst>
              </a:rPr>
              <a:t>Н.Я.Михайленко</a:t>
            </a:r>
            <a:r>
              <a:rPr lang="ru-RU" dirty="0" smtClean="0">
                <a:solidFill>
                  <a:srgbClr val="002060"/>
                </a:solidFill>
                <a:effectLst>
                  <a:outerShdw blurRad="38100" dist="38100" dir="2700000" algn="tl">
                    <a:srgbClr val="000000">
                      <a:alpha val="43137"/>
                    </a:srgbClr>
                  </a:outerShdw>
                </a:effectLst>
              </a:rPr>
              <a:t> и </a:t>
            </a:r>
            <a:r>
              <a:rPr lang="ru-RU" dirty="0" smtClean="0">
                <a:solidFill>
                  <a:srgbClr val="002060"/>
                </a:solidFill>
                <a:effectLst>
                  <a:outerShdw blurRad="38100" dist="38100" dir="2700000" algn="tl">
                    <a:srgbClr val="000000">
                      <a:alpha val="43137"/>
                    </a:srgbClr>
                  </a:outerShdw>
                </a:effectLst>
              </a:rPr>
              <a:t>Н.А.Коротковой </a:t>
            </a:r>
            <a:r>
              <a:rPr lang="en-US" dirty="0" smtClean="0">
                <a:solidFill>
                  <a:srgbClr val="002060"/>
                </a:solidFill>
                <a:effectLst>
                  <a:outerShdw blurRad="38100" dist="38100" dir="2700000" algn="tl">
                    <a:srgbClr val="000000">
                      <a:alpha val="43137"/>
                    </a:srgbClr>
                  </a:outerShdw>
                </a:effectLst>
              </a:rPr>
              <a:t>[</a:t>
            </a:r>
            <a:r>
              <a:rPr lang="ru-RU" dirty="0" smtClean="0">
                <a:solidFill>
                  <a:srgbClr val="002060"/>
                </a:solidFill>
                <a:effectLst>
                  <a:outerShdw blurRad="38100" dist="38100" dir="2700000" algn="tl">
                    <a:srgbClr val="000000">
                      <a:alpha val="43137"/>
                    </a:srgbClr>
                  </a:outerShdw>
                </a:effectLst>
              </a:rPr>
              <a:t>3</a:t>
            </a:r>
            <a:r>
              <a:rPr lang="en-US" dirty="0" smtClean="0">
                <a:solidFill>
                  <a:srgbClr val="002060"/>
                </a:solidFill>
                <a:effectLst>
                  <a:outerShdw blurRad="38100" dist="38100" dir="2700000" algn="tl">
                    <a:srgbClr val="000000">
                      <a:alpha val="43137"/>
                    </a:srgbClr>
                  </a:outerShdw>
                </a:effectLst>
              </a:rPr>
              <a:t>]</a:t>
            </a:r>
            <a:r>
              <a:rPr lang="ru-RU" dirty="0" smtClean="0">
                <a:solidFill>
                  <a:srgbClr val="002060"/>
                </a:solidFill>
                <a:effectLst>
                  <a:outerShdw blurRad="38100" dist="38100" dir="2700000" algn="tl">
                    <a:srgbClr val="000000">
                      <a:alpha val="43137"/>
                    </a:srgbClr>
                  </a:outerShdw>
                </a:effectLst>
              </a:rPr>
              <a:t>. </a:t>
            </a:r>
            <a:r>
              <a:rPr lang="ru-RU" dirty="0" smtClean="0">
                <a:solidFill>
                  <a:srgbClr val="002060"/>
                </a:solidFill>
                <a:effectLst>
                  <a:outerShdw blurRad="38100" dist="38100" dir="2700000" algn="tl">
                    <a:srgbClr val="000000">
                      <a:alpha val="43137"/>
                    </a:srgbClr>
                  </a:outerShdw>
                </a:effectLst>
              </a:rPr>
              <a:t>При </a:t>
            </a:r>
            <a:r>
              <a:rPr lang="ru-RU" dirty="0" smtClean="0">
                <a:solidFill>
                  <a:srgbClr val="002060"/>
                </a:solidFill>
                <a:effectLst>
                  <a:outerShdw blurRad="38100" dist="38100" dir="2700000" algn="tl">
                    <a:srgbClr val="000000">
                      <a:alpha val="43137"/>
                    </a:srgbClr>
                  </a:outerShdw>
                </a:effectLst>
              </a:rPr>
              <a:t>организации дидактической игры «Путешествие в страну Безопасность» необходимо соблюдать несколько важных педагогических </a:t>
            </a:r>
            <a:r>
              <a:rPr lang="ru-RU" dirty="0" smtClean="0">
                <a:solidFill>
                  <a:srgbClr val="002060"/>
                </a:solidFill>
                <a:effectLst>
                  <a:outerShdw blurRad="38100" dist="38100" dir="2700000" algn="tl">
                    <a:srgbClr val="000000">
                      <a:alpha val="43137"/>
                    </a:srgbClr>
                  </a:outerShdw>
                </a:effectLst>
              </a:rPr>
              <a:t>условий. </a:t>
            </a:r>
          </a:p>
          <a:p>
            <a:pPr algn="just">
              <a:buNone/>
            </a:pPr>
            <a:r>
              <a:rPr lang="ru-RU" dirty="0" smtClean="0">
                <a:solidFill>
                  <a:srgbClr val="002060"/>
                </a:solidFill>
                <a:effectLst>
                  <a:outerShdw blurRad="38100" dist="38100" dir="2700000" algn="tl">
                    <a:srgbClr val="000000">
                      <a:alpha val="43137"/>
                    </a:srgbClr>
                  </a:outerShdw>
                </a:effectLst>
              </a:rPr>
              <a:t> </a:t>
            </a:r>
            <a:r>
              <a:rPr lang="ru-RU" dirty="0" smtClean="0">
                <a:solidFill>
                  <a:srgbClr val="002060"/>
                </a:solidFill>
                <a:effectLst>
                  <a:outerShdw blurRad="38100" dist="38100" dir="2700000" algn="tl">
                    <a:srgbClr val="000000">
                      <a:alpha val="43137"/>
                    </a:srgbClr>
                  </a:outerShdw>
                </a:effectLst>
              </a:rPr>
              <a:t>           </a:t>
            </a:r>
            <a:r>
              <a:rPr lang="ru-RU" dirty="0" smtClean="0">
                <a:solidFill>
                  <a:srgbClr val="002060"/>
                </a:solidFill>
                <a:effectLst>
                  <a:outerShdw blurRad="38100" dist="38100" dir="2700000" algn="tl">
                    <a:srgbClr val="000000">
                      <a:alpha val="43137"/>
                    </a:srgbClr>
                  </a:outerShdw>
                </a:effectLst>
              </a:rPr>
              <a:t>На </a:t>
            </a:r>
            <a:r>
              <a:rPr lang="ru-RU" dirty="0" smtClean="0">
                <a:solidFill>
                  <a:srgbClr val="002060"/>
                </a:solidFill>
                <a:effectLst>
                  <a:outerShdw blurRad="38100" dist="38100" dir="2700000" algn="tl">
                    <a:srgbClr val="000000">
                      <a:alpha val="43137"/>
                    </a:srgbClr>
                  </a:outerShdw>
                </a:effectLst>
              </a:rPr>
              <a:t>этапе усвоения детьми правил игры воспитатель сам является обязательным участником игры наравне с детьми, привлекает к игре с правилами одновременно небольшое количество детей (3-4 человека). </a:t>
            </a:r>
          </a:p>
          <a:p>
            <a:pPr algn="just">
              <a:buNone/>
            </a:pPr>
            <a:r>
              <a:rPr lang="ru-RU" dirty="0" smtClean="0">
                <a:solidFill>
                  <a:srgbClr val="002060"/>
                </a:solidFill>
                <a:effectLst>
                  <a:outerShdw blurRad="38100" dist="38100" dir="2700000" algn="tl">
                    <a:srgbClr val="000000">
                      <a:alpha val="43137"/>
                    </a:srgbClr>
                  </a:outerShdw>
                </a:effectLst>
              </a:rPr>
              <a:t>             Начиная игру, необходимо обязательно детям напоминать правила игры и особенно выделять правила выигрыша («Кто первым дойдет до финиша, тот и выиграл»). В процессе игры воспитатель ВСЕГДА комментирует свои действия и действия других участников, напоминая правила, подчеркивая соответствие или несоответствие им действий, указывая на возможность или близость выигрыша для того или иного участника игры.</a:t>
            </a:r>
          </a:p>
          <a:p>
            <a:pPr algn="just">
              <a:buNone/>
            </a:pPr>
            <a:r>
              <a:rPr lang="ru-RU" dirty="0" smtClean="0">
                <a:solidFill>
                  <a:srgbClr val="002060"/>
                </a:solidFill>
                <a:effectLst>
                  <a:outerShdw blurRad="38100" dist="38100" dir="2700000" algn="tl">
                    <a:srgbClr val="000000">
                      <a:alpha val="43137"/>
                    </a:srgbClr>
                  </a:outerShdw>
                </a:effectLst>
              </a:rPr>
              <a:t>            Такое комментирование необходимо, чтобы продемонстрировать детям образцы контроля, сориентировать их на необходимость взаимного контроля за выполнением правил в игре.</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501540" y="577516"/>
            <a:ext cx="7013809" cy="5599447"/>
          </a:xfrm>
        </p:spPr>
        <p:txBody>
          <a:bodyPr>
            <a:normAutofit fontScale="92500" lnSpcReduction="20000"/>
          </a:bodyPr>
          <a:lstStyle/>
          <a:p>
            <a:pPr algn="just">
              <a:buNone/>
            </a:pPr>
            <a:r>
              <a:rPr lang="ru-RU" dirty="0" smtClean="0"/>
              <a:t>          </a:t>
            </a:r>
            <a:r>
              <a:rPr lang="ru-RU" dirty="0" smtClean="0">
                <a:solidFill>
                  <a:srgbClr val="002060"/>
                </a:solidFill>
                <a:effectLst>
                  <a:outerShdw blurRad="38100" dist="38100" dir="2700000" algn="tl">
                    <a:srgbClr val="000000">
                      <a:alpha val="43137"/>
                    </a:srgbClr>
                  </a:outerShdw>
                </a:effectLst>
              </a:rPr>
              <a:t>Обязательное условие: число сыгранных конов должно быть не меньше, чем число участников, чтобы каждый из детей понял, что успех в игре достижим, если проявить настойчивость. Играя несколько конов подряд, воспитатель задает и упрочивает в детской практике правило перехода от одного кона к другому («Кто выиграл, тот теперь начинает первым»), усиливающее ориентацию детей на выигрыш, подчеркивающее преимущество выигрыша. </a:t>
            </a:r>
          </a:p>
          <a:p>
            <a:pPr algn="just">
              <a:buNone/>
            </a:pPr>
            <a:r>
              <a:rPr lang="ru-RU" dirty="0" smtClean="0">
                <a:solidFill>
                  <a:srgbClr val="002060"/>
                </a:solidFill>
                <a:effectLst>
                  <a:outerShdw blurRad="38100" dist="38100" dir="2700000" algn="tl">
                    <a:srgbClr val="000000">
                      <a:alpha val="43137"/>
                    </a:srgbClr>
                  </a:outerShdw>
                </a:effectLst>
              </a:rPr>
              <a:t>          Также в ходе игры необходимо побуждать детей активно обсуждать правила безопасного поведения, представленные на игровом поле и на игровых карточках, можно предложить прочитать тексты, расположенные на игровом поле.</a:t>
            </a:r>
          </a:p>
          <a:p>
            <a:pPr algn="just">
              <a:buNone/>
            </a:pPr>
            <a:r>
              <a:rPr lang="ru-RU" dirty="0" smtClean="0">
                <a:solidFill>
                  <a:srgbClr val="002060"/>
                </a:solidFill>
                <a:effectLst>
                  <a:outerShdw blurRad="38100" dist="38100" dir="2700000" algn="tl">
                    <a:srgbClr val="000000">
                      <a:alpha val="43137"/>
                    </a:srgbClr>
                  </a:outerShdw>
                </a:effectLst>
              </a:rPr>
              <a:t>          </a:t>
            </a:r>
            <a:endParaRPr lang="ru-RU" dirty="0">
              <a:solidFill>
                <a:srgbClr val="002060"/>
              </a:solidFill>
              <a:effectLst>
                <a:outerShdw blurRad="38100" dist="38100" dir="2700000" algn="tl">
                  <a:srgbClr val="000000">
                    <a:alpha val="43137"/>
                  </a:srgbClr>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Зеленый огонек\Екатерина Александровна\2020-2021\КОНКУРСЫ\ОбучаюсьИграя\федосеева\Рисунок7.jpg"/>
          <p:cNvPicPr>
            <a:picLocks noChangeAspect="1" noChangeArrowheads="1"/>
          </p:cNvPicPr>
          <p:nvPr/>
        </p:nvPicPr>
        <p:blipFill>
          <a:blip r:embed="rId2" cstate="print"/>
          <a:srcRect/>
          <a:stretch>
            <a:fillRect/>
          </a:stretch>
        </p:blipFill>
        <p:spPr bwMode="auto">
          <a:xfrm>
            <a:off x="1281965" y="281093"/>
            <a:ext cx="7246018" cy="6284490"/>
          </a:xfrm>
          <a:prstGeom prst="rect">
            <a:avLst/>
          </a:prstGeom>
          <a:noFill/>
        </p:spPr>
      </p:pic>
    </p:spTree>
    <p:extLst>
      <p:ext uri="{BB962C8B-B14F-4D97-AF65-F5344CB8AC3E}">
        <p14:creationId xmlns="" xmlns:p14="http://schemas.microsoft.com/office/powerpoint/2010/main" val="1655696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723</TotalTime>
  <Words>975</Words>
  <Application>Microsoft Office PowerPoint</Application>
  <PresentationFormat>Экран (4:3)</PresentationFormat>
  <Paragraphs>63</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Слайд 1</vt:lpstr>
      <vt:lpstr>Цель игры:   воспитание у детей старшего дошкольного возраста сознательного отношения к правилам безопасного поведения в различных жизненных ситуациях.</vt:lpstr>
      <vt:lpstr>Правила игры</vt:lpstr>
      <vt:lpstr>Аннотация</vt:lpstr>
      <vt:lpstr>Ход игры</vt:lpstr>
      <vt:lpstr>Методические рекомендации  по реализации игры</vt:lpstr>
      <vt:lpstr>Слайд 7</vt:lpstr>
      <vt:lpstr>Слайд 8</vt:lpstr>
      <vt:lpstr>Слайд 9</vt:lpstr>
      <vt:lpstr>Литература, интернет-ресурсы</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Михаил Горяйнов</dc:creator>
  <cp:lastModifiedBy>Пользователь</cp:lastModifiedBy>
  <cp:revision>101</cp:revision>
  <dcterms:created xsi:type="dcterms:W3CDTF">2013-11-19T05:52:05Z</dcterms:created>
  <dcterms:modified xsi:type="dcterms:W3CDTF">2021-05-11T11:49:51Z</dcterms:modified>
</cp:coreProperties>
</file>