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330" r:id="rId2"/>
    <p:sldId id="314" r:id="rId3"/>
    <p:sldId id="328" r:id="rId4"/>
    <p:sldId id="329" r:id="rId5"/>
    <p:sldId id="320" r:id="rId6"/>
    <p:sldId id="322" r:id="rId7"/>
    <p:sldId id="331" r:id="rId8"/>
    <p:sldId id="294" r:id="rId9"/>
    <p:sldId id="269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orient="horz" pos="2153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886"/>
    <a:srgbClr val="02AEB2"/>
    <a:srgbClr val="B9EEED"/>
    <a:srgbClr val="FDA127"/>
    <a:srgbClr val="33CCCC"/>
    <a:srgbClr val="00157E"/>
    <a:srgbClr val="0954A0"/>
    <a:srgbClr val="FED298"/>
    <a:srgbClr val="D2D0FC"/>
    <a:srgbClr val="000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75214" autoAdjust="0"/>
  </p:normalViewPr>
  <p:slideViewPr>
    <p:cSldViewPr snapToGrid="0" snapToObjects="1">
      <p:cViewPr varScale="1">
        <p:scale>
          <a:sx n="90" d="100"/>
          <a:sy n="90" d="100"/>
        </p:scale>
        <p:origin x="-108" y="-522"/>
      </p:cViewPr>
      <p:guideLst>
        <p:guide orient="horz" pos="2160"/>
        <p:guide orient="horz" pos="2636"/>
        <p:guide orient="horz" pos="2153"/>
        <p:guide pos="3840"/>
        <p:guide pos="551"/>
        <p:guide pos="7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6392163322848"/>
          <c:y val="0.11264312368020661"/>
          <c:w val="0.80706693509150329"/>
          <c:h val="0.46576385299097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Загородные и санаторные лагеря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5782080114464317E-3"/>
                  <c:y val="1.2555700526662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16-4F5F-9DEB-007E91996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DINPro-Black" pitchFamily="50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(план)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3A-49D6-9FAE-4A82C14193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Лагеря с дневным пребыванием, труда и отдыха, палаточные</c:v>
                </c:pt>
              </c:strCache>
            </c:strRef>
          </c:tx>
          <c:spPr>
            <a:solidFill>
              <a:srgbClr val="02AEB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0312832045785727E-2"/>
                  <c:y val="1.2555700526662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16-4F5F-9DEB-007E91996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DINPro-Black" pitchFamily="50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(план)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83A-49D6-9FAE-4A82C14193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формы отдыха и занятости (профильные лагеря, походы, РВО, трудоустройство и пр.)</c:v>
                </c:pt>
              </c:strCache>
            </c:strRef>
          </c:tx>
          <c:spPr>
            <a:solidFill>
              <a:srgbClr val="00157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4.7450960012472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16-4F5F-9DEB-007E91996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DINPro-Black" pitchFamily="50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(план)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83A-49D6-9FAE-4A82C14193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189888"/>
        <c:axId val="81203968"/>
      </c:barChart>
      <c:catAx>
        <c:axId val="8118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203968"/>
        <c:crossesAt val="0"/>
        <c:auto val="1"/>
        <c:lblAlgn val="ctr"/>
        <c:lblOffset val="100"/>
        <c:noMultiLvlLbl val="0"/>
      </c:catAx>
      <c:valAx>
        <c:axId val="81203968"/>
        <c:scaling>
          <c:orientation val="minMax"/>
          <c:max val="1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0"/>
        <c:majorTickMark val="out"/>
        <c:minorTickMark val="none"/>
        <c:tickLblPos val="nextTo"/>
        <c:crossAx val="8118988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4.0254150407377169E-2"/>
          <c:y val="0.78800475010354731"/>
          <c:w val="0.95974584959262288"/>
          <c:h val="0.19102434084057018"/>
        </c:manualLayout>
      </c:layout>
      <c:overlay val="0"/>
      <c:txPr>
        <a:bodyPr/>
        <a:lstStyle/>
        <a:p>
          <a:pPr>
            <a:lnSpc>
              <a:spcPts val="1080"/>
            </a:lnSpc>
            <a:spcBef>
              <a:spcPts val="300"/>
            </a:spcBef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DIN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8937125271529"/>
          <c:y val="4.2873283492356092E-2"/>
          <c:w val="0.8930106095752367"/>
          <c:h val="0.48266965631082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EAF-43BF-BED5-AF0533638E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DINPro-Black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(план)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AF-43BF-BED5-AF0533638E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rgbClr val="02AEB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DINPro-Black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(план)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563.20000000000005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EAF-43BF-BED5-AF0533638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36416"/>
        <c:axId val="75437952"/>
      </c:barChart>
      <c:catAx>
        <c:axId val="7543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437952"/>
        <c:crosses val="autoZero"/>
        <c:auto val="1"/>
        <c:lblAlgn val="ctr"/>
        <c:lblOffset val="100"/>
        <c:noMultiLvlLbl val="0"/>
      </c:catAx>
      <c:valAx>
        <c:axId val="7543795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7543641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81036204365570308"/>
          <c:y val="0.10347079834423807"/>
          <c:w val="0.18333429502758436"/>
          <c:h val="0.2916391883196041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DIN" pitchFamily="2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4384746024394"/>
          <c:y val="0.19514605597311521"/>
          <c:w val="0.802469641489029"/>
          <c:h val="0.64148134698229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2AEB2"/>
            </a:solidFill>
          </c:spPr>
          <c:invertIfNegative val="0"/>
          <c:dLbls>
            <c:dLbl>
              <c:idx val="0"/>
              <c:layout>
                <c:manualLayout>
                  <c:x val="6.4014388583535114E-5"/>
                  <c:y val="1.5756575039218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72-405B-8F21-52EE0EF33B5F}"/>
                </c:ext>
              </c:extLst>
            </c:dLbl>
            <c:dLbl>
              <c:idx val="1"/>
              <c:layout>
                <c:manualLayout>
                  <c:x val="-9.8589870995581842E-3"/>
                  <c:y val="2.08813437321580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72-405B-8F21-52EE0EF33B5F}"/>
                </c:ext>
              </c:extLst>
            </c:dLbl>
            <c:dLbl>
              <c:idx val="2"/>
              <c:layout>
                <c:manualLayout>
                  <c:x val="-4.8974863554873248E-3"/>
                  <c:y val="1.2397753160442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B9-41F7-9927-A2F98D396E1B}"/>
                </c:ext>
              </c:extLst>
            </c:dLbl>
            <c:dLbl>
              <c:idx val="3"/>
              <c:layout>
                <c:manualLayout>
                  <c:x val="4.8974863554873248E-3"/>
                  <c:y val="2.7943229803599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B9-41F7-9927-A2F98D396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 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7873</c:v>
                </c:pt>
                <c:pt idx="1">
                  <c:v>8431</c:v>
                </c:pt>
                <c:pt idx="2">
                  <c:v>11357</c:v>
                </c:pt>
                <c:pt idx="3">
                  <c:v>11955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16-4600-A462-883BA5609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6080"/>
        <c:axId val="6047616"/>
      </c:barChart>
      <c:catAx>
        <c:axId val="604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047616"/>
        <c:crosses val="autoZero"/>
        <c:auto val="1"/>
        <c:lblAlgn val="ctr"/>
        <c:lblOffset val="100"/>
        <c:noMultiLvlLbl val="0"/>
      </c:catAx>
      <c:valAx>
        <c:axId val="6047616"/>
        <c:scaling>
          <c:orientation val="minMax"/>
          <c:max val="1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04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DIN" pitchFamily="2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0.5276</cdr:x>
      <cdr:y>0.12617</cdr:y>
    </cdr:from>
    <cdr:to>
      <cdr:x>0.61972</cdr:x>
      <cdr:y>0.19667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97391" y="386608"/>
          <a:ext cx="470961" cy="216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0.18151</cdr:x>
      <cdr:y>0.62993</cdr:y>
    </cdr:from>
    <cdr:to>
      <cdr:x>0.47187</cdr:x>
      <cdr:y>0.72517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64977" y="2286833"/>
          <a:ext cx="1543616" cy="34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0.11088</cdr:x>
      <cdr:y>0.12853</cdr:y>
    </cdr:from>
    <cdr:to>
      <cdr:x>0.30835</cdr:x>
      <cdr:y>0.35531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9469" y="385893"/>
          <a:ext cx="1049806" cy="680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100" b="1" dirty="0">
            <a:solidFill>
              <a:srgbClr val="001168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84726-A7FC-4820-8200-4D8B1FAD4C9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C4959-5109-4B9A-8C32-2CF32DF9E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1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55074AA5-AF0D-C348-8C7D-A29798CB37FF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C0E1069A-5EC0-A044-89A8-CA2A55D6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Начну с основных показателей, с которыми мы входим в летнюю оздоровительную кампанию. </a:t>
            </a:r>
          </a:p>
          <a:p>
            <a:r>
              <a:rPr lang="ru-RU" dirty="0"/>
              <a:t>Сегодня это 586 тысяч детей проживает в крае. В целом в крае немного сократилась численность детского населения, при этом количество школьников выросло на 9 тысяч. Сейчас их в крае 327 тысяч. </a:t>
            </a:r>
            <a:r>
              <a:rPr lang="ru-RU" dirty="0"/>
              <a:t>Мы должны </a:t>
            </a:r>
            <a:r>
              <a:rPr lang="ru-RU" dirty="0" smtClean="0"/>
              <a:t>обеспечить </a:t>
            </a:r>
            <a:r>
              <a:rPr lang="ru-RU" dirty="0"/>
              <a:t>охват не менее 280 тысяч детей. Это на уровне предыдущих 3-х лет. При этом важно увеличивать число детей, оздоровленных в загородных и санаторных лагерях. В этом году мы ожидаем здесь прирост 2,5 тысячи детей.</a:t>
            </a:r>
          </a:p>
          <a:p>
            <a:r>
              <a:rPr lang="ru-RU" dirty="0" smtClean="0"/>
              <a:t>И, конечно</a:t>
            </a:r>
            <a:r>
              <a:rPr lang="ru-RU" dirty="0"/>
              <a:t>, создать для этого качественные и безопасные условия. </a:t>
            </a:r>
          </a:p>
          <a:p>
            <a:r>
              <a:rPr lang="ru-RU" dirty="0" smtClean="0"/>
              <a:t>В этом году </a:t>
            </a:r>
            <a:r>
              <a:rPr lang="ru-RU" dirty="0"/>
              <a:t>средства краевого бюджета увеличены на 49 млн. </a:t>
            </a:r>
            <a:r>
              <a:rPr lang="ru-RU" dirty="0" smtClean="0"/>
              <a:t>руб. Все они в </a:t>
            </a:r>
            <a:r>
              <a:rPr lang="ru-RU" dirty="0"/>
              <a:t>виде субвенций передаются в муниципалитеты. В целом консолидированный бюджет на отдых и оздоровление детей составил 742 млн. рублей. </a:t>
            </a:r>
          </a:p>
          <a:p>
            <a:r>
              <a:rPr lang="ru-RU" dirty="0"/>
              <a:t>Если говорить о средствах местных бюджетов, то </a:t>
            </a:r>
            <a:r>
              <a:rPr lang="ru-RU" dirty="0" smtClean="0"/>
              <a:t>мы снизились </a:t>
            </a:r>
            <a:r>
              <a:rPr lang="ru-RU" dirty="0"/>
              <a:t>на 12 млн. руб. </a:t>
            </a:r>
            <a:r>
              <a:rPr lang="ru-RU" dirty="0" smtClean="0"/>
              <a:t>Но очень надеюсь, что как и в прошлом году, в течение летнего периода их объем будет скорректирован. Обращаю </a:t>
            </a:r>
            <a:r>
              <a:rPr lang="ru-RU" dirty="0"/>
              <a:t>внимание, что постановлением Правительства от 7 марта 2019 г. № 143-п утверждена расчетная стоимость путевок на текущий год. Она проиндексирована на 4,1% к прошлому году. Размеры вы видите на слайде. </a:t>
            </a:r>
            <a:endParaRPr lang="ru-RU" dirty="0" smtClean="0"/>
          </a:p>
          <a:p>
            <a:r>
              <a:rPr lang="ru-RU" dirty="0" smtClean="0"/>
              <a:t>Также этим постановлением обновлены поручения органам местного самоуправления, руководителям и учредителям лагерей.</a:t>
            </a:r>
            <a:endParaRPr lang="ru-RU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14338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38715"/>
            <a:ext cx="5953125" cy="3909239"/>
          </a:xfrm>
        </p:spPr>
        <p:txBody>
          <a:bodyPr/>
          <a:lstStyle/>
          <a:p>
            <a:r>
              <a:rPr lang="ru-RU" dirty="0"/>
              <a:t>Продолжаем предоставлять государственную поддержку отдыха и оздоровления детей.</a:t>
            </a:r>
          </a:p>
          <a:p>
            <a:r>
              <a:rPr lang="ru-RU" dirty="0" smtClean="0"/>
              <a:t>Все </a:t>
            </a:r>
            <a:r>
              <a:rPr lang="ru-RU" dirty="0"/>
              <a:t>формы </a:t>
            </a:r>
            <a:r>
              <a:rPr lang="ru-RU" dirty="0" smtClean="0"/>
              <a:t>поддержки сохраняем. </a:t>
            </a:r>
            <a:r>
              <a:rPr lang="ru-RU" dirty="0"/>
              <a:t>Поддержка остается адресной. Размеры ее не изменились и составляют от 30 до 100% расчетной стоимости путевки. </a:t>
            </a:r>
          </a:p>
          <a:p>
            <a:r>
              <a:rPr lang="ru-RU" dirty="0"/>
              <a:t>Обратите внимание, нам удается сохранять на уровне 22 тысяч количество детей, получивших поддержку на оздоровление в круглосуточных формах.</a:t>
            </a:r>
          </a:p>
          <a:p>
            <a:r>
              <a:rPr lang="ru-RU" dirty="0"/>
              <a:t>С прошлого года у замещающих семей появилась возможность самостоятельного приобретения путевки для детей-сирот. Система выдачи компенсации апробирована органами опеки и попечительства. Размер поддержки составляет 100% расчетной стоимости. Воспользовались компенсацией порядка 300 семей, в этом году по прогнозным данным количество заявителей увеличится в 1,5 раза.</a:t>
            </a:r>
          </a:p>
          <a:p>
            <a:r>
              <a:rPr lang="ru-RU" dirty="0"/>
              <a:t>Расширяется география выдачи сертификатов. И здесь хочется отметить, что такая форма поддержки востребована у семей с низкими доходами. Ведь это позволяет значительно снижать расходы на путевку в момент ее приобретения.</a:t>
            </a:r>
          </a:p>
          <a:p>
            <a:r>
              <a:rPr lang="ru-RU" dirty="0"/>
              <a:t>Технология работает </a:t>
            </a:r>
            <a:r>
              <a:rPr lang="ru-RU" dirty="0" smtClean="0"/>
              <a:t>9 </a:t>
            </a:r>
            <a:r>
              <a:rPr lang="ru-RU" dirty="0"/>
              <a:t>лет. Сейчас ее реализуют </a:t>
            </a:r>
            <a:r>
              <a:rPr lang="ru-RU" dirty="0" smtClean="0"/>
              <a:t>13 </a:t>
            </a:r>
            <a:r>
              <a:rPr lang="ru-RU" dirty="0"/>
              <a:t>территорий. И мы видим ежегодный рост количества реализованных сертификатов. Поэтому еще раз обращаюсь к вам, уважаемые коллеги – необходимо подключаться.</a:t>
            </a:r>
          </a:p>
          <a:p>
            <a:r>
              <a:rPr lang="ru-RU" dirty="0"/>
              <a:t>Обращаю внимание также, что в конце прошлого года утвержден региональный Порядок предоставления субсидий хозяйствующим субъектам, организующим на своей базе загородные и санаторные лагеря. </a:t>
            </a:r>
          </a:p>
          <a:p>
            <a:r>
              <a:rPr lang="ru-RU" dirty="0"/>
              <a:t>Кроме того, с 2019 года все формы государственной поддержки должны предоставляться на отдых и оздоровление детей в возрасте от 7 до 17 лет (включительно), а также на детей, у которых отсутствует постоянная регистрация по месту жительства, а имеется исключительно регистрация по месту пребывания. Возраст ребенка определяется на день, предшествующий дате начала смены лагеря.</a:t>
            </a:r>
          </a:p>
          <a:p>
            <a:r>
              <a:rPr lang="ru-RU" dirty="0"/>
              <a:t>Дублировать краевые Порядки на муниципальном уровне не нужно.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5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Пятый год на базе регионального отделения общественной организации «Содействие детскому отдыху»  функционирует ресурсный центр в сфере оздоровления детей и сайт «Пермские каникулы».</a:t>
            </a:r>
          </a:p>
          <a:p>
            <a:r>
              <a:rPr lang="ru-RU" dirty="0"/>
              <a:t>Его задачами видим информирование населения об основных событиях сферы детского отдыха и оздоровления. Помощь в выборе мест отдыха для детей. Работу над повышением качества услуг в лагерях.</a:t>
            </a:r>
          </a:p>
          <a:p>
            <a:r>
              <a:rPr lang="ru-RU" dirty="0"/>
              <a:t>Вы уже знаете, что в прошлом году в качестве эксперимента был создан «Навигатор программ и услуг детских лагерей». </a:t>
            </a:r>
            <a:r>
              <a:rPr lang="ru-RU" dirty="0" smtClean="0"/>
              <a:t> Обеспечена возможность выбора лагеря по программе, услугам, инфраструктуре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Уважаемые коллеги, обращаемся к вам с просьбой помочь наполнить Навигатор. В том числе это могут быть и профильные лагеря, и лагеря с дневным пребыванием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с вами прекрасно понимаем, и сегодняшнее совещание еще одно тому подтверждение, что лагерь </a:t>
            </a:r>
            <a:r>
              <a:rPr lang="ru-RU" dirty="0"/>
              <a:t>– это не только отдых. Это, прежде всего, широкие возможности для новых знакомств, нового знания и развития талантов наших детей. И очень важно предложить каждому ребенку ту программу, которая будет ему интересна</a:t>
            </a:r>
            <a:r>
              <a:rPr lang="ru-RU" dirty="0" smtClean="0"/>
              <a:t>. Тем более в наших условиях – и климатических, и отсутствия во многом высококачественной инфраструктуры.</a:t>
            </a:r>
            <a:endParaRPr lang="ru-RU" dirty="0"/>
          </a:p>
          <a:p>
            <a:r>
              <a:rPr lang="ru-RU" dirty="0"/>
              <a:t>С 217 года мы отчетливо видим тенденцию спроса на профильные смены. И эта тенденция наблюдается по всей России.</a:t>
            </a:r>
          </a:p>
          <a:p>
            <a:r>
              <a:rPr lang="ru-RU" dirty="0"/>
              <a:t>Ряд наших лагерей стали активно прорабатывать и предлагать эту услугу. И в этом году порядка 30 тысяч ребят смогут проявить себя в профильных и тематических сменах как дневного пребывания, так и круглосуточного. Причем больше половины из них выбрали физкультуру, спорт и художественное творчество. </a:t>
            </a:r>
          </a:p>
          <a:p>
            <a:r>
              <a:rPr lang="ru-RU" dirty="0" smtClean="0"/>
              <a:t>Но здесь необходимо очень внимательно анализировать содержание программ. Чтобы запрос детей и родителей был максимально удовлетворен. И </a:t>
            </a:r>
            <a:r>
              <a:rPr lang="ru-RU" dirty="0"/>
              <a:t>в ходе защиты программ дневных лагерей. И в ходе межведомственной приемки круглосуточных лагерей. При необходимости </a:t>
            </a:r>
            <a:r>
              <a:rPr lang="ru-RU" dirty="0" smtClean="0"/>
              <a:t>прошу органы управления образованием дать </a:t>
            </a:r>
            <a:r>
              <a:rPr lang="ru-RU" dirty="0"/>
              <a:t>рекомендации и оказать методическую помощь в реализации программ. </a:t>
            </a:r>
            <a:endParaRPr lang="ru-RU" dirty="0" smtClean="0"/>
          </a:p>
          <a:p>
            <a:r>
              <a:rPr lang="ru-RU" dirty="0" smtClean="0"/>
              <a:t>Еще </a:t>
            </a:r>
            <a:r>
              <a:rPr lang="ru-RU" dirty="0"/>
              <a:t>одно направление, над которым поручено работать регионам, - это организациям семейного отдыха. Пока на уровне Федерации четко данное понятие не определено. Здесь может быть и работа семейных лагерей, и семейные походы, и мероприятия в рамках деятельности семейных клубов.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целом по краю в этом году планируют работу 1 240 лагерей всех форм, сохраняем </a:t>
            </a:r>
            <a:r>
              <a:rPr lang="ru-RU" dirty="0" smtClean="0"/>
              <a:t>порядка 60-ти </a:t>
            </a:r>
            <a:r>
              <a:rPr lang="ru-RU" dirty="0"/>
              <a:t>загородных и санаторных лагерей. </a:t>
            </a:r>
          </a:p>
          <a:p>
            <a:r>
              <a:rPr lang="ru-RU" dirty="0"/>
              <a:t>Все лагеря включены в краевой реестр. Условия пребывания в них детей, как и всегда, проверяются специалистами контрольных органов.</a:t>
            </a:r>
          </a:p>
          <a:p>
            <a:r>
              <a:rPr lang="ru-RU" dirty="0"/>
              <a:t>При этом, </a:t>
            </a:r>
            <a:r>
              <a:rPr lang="ru-RU" dirty="0" smtClean="0"/>
              <a:t>мы </a:t>
            </a:r>
            <a:r>
              <a:rPr lang="ru-RU" dirty="0"/>
              <a:t>поддерживаем принципы государственно-частного партнерства при организации отдыха детей. 74% </a:t>
            </a:r>
            <a:r>
              <a:rPr lang="ru-RU" dirty="0" smtClean="0"/>
              <a:t>круглосуточных лагерей </a:t>
            </a:r>
            <a:r>
              <a:rPr lang="ru-RU" dirty="0"/>
              <a:t>у нас уже управляются негосударственным сектором</a:t>
            </a:r>
            <a:r>
              <a:rPr lang="ru-RU" dirty="0" smtClean="0"/>
              <a:t>. На базе частных учреждений открываются и дневные лагеря. В краевом и местных бюджетах в той или иной форме предусмотрено их субсидирование.</a:t>
            </a:r>
            <a:endParaRPr lang="ru-RU" dirty="0"/>
          </a:p>
          <a:p>
            <a:r>
              <a:rPr lang="ru-RU" dirty="0"/>
              <a:t>В прошлом году мы отработали механизм передачи в концессию частным </a:t>
            </a:r>
            <a:r>
              <a:rPr lang="ru-RU" dirty="0" smtClean="0"/>
              <a:t>организациям имущественных </a:t>
            </a:r>
            <a:r>
              <a:rPr lang="ru-RU" dirty="0"/>
              <a:t>комплексов недействующих </a:t>
            </a:r>
            <a:r>
              <a:rPr lang="ru-RU" dirty="0" smtClean="0"/>
              <a:t>загородных лагерей</a:t>
            </a:r>
            <a:r>
              <a:rPr lang="ru-RU" dirty="0"/>
              <a:t>.</a:t>
            </a:r>
          </a:p>
          <a:p>
            <a:r>
              <a:rPr lang="ru-RU" dirty="0"/>
              <a:t>В декабре 2018 года заключено соглашение по лагерю «Горизонт» в </a:t>
            </a:r>
            <a:r>
              <a:rPr lang="ru-RU" dirty="0" err="1"/>
              <a:t>Добрянском</a:t>
            </a:r>
            <a:r>
              <a:rPr lang="ru-RU" dirty="0"/>
              <a:t> районе. Планируем, что на его базе уже в этом году откроется палаточный лагерь.</a:t>
            </a:r>
          </a:p>
          <a:p>
            <a:r>
              <a:rPr lang="ru-RU" dirty="0"/>
              <a:t>До конца полугодия еще 2 лагеря в Пермском и </a:t>
            </a:r>
            <a:r>
              <a:rPr lang="ru-RU" dirty="0" err="1"/>
              <a:t>Нытвенском</a:t>
            </a:r>
            <a:r>
              <a:rPr lang="ru-RU" dirty="0"/>
              <a:t> районах перейдут частным партнерам для реконструкции. Таким образом через два года у нас будет дополнительно 500 мест для оздоровления детей.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397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1462" y="3689176"/>
            <a:ext cx="6247124" cy="390923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при организации отдыха и оздоровления – это обеспечение безопасности детей. Здесь, как и прежде, работа ведется в трех основных направлениях – это физическая безопасность, санитарно-эпидемиологическое благополучие и подготовка кадров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внимание, конечно, уделяем загородным и санаторным лагерям.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 видите, что еще достаточно много необходимо сделать.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лагерях с дневным пребыванием, как правило, требования безопасности детей соблюдаются. Ведь эта работа ведется на протяжении всего учебного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здесь должна обратить ваше внимание: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17 школ с нарушениями пожарной безопасности. Необходимо максимально устранить до начала летней кампании;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– в целом только 40% территорий обработано;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-только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лагерей получили положительные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заключения.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мало. В прошлом году на аналогичный период их было выдано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Уважаемые коллеги, необходимо значительно активизировать работу в данном направлении.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получение заключения в последний день перед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открытием лагеря.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трех дней до заезда.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напомнить,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ограничить пребывание детей на территории, не обработанной от клещей. Кроме того,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безопасности без противоклещевых прививок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палаточные лагеря, походы и экспедиции.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говорить о подготовке кадров, то эту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организуют Министерство образования края, Министерство здравоохранения, Управление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ряд профессиональных образовательных организаций и Ассоциация детских лагерей.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 года к работе в лагерях подготовлено более 5 тысяч сотрудников: вожатые, воспитатели, инструкторы, медики, руководители.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уважаемые коллеги, этого недостаточно. Мы понимаем, что нужно наращивать темпы подготовки кадров, в особенности – вожатых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продолжать практику проведения муниципальных семинаров 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оздоровительной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 внимание также, что к 2020 году планируется разработать профессиональный стандарт руководителя лагеря.  Думаю, что и там появится требование о соответствующей подготовке.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основные задачи, которые мы ставим перед собой.</a:t>
            </a:r>
          </a:p>
          <a:p>
            <a:r>
              <a:rPr lang="ru-RU" dirty="0"/>
              <a:t>Безусловно, открыть все лагеря в установленные сроки. </a:t>
            </a:r>
          </a:p>
          <a:p>
            <a:r>
              <a:rPr lang="ru-RU" dirty="0"/>
              <a:t>А для этого необходимо своевременно провести подготовительные мероприятия. Получить санитарно-эпидемиологические заключения. </a:t>
            </a:r>
            <a:r>
              <a:rPr lang="ru-RU" dirty="0" smtClean="0"/>
              <a:t>Загородным и санаторным лагерям пройти </a:t>
            </a:r>
            <a:r>
              <a:rPr lang="ru-RU" dirty="0"/>
              <a:t>межведомственную приемку.</a:t>
            </a:r>
          </a:p>
          <a:p>
            <a:r>
              <a:rPr lang="ru-RU" dirty="0"/>
              <a:t>Обеспечить безопасность детей.</a:t>
            </a:r>
          </a:p>
          <a:p>
            <a:r>
              <a:rPr lang="ru-RU" dirty="0"/>
              <a:t>Соответственно – подготовка персонала и </a:t>
            </a:r>
            <a:r>
              <a:rPr lang="ru-RU" dirty="0" smtClean="0"/>
              <a:t>устранение всех замечаний надзорных органов до открытия лагеря и </a:t>
            </a:r>
            <a:r>
              <a:rPr lang="ru-RU" dirty="0"/>
              <a:t>во время смен</a:t>
            </a:r>
            <a:r>
              <a:rPr lang="ru-RU" dirty="0" smtClean="0"/>
              <a:t>. Оказание муниципальными координационными советами методической помощи коллективам лагерей в реализации программ и создании безопасных условий пребывания детей.</a:t>
            </a:r>
            <a:endParaRPr lang="ru-RU" dirty="0"/>
          </a:p>
          <a:p>
            <a:r>
              <a:rPr lang="ru-RU" dirty="0"/>
              <a:t>И это увеличение охвата детей в загородных и профильных лагерях. </a:t>
            </a:r>
          </a:p>
          <a:p>
            <a:r>
              <a:rPr lang="ru-RU" dirty="0"/>
              <a:t>Для этого, напомню, средства краевого бюджета увеличены на 49 млн. руб.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4CDF-C51E-470A-98C4-9630C9073B3F}" type="datetime1">
              <a:rPr lang="ru-RU" smtClean="0"/>
              <a:t>15.05.2019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787" y="649287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fld id="{8A579F46-E50F-8441-B540-38CA5E5D3E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2439-3B16-4EA3-BC7F-B578276D4F3B}" type="datetime1">
              <a:rPr lang="ru-RU" smtClean="0"/>
              <a:t>15.05.2019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6A89-578E-47B1-AF5E-98F4BAF6D835}" type="datetime1">
              <a:rPr lang="ru-RU" smtClean="0"/>
              <a:t>15.05.2019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88F6-FA67-4559-A92F-62B32DC72E66}" type="datetime1">
              <a:rPr lang="ru-RU" smtClean="0"/>
              <a:t>15.05.2019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787" y="6492875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fld id="{8A579F46-E50F-8441-B540-38CA5E5D3E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46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E8DA-DF23-409F-BC48-18EC0AD48067}" type="datetime1">
              <a:rPr lang="ru-RU" smtClean="0"/>
              <a:t>15.05.2019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E801-3ED0-4DB2-9307-E4FF9BC354E3}" type="datetime1">
              <a:rPr lang="ru-RU" smtClean="0"/>
              <a:t>15.05.2019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61E-F8E3-4846-A15D-718B3DD11692}" type="datetime1">
              <a:rPr lang="ru-RU" smtClean="0"/>
              <a:t>15.05.2019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7576-EA0B-40DE-B86A-5351CCAF3487}" type="datetime1">
              <a:rPr lang="ru-RU" smtClean="0"/>
              <a:t>15.05.2019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2DF6-BA32-48EB-8496-1CE6BFF86E19}" type="datetime1">
              <a:rPr lang="ru-RU" smtClean="0"/>
              <a:t>15.05.2019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2099-E69D-4B26-9DAC-A1A9D2892306}" type="datetime1">
              <a:rPr lang="ru-RU" smtClean="0"/>
              <a:t>15.05.2019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B0FE-D277-4D89-8323-1CF1346F801C}" type="datetime1">
              <a:rPr lang="ru-RU" smtClean="0"/>
              <a:t>15.05.2019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FB67-36F5-47CB-BE9C-C225B86B461C}" type="datetime1">
              <a:rPr lang="ru-RU" smtClean="0"/>
              <a:t>15.05.2019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profile/591678770479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profile.php?id=1000164420877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club158336361" TargetMode="External"/><Relationship Id="rId5" Type="http://schemas.openxmlformats.org/officeDocument/2006/relationships/hyperlink" Target="https://www.instagram.com/minsotspermkrai/" TargetMode="External"/><Relationship Id="rId4" Type="http://schemas.openxmlformats.org/officeDocument/2006/relationships/hyperlink" Target="http://minsoc.permkra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842000"/>
            <a:ext cx="1809946" cy="475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239"/>
            <a:ext cx="8144759" cy="2526383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9497" y="5921363"/>
            <a:ext cx="1170432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r"/>
            <a:r>
              <a:rPr lang="ru-RU" sz="2000" dirty="0" smtClean="0">
                <a:ea typeface="PT Serif" charset="0"/>
                <a:cs typeface="PT Serif" charset="0"/>
              </a:rPr>
              <a:t>2019</a:t>
            </a:r>
            <a:endParaRPr lang="en-US" sz="2000" dirty="0">
              <a:ea typeface="PT Serif" charset="0"/>
              <a:cs typeface="PT Serif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08" y="1141632"/>
            <a:ext cx="966280" cy="1811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CA015B-28AD-41F6-8CE6-E925E084BACE}"/>
              </a:ext>
            </a:extLst>
          </p:cNvPr>
          <p:cNvSpPr txBox="1"/>
          <p:nvPr/>
        </p:nvSpPr>
        <p:spPr>
          <a:xfrm>
            <a:off x="812621" y="2155115"/>
            <a:ext cx="6519516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3500" dirty="0">
                <a:solidFill>
                  <a:schemeClr val="bg1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ОБ ОРГАНИЗАЦИИ</a:t>
            </a:r>
          </a:p>
          <a:p>
            <a:pPr>
              <a:spcBef>
                <a:spcPts val="600"/>
              </a:spcBef>
            </a:pPr>
            <a:r>
              <a:rPr lang="ru-RU" sz="3500" dirty="0" smtClean="0">
                <a:solidFill>
                  <a:schemeClr val="bg1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ЛЕТНЕЙ ОЗДОРОВИТЕЛЬНОЙ КАМПАНИИ 2019 года</a:t>
            </a:r>
            <a:endParaRPr lang="ru-RU" sz="3500" dirty="0">
              <a:solidFill>
                <a:schemeClr val="bg1"/>
              </a:solidFill>
              <a:latin typeface="DINPro-Regular" panose="02000503030000020004" pitchFamily="50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54" y="1411449"/>
            <a:ext cx="1081108" cy="4667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5" y="2336099"/>
            <a:ext cx="816089" cy="6164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65" y="3497458"/>
            <a:ext cx="814866" cy="53949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66850" y="3342048"/>
            <a:ext cx="722975" cy="722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Pro-Regular" panose="02000503030000020004" pitchFamily="50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77763" y="2299037"/>
            <a:ext cx="722975" cy="722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Pro-Regular" panose="02000503030000020004" pitchFamily="50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77763" y="1219985"/>
            <a:ext cx="722975" cy="7229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Pro-Regular" panose="02000503030000020004" pitchFamily="50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2923193"/>
              </p:ext>
            </p:extLst>
          </p:nvPr>
        </p:nvGraphicFramePr>
        <p:xfrm>
          <a:off x="3198229" y="997782"/>
          <a:ext cx="4925902" cy="363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7590" y="423948"/>
            <a:ext cx="5192043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000" dirty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ОСНОВНЫЕ ПОКАЗАТЕЛИ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7763" y="1340358"/>
            <a:ext cx="722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157E"/>
                </a:solidFill>
                <a:latin typeface="DINPro-Regular" panose="02000503030000020004" pitchFamily="50" charset="0"/>
                <a:cs typeface="Times New Roman" pitchFamily="18" charset="0"/>
              </a:rPr>
              <a:t>586</a:t>
            </a:r>
            <a:endParaRPr lang="ru-RU" altLang="ru-RU" sz="2000" b="1" dirty="0">
              <a:solidFill>
                <a:srgbClr val="00157E"/>
              </a:solidFill>
              <a:latin typeface="DINPro-Regular" panose="02000503030000020004" pitchFamily="50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564" y="1076724"/>
            <a:ext cx="4375069" cy="400110"/>
          </a:xfrm>
          <a:prstGeom prst="rect">
            <a:avLst/>
          </a:prstGeom>
          <a:solidFill>
            <a:srgbClr val="00157E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ОХВАТ ВСЕМИ ФОРМАМИ ОЗДОРОВЛЕНИЯ, </a:t>
            </a:r>
            <a:b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</a:br>
            <a: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ОТДЫХА</a:t>
            </a:r>
            <a:r>
              <a:rPr lang="en-US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И ЗАНЯТОСТИ, ТЫС. ДЕТЕЙ</a:t>
            </a:r>
            <a:endParaRPr lang="ru-RU" sz="1000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55098" y="3364100"/>
            <a:ext cx="2629588" cy="338554"/>
          </a:xfrm>
          <a:prstGeom prst="rect">
            <a:avLst/>
          </a:prstGeom>
          <a:solidFill>
            <a:srgbClr val="00157E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280 тысяч детей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43988" y="5826998"/>
            <a:ext cx="10716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ИНДЕКСАЦИЯ</a:t>
            </a:r>
            <a:endParaRPr lang="ru-RU" sz="900" dirty="0">
              <a:solidFill>
                <a:srgbClr val="00157E"/>
              </a:solidFill>
              <a:latin typeface="DINPro-Regular" panose="02000503030000020004" pitchFamily="50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47117" y="5513505"/>
            <a:ext cx="1225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157E"/>
                </a:solidFill>
                <a:latin typeface="DINPro-Black" pitchFamily="50" charset="0"/>
              </a:rPr>
              <a:t>4,1%</a:t>
            </a:r>
            <a:endParaRPr lang="ru-RU" sz="4000" b="1" dirty="0">
              <a:solidFill>
                <a:srgbClr val="00157E"/>
              </a:solidFill>
              <a:latin typeface="DINPro-Black" pitchFamily="50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3565641" y="5733696"/>
            <a:ext cx="291597" cy="44879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84" y="5485914"/>
            <a:ext cx="669595" cy="60377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5446413" y="6069433"/>
            <a:ext cx="2275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DINPro-Regular" panose="02000503030000020004" pitchFamily="50" charset="0"/>
              </a:rPr>
              <a:t>загородный лагерь отдыха </a:t>
            </a:r>
            <a:br>
              <a:rPr lang="ru-RU" sz="1000" dirty="0">
                <a:latin typeface="DINPro-Regular" panose="02000503030000020004" pitchFamily="50" charset="0"/>
              </a:rPr>
            </a:br>
            <a:r>
              <a:rPr lang="ru-RU" sz="1000" dirty="0">
                <a:latin typeface="DINPro-Regular" panose="02000503030000020004" pitchFamily="50" charset="0"/>
              </a:rPr>
              <a:t>и оздоровления </a:t>
            </a:r>
            <a:r>
              <a:rPr lang="ru-RU" sz="1000" dirty="0" smtClean="0">
                <a:latin typeface="DINPro-Regular" panose="02000503030000020004" pitchFamily="50" charset="0"/>
              </a:rPr>
              <a:t>детей (21 день)</a:t>
            </a:r>
            <a:endParaRPr lang="ru-RU" sz="1000" dirty="0">
              <a:latin typeface="DINPro-Regular" panose="02000503030000020004" pitchFamily="50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5841" y="5529301"/>
            <a:ext cx="477203" cy="52968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967939" y="6069433"/>
            <a:ext cx="1918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DINPro-Regular" panose="02000503030000020004" pitchFamily="50" charset="0"/>
              </a:rPr>
              <a:t>санаторно-оздоровительный детский </a:t>
            </a:r>
            <a:r>
              <a:rPr lang="ru-RU" sz="1000" dirty="0" smtClean="0">
                <a:latin typeface="DINPro-Regular" panose="02000503030000020004" pitchFamily="50" charset="0"/>
              </a:rPr>
              <a:t>лагерь (24 дня)</a:t>
            </a:r>
            <a:endParaRPr lang="ru-RU" sz="1000" dirty="0">
              <a:latin typeface="DINPro-Regular" panose="02000503030000020004" pitchFamily="50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fld id="{8A579F46-E50F-8441-B540-38CA5E5D3E04}" type="slidenum">
              <a:rPr lang="en-US" b="1" smtClean="0">
                <a:solidFill>
                  <a:schemeClr val="bg1"/>
                </a:solidFill>
                <a:latin typeface="DIN Black" pitchFamily="2" charset="0"/>
              </a:rPr>
              <a:pPr algn="l"/>
              <a:t>2</a:t>
            </a:fld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5520" y="5842679"/>
            <a:ext cx="373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rgbClr val="00157E"/>
                </a:solidFill>
                <a:latin typeface="DINPro-Regular" panose="02000503030000020004" pitchFamily="50" charset="0"/>
              </a:rPr>
              <a:t> </a:t>
            </a:r>
            <a:r>
              <a:rPr lang="ru-RU" sz="9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НА</a:t>
            </a:r>
            <a:endParaRPr lang="ru-RU" sz="900" b="1" dirty="0">
              <a:latin typeface="DINPro-Regular" panose="02000503030000020004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0913" y="1614620"/>
            <a:ext cx="683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157E"/>
                </a:solidFill>
                <a:latin typeface="DINPro-Regular" panose="02000503030000020004" pitchFamily="50" charset="0"/>
                <a:cs typeface="Times New Roman" pitchFamily="18" charset="0"/>
              </a:rPr>
              <a:t>тысяч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877763" y="2388184"/>
            <a:ext cx="722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157E"/>
                </a:solidFill>
                <a:latin typeface="DINPro-Regular" panose="02000503030000020004" pitchFamily="50" charset="0"/>
                <a:cs typeface="Times New Roman" pitchFamily="18" charset="0"/>
              </a:rPr>
              <a:t>327</a:t>
            </a:r>
            <a:endParaRPr lang="ru-RU" altLang="ru-RU" sz="2000" b="1" dirty="0">
              <a:solidFill>
                <a:srgbClr val="00157E"/>
              </a:solidFill>
              <a:latin typeface="DINPro-Regular" panose="02000503030000020004" pitchFamily="50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77763" y="2674370"/>
            <a:ext cx="683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157E"/>
                </a:solidFill>
                <a:latin typeface="DINPro-Regular" panose="02000503030000020004" pitchFamily="50" charset="0"/>
                <a:cs typeface="Times New Roman" pitchFamily="18" charset="0"/>
              </a:rPr>
              <a:t>тысяч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56901" y="3451624"/>
            <a:ext cx="683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157E"/>
                </a:solidFill>
                <a:latin typeface="DINPro-Regular" panose="02000503030000020004" pitchFamily="50" charset="0"/>
                <a:cs typeface="Times New Roman" pitchFamily="18" charset="0"/>
              </a:rPr>
              <a:t>116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65297" y="3694476"/>
            <a:ext cx="6836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157E"/>
                </a:solidFill>
                <a:latin typeface="DINPro-Regular" panose="02000503030000020004" pitchFamily="50" charset="0"/>
                <a:cs typeface="Times New Roman" pitchFamily="18" charset="0"/>
              </a:rPr>
              <a:t>тысяч</a:t>
            </a: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2706512703"/>
              </p:ext>
            </p:extLst>
          </p:nvPr>
        </p:nvGraphicFramePr>
        <p:xfrm>
          <a:off x="7803632" y="1518700"/>
          <a:ext cx="4090004" cy="300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9257530" y="3343021"/>
            <a:ext cx="166053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DINPro-Regular" panose="02000503030000020004" pitchFamily="50" charset="0"/>
              </a:rPr>
              <a:t>742,5 </a:t>
            </a:r>
            <a:r>
              <a:rPr lang="ru-RU" sz="1600" b="1" dirty="0">
                <a:latin typeface="DINPro-Regular" panose="02000503030000020004" pitchFamily="50" charset="0"/>
              </a:rPr>
              <a:t>млн. руб.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35783" y="1076724"/>
            <a:ext cx="3857853" cy="400110"/>
          </a:xfrm>
          <a:prstGeom prst="rect">
            <a:avLst/>
          </a:prstGeom>
          <a:solidFill>
            <a:srgbClr val="00157E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КОНСОЛИДИРОВАННЫЙ БЮДЖЕТ, </a:t>
            </a:r>
            <a:b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</a:br>
            <a: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МЛН. РУБ.</a:t>
            </a:r>
            <a:endParaRPr lang="ru-RU" sz="1000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5745" y="4999415"/>
            <a:ext cx="3805560" cy="33855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РАСЧЕТНАЯ СТОИМОСТЬ ПУТЕВОК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62655" y="5803914"/>
            <a:ext cx="170536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DINPro-Regular" panose="02000503030000020004" pitchFamily="50" charset="0"/>
              </a:rPr>
              <a:t>2019 - 19 742,10 </a:t>
            </a:r>
            <a:r>
              <a:rPr lang="ru-RU" sz="1200" b="1" dirty="0">
                <a:latin typeface="DINPro-Regular" panose="02000503030000020004" pitchFamily="50" charset="0"/>
              </a:rPr>
              <a:t>руб.</a:t>
            </a:r>
            <a:endParaRPr lang="ru-RU" sz="1200" dirty="0">
              <a:latin typeface="DINPro-Regular" panose="02000503030000020004" pitchFamily="50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77061" y="5792434"/>
            <a:ext cx="170512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DINPro-Regular" panose="02000503030000020004" pitchFamily="50" charset="0"/>
              </a:rPr>
              <a:t>2019 - 27 114,24 </a:t>
            </a:r>
            <a:r>
              <a:rPr lang="ru-RU" sz="1200" b="1" dirty="0">
                <a:latin typeface="DINPro-Regular" panose="02000503030000020004" pitchFamily="50" charset="0"/>
              </a:rPr>
              <a:t>руб.</a:t>
            </a:r>
            <a:endParaRPr lang="ru-RU" sz="1200" dirty="0">
              <a:latin typeface="DINPro-Regular" panose="02000503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3044" y="1960483"/>
            <a:ext cx="81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DINPro-Black" pitchFamily="50" charset="0"/>
              </a:rPr>
              <a:t>+49 млн. руб.</a:t>
            </a:r>
            <a:endParaRPr lang="ru-RU" sz="1600" dirty="0">
              <a:solidFill>
                <a:srgbClr val="FF0000"/>
              </a:solidFill>
              <a:latin typeface="DINPro-Black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1305" y="5014851"/>
            <a:ext cx="455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установлена Правительством Пермского края </a:t>
            </a:r>
            <a:b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</a:br>
            <a: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для оказания </a:t>
            </a:r>
            <a:r>
              <a:rPr lang="ru-RU" sz="1000" b="1" dirty="0">
                <a:solidFill>
                  <a:srgbClr val="00157E"/>
                </a:solidFill>
                <a:latin typeface="DINPro-Regular" panose="02000503030000020004" pitchFamily="50" charset="0"/>
              </a:rPr>
              <a:t>государственной </a:t>
            </a:r>
            <a: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поддержки в 2019 году</a:t>
            </a:r>
            <a:endParaRPr lang="ru-RU" sz="1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77763" y="4067361"/>
            <a:ext cx="23204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157E"/>
                </a:solidFill>
                <a:latin typeface="DINPro-Regular" panose="02000503030000020004" pitchFamily="50" charset="0"/>
              </a:rPr>
              <a:t>д</a:t>
            </a:r>
            <a: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етей, находящихся в ТЖС</a:t>
            </a:r>
            <a:endParaRPr lang="ru-RU" sz="1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77763" y="3019765"/>
            <a:ext cx="17379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количество школьников</a:t>
            </a:r>
            <a:endParaRPr lang="ru-RU" sz="1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77763" y="1940602"/>
            <a:ext cx="23204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численность детского населения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5336DF-C60B-4156-A7D4-FEFD04F9A1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946" y="5028603"/>
            <a:ext cx="1811473" cy="1251625"/>
          </a:xfrm>
          <a:prstGeom prst="rect">
            <a:avLst/>
          </a:prstGeom>
        </p:spPr>
      </p:pic>
      <p:sp>
        <p:nvSpPr>
          <p:cNvPr id="44" name="Стрелка: вправо 15">
            <a:extLst>
              <a:ext uri="{FF2B5EF4-FFF2-40B4-BE49-F238E27FC236}">
                <a16:creationId xmlns:a16="http://schemas.microsoft.com/office/drawing/2014/main" xmlns="" id="{528B259A-88C2-42AF-8597-8B87BC106A77}"/>
              </a:ext>
            </a:extLst>
          </p:cNvPr>
          <p:cNvSpPr/>
          <p:nvPr/>
        </p:nvSpPr>
        <p:spPr>
          <a:xfrm rot="5400000">
            <a:off x="8074949" y="4219685"/>
            <a:ext cx="785471" cy="484632"/>
          </a:xfrm>
          <a:prstGeom prst="rightArrow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734344" y="3992963"/>
            <a:ext cx="13099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Городские округа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Соликамск (8%)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Березники (5%)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Ильинский(5%)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Чайковский(2%)</a:t>
            </a:r>
            <a:endParaRPr lang="ru-RU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10005113" y="3988960"/>
            <a:ext cx="16433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Муниципальные районы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Гайнский</a:t>
            </a:r>
            <a:r>
              <a:rPr lang="ru-RU" sz="1000" dirty="0" smtClean="0"/>
              <a:t> (7%)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Еловский</a:t>
            </a:r>
            <a:r>
              <a:rPr lang="ru-RU" sz="1000" dirty="0" smtClean="0"/>
              <a:t> (6%)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Частинский</a:t>
            </a:r>
            <a:r>
              <a:rPr lang="ru-RU" sz="1000" dirty="0" smtClean="0"/>
              <a:t> (5%)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Кудымкарский</a:t>
            </a:r>
            <a:r>
              <a:rPr lang="ru-RU" sz="1000" dirty="0" smtClean="0"/>
              <a:t> (4%)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Кунгурский (4%)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/>
              <a:t>Юсьвинский</a:t>
            </a:r>
            <a:r>
              <a:rPr lang="ru-RU" sz="1000" dirty="0" smtClean="0"/>
              <a:t> (2%)</a:t>
            </a:r>
            <a:endParaRPr lang="ru-RU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8997361" y="2623466"/>
            <a:ext cx="118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DINPro-Black" pitchFamily="50" charset="0"/>
              </a:rPr>
              <a:t>-12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DINPro-Black" pitchFamily="50" charset="0"/>
              </a:rPr>
              <a:t>млн. руб.</a:t>
            </a:r>
            <a:endParaRPr lang="ru-RU" sz="1400" dirty="0">
              <a:solidFill>
                <a:srgbClr val="FF0000"/>
              </a:solidFill>
              <a:latin typeface="DINPro-Black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4315" y="3761488"/>
            <a:ext cx="180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Местные бюджеты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9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713" y="291540"/>
            <a:ext cx="8952874" cy="707886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ru-RU" sz="2000" dirty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ФОРМЫ ГОСУДАРСТВЕННОЙ ПОДДЕРЖКИ </a:t>
            </a:r>
            <a:r>
              <a:rPr lang="ru-RU" sz="2000" dirty="0" smtClean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ОТДЫХА</a:t>
            </a:r>
            <a:br>
              <a:rPr lang="ru-RU" sz="2000" dirty="0" smtClean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</a:br>
            <a:r>
              <a:rPr lang="ru-RU" sz="2000" dirty="0" smtClean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И </a:t>
            </a:r>
            <a:r>
              <a:rPr lang="ru-RU" sz="2000" dirty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ОЗДОРОВЛЕНИЯ ДЕТЕЙ</a:t>
            </a:r>
          </a:p>
        </p:txBody>
      </p:sp>
      <p:sp>
        <p:nvSpPr>
          <p:cNvPr id="19" name="Объект 14"/>
          <p:cNvSpPr>
            <a:spLocks noGrp="1"/>
          </p:cNvSpPr>
          <p:nvPr>
            <p:ph sz="half" idx="4294967295"/>
          </p:nvPr>
        </p:nvSpPr>
        <p:spPr>
          <a:xfrm>
            <a:off x="1461693" y="2154906"/>
            <a:ext cx="3718625" cy="21724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825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ru-RU" sz="1400" dirty="0">
              <a:latin typeface="DINPro-Regular" panose="02000503030000020004" pitchFamily="50" charset="0"/>
            </a:endParaRPr>
          </a:p>
          <a:p>
            <a:pPr marL="0" indent="0" defTabSz="38258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ru-RU" sz="1400" dirty="0">
              <a:latin typeface="DINPro-Regular" panose="02000503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80091" y="1510713"/>
            <a:ext cx="463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2000" b="1" dirty="0">
                <a:solidFill>
                  <a:schemeClr val="bg1"/>
                </a:solidFill>
                <a:latin typeface="DINPro-Regular" panose="02000503030000020004" pitchFamily="50" charset="0"/>
                <a:cs typeface="Times New Roman" pitchFamily="18" charset="0"/>
              </a:rPr>
              <a:t>22</a:t>
            </a:r>
            <a:endParaRPr lang="ru-RU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1740" y="3438404"/>
            <a:ext cx="85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2AEB2"/>
              </a:solidFill>
              <a:latin typeface="DINPro-Regular" panose="02000503030000020004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2993" y="3873601"/>
            <a:ext cx="90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2AEB2"/>
              </a:solidFill>
              <a:latin typeface="DINPro-Regular" panose="02000503030000020004" pitchFamily="50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16406" y="4354295"/>
            <a:ext cx="5454796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>
              <a:defRPr sz="1440" b="1" i="0" u="none" strike="noStrike" kern="1200" baseline="0">
                <a:solidFill>
                  <a:prstClr val="black"/>
                </a:solidFill>
                <a:latin typeface="DIN" pitchFamily="2" charset="0"/>
                <a:ea typeface="+mn-ea"/>
                <a:cs typeface="+mn-cs"/>
              </a:defRPr>
            </a:pPr>
            <a:r>
              <a:rPr lang="ru-RU" sz="1200" dirty="0">
                <a:solidFill>
                  <a:schemeClr val="bg1"/>
                </a:solidFill>
                <a:latin typeface="DINPro-Regular" panose="02000503030000020004" pitchFamily="50" charset="0"/>
              </a:rPr>
              <a:t>КОЛИЧЕСТВО РЕАЛИЗОВАННЫХ СЕРТИФИКАТОВ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08673155"/>
              </p:ext>
            </p:extLst>
          </p:nvPr>
        </p:nvGraphicFramePr>
        <p:xfrm>
          <a:off x="2594886" y="4518306"/>
          <a:ext cx="2593167" cy="212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242500" y="1296620"/>
            <a:ext cx="1454260" cy="43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2588">
              <a:lnSpc>
                <a:spcPts val="14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ru-RU" sz="1000" b="1" dirty="0">
                <a:solidFill>
                  <a:srgbClr val="00157E"/>
                </a:solidFill>
                <a:latin typeface="DINPro-Regular" panose="02000503030000020004" pitchFamily="50" charset="0"/>
              </a:rPr>
              <a:t>ПРЕДОСТАВЛЕНИЕ ПУТЕВОК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56263" y="1287675"/>
            <a:ext cx="327563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2588">
              <a:lnSpc>
                <a:spcPts val="14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ru-RU" sz="1000" b="1" dirty="0">
                <a:solidFill>
                  <a:srgbClr val="00157E"/>
                </a:solidFill>
                <a:latin typeface="DINPro-Regular" panose="02000503030000020004" pitchFamily="50" charset="0"/>
              </a:rPr>
              <a:t>ПРЕДОСТАВЛЕНИЕ КОМПЕНСАЦИИ РОДИТЕЛЯМ, ОПЕКУНАМ, ПРИЕМНЫМ РОДИТЕЛЯМ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656324" y="1354510"/>
            <a:ext cx="123536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82588">
              <a:lnSpc>
                <a:spcPts val="1400"/>
              </a:lnSpc>
              <a:spcBef>
                <a:spcPts val="1200"/>
              </a:spcBef>
              <a:buClr>
                <a:schemeClr val="tx2"/>
              </a:buClr>
              <a:buNone/>
            </a:pPr>
            <a:r>
              <a:rPr lang="ru-RU" sz="1000" b="1" dirty="0">
                <a:solidFill>
                  <a:srgbClr val="00157E"/>
                </a:solidFill>
                <a:latin typeface="DINPro-Regular" panose="02000503030000020004" pitchFamily="50" charset="0"/>
              </a:rPr>
              <a:t>ВЫДАЧА СЕРТИФИКАТА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854" y="1988910"/>
            <a:ext cx="12185865" cy="0"/>
          </a:xfrm>
          <a:prstGeom prst="line">
            <a:avLst/>
          </a:prstGeom>
          <a:ln w="28575">
            <a:solidFill>
              <a:srgbClr val="02A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64" y="1029197"/>
            <a:ext cx="1088240" cy="7998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0" y="1072800"/>
            <a:ext cx="1234733" cy="7950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86" y="1171644"/>
            <a:ext cx="733943" cy="706695"/>
          </a:xfrm>
          <a:prstGeom prst="rect">
            <a:avLst/>
          </a:prstGeom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68519"/>
              </p:ext>
            </p:extLst>
          </p:nvPr>
        </p:nvGraphicFramePr>
        <p:xfrm>
          <a:off x="1283869" y="2152284"/>
          <a:ext cx="4825781" cy="2237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381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DINPro-Black" panose="02000503030000020004" pitchFamily="50" charset="0"/>
                        </a:rPr>
                        <a:t>Категории семей</a:t>
                      </a:r>
                    </a:p>
                  </a:txBody>
                  <a:tcPr>
                    <a:solidFill>
                      <a:srgbClr val="0E088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>
                          <a:latin typeface="DINPro-Black" panose="02000503030000020004" pitchFamily="50" charset="0"/>
                        </a:rPr>
                        <a:t>Размер поддержки</a:t>
                      </a:r>
                    </a:p>
                  </a:txBody>
                  <a:tcPr>
                    <a:solidFill>
                      <a:srgbClr val="0E08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DINPro-Black" panose="02000503030000020004" pitchFamily="50" charset="0"/>
                      </a:endParaRPr>
                    </a:p>
                  </a:txBody>
                  <a:tcPr>
                    <a:solidFill>
                      <a:srgbClr val="0E0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38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Семьи с детьми-инвалидами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Семьи с детьми-сиротами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100%</a:t>
                      </a:r>
                      <a:endParaRPr lang="ru-RU" sz="18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 расчетной стоимости путевки</a:t>
                      </a:r>
                      <a:endParaRPr lang="ru-RU" sz="11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vert="vert27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686">
                <a:tc>
                  <a:txBody>
                    <a:bodyPr/>
                    <a:lstStyle/>
                    <a:p>
                      <a:pPr marL="171450" indent="-171450" defTabSz="382588">
                        <a:lnSpc>
                          <a:spcPts val="1000"/>
                        </a:lnSpc>
                        <a:spcBef>
                          <a:spcPts val="300"/>
                        </a:spcBef>
                        <a:buClr>
                          <a:srgbClr val="0E08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Малоимущие семьи</a:t>
                      </a:r>
                    </a:p>
                    <a:p>
                      <a:pPr marL="171450" indent="-171450" defTabSz="382588">
                        <a:lnSpc>
                          <a:spcPts val="1000"/>
                        </a:lnSpc>
                        <a:spcBef>
                          <a:spcPts val="300"/>
                        </a:spcBef>
                        <a:buClr>
                          <a:srgbClr val="0E088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Семьи, находящиеся 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в социально-опасном положении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80%</a:t>
                      </a:r>
                      <a:endParaRPr lang="ru-RU" sz="18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rgbClr val="D2D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2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Семьи с доходом до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 2-х величин прожиточного минимума</a:t>
                      </a:r>
                      <a:endParaRPr lang="ru-RU" sz="10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70%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72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Семьи с доходом от 2 до 3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величин прожиточного минимума</a:t>
                      </a:r>
                      <a:endParaRPr lang="ru-RU" sz="10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30%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rgbClr val="D2D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72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DINPro-Regular" panose="02000503030000020004" pitchFamily="50" charset="0"/>
                        </a:rPr>
                        <a:t>Компенсация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  <a:latin typeface="DINPro-Regular" panose="02000503030000020004" pitchFamily="50" charset="0"/>
                        </a:rPr>
                        <a:t> опекунам (попечителям), приемным родителям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DINPro-Black" panose="02000503030000020004" pitchFamily="50" charset="0"/>
                        </a:rPr>
                        <a:t>100%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vert="vert270"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7080164" y="6479662"/>
            <a:ext cx="99103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b="1" dirty="0">
                <a:solidFill>
                  <a:srgbClr val="02AEB2"/>
                </a:solidFill>
                <a:latin typeface="DINPro-Bold" pitchFamily="50" charset="0"/>
              </a:rPr>
              <a:t>с</a:t>
            </a:r>
            <a:r>
              <a:rPr lang="ru-RU" sz="1000" b="1" dirty="0" smtClean="0">
                <a:solidFill>
                  <a:srgbClr val="02AEB2"/>
                </a:solidFill>
                <a:latin typeface="DINPro-Bold" pitchFamily="50" charset="0"/>
              </a:rPr>
              <a:t> 2019 года</a:t>
            </a:r>
            <a:endParaRPr lang="ru-RU" sz="1000" dirty="0">
              <a:solidFill>
                <a:srgbClr val="02AEB2"/>
              </a:solidFill>
              <a:latin typeface="DINPro-Bold" pitchFamily="50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80165" y="4631294"/>
            <a:ext cx="99103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b="1" dirty="0">
                <a:solidFill>
                  <a:srgbClr val="02AEB2"/>
                </a:solidFill>
                <a:latin typeface="DINPro-Bold" pitchFamily="50" charset="0"/>
              </a:rPr>
              <a:t>с</a:t>
            </a:r>
            <a:r>
              <a:rPr lang="ru-RU" sz="1000" b="1" dirty="0" smtClean="0">
                <a:solidFill>
                  <a:srgbClr val="02AEB2"/>
                </a:solidFill>
                <a:latin typeface="DINPro-Bold" pitchFamily="50" charset="0"/>
              </a:rPr>
              <a:t> </a:t>
            </a:r>
            <a:r>
              <a:rPr lang="ru-RU" sz="1000" b="1" dirty="0" smtClean="0">
                <a:solidFill>
                  <a:srgbClr val="02AEB2"/>
                </a:solidFill>
                <a:latin typeface="DINPro-Bold" pitchFamily="50" charset="0"/>
              </a:rPr>
              <a:t>2011 </a:t>
            </a:r>
            <a:r>
              <a:rPr lang="ru-RU" sz="1000" b="1" dirty="0" smtClean="0">
                <a:solidFill>
                  <a:srgbClr val="02AEB2"/>
                </a:solidFill>
                <a:latin typeface="DINPro-Bold" pitchFamily="50" charset="0"/>
              </a:rPr>
              <a:t>года</a:t>
            </a:r>
            <a:endParaRPr lang="ru-RU" sz="1000" dirty="0">
              <a:solidFill>
                <a:srgbClr val="02AEB2"/>
              </a:solidFill>
              <a:latin typeface="DINPro-Bold" pitchFamily="50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80165" y="5338105"/>
            <a:ext cx="99103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b="1" dirty="0">
                <a:solidFill>
                  <a:srgbClr val="02AEB2"/>
                </a:solidFill>
                <a:latin typeface="DINPro-Bold" pitchFamily="50" charset="0"/>
              </a:rPr>
              <a:t>с</a:t>
            </a:r>
            <a:r>
              <a:rPr lang="ru-RU" sz="1000" b="1" dirty="0" smtClean="0">
                <a:solidFill>
                  <a:srgbClr val="02AEB2"/>
                </a:solidFill>
                <a:latin typeface="DINPro-Bold" pitchFamily="50" charset="0"/>
              </a:rPr>
              <a:t> 2015 года</a:t>
            </a:r>
            <a:endParaRPr lang="ru-RU" sz="1000" dirty="0">
              <a:solidFill>
                <a:srgbClr val="02AEB2"/>
              </a:solidFill>
              <a:latin typeface="DINPro-Bold" pitchFamily="50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0165" y="5856434"/>
            <a:ext cx="99103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000" b="1" dirty="0">
                <a:solidFill>
                  <a:srgbClr val="02AEB2"/>
                </a:solidFill>
                <a:latin typeface="DINPro-Bold" pitchFamily="50" charset="0"/>
              </a:rPr>
              <a:t>с</a:t>
            </a:r>
            <a:r>
              <a:rPr lang="ru-RU" sz="1000" b="1" dirty="0" smtClean="0">
                <a:solidFill>
                  <a:srgbClr val="02AEB2"/>
                </a:solidFill>
                <a:latin typeface="DINPro-Bold" pitchFamily="50" charset="0"/>
              </a:rPr>
              <a:t> 2018 года</a:t>
            </a:r>
            <a:endParaRPr lang="ru-RU" sz="1000" dirty="0">
              <a:solidFill>
                <a:srgbClr val="02AEB2"/>
              </a:solidFill>
              <a:latin typeface="DINPro-Bold" pitchFamily="50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5233" y="4077296"/>
            <a:ext cx="1170449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DINPro-Black" panose="02000503030000020004" pitchFamily="50" charset="0"/>
              </a:rPr>
              <a:t>НОВОЕ!</a:t>
            </a:r>
            <a:endParaRPr lang="ru-RU" sz="1200" dirty="0">
              <a:solidFill>
                <a:schemeClr val="bg1"/>
              </a:solidFill>
              <a:latin typeface="DINPro-Black" panose="02000503030000020004" pitchFamily="50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58133" y="6335547"/>
            <a:ext cx="1474305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dirty="0" smtClean="0">
                <a:solidFill>
                  <a:srgbClr val="02AEB2"/>
                </a:solidFill>
                <a:latin typeface="DINPro-Regular" panose="02000503030000020004" pitchFamily="50" charset="0"/>
              </a:rPr>
              <a:t>г</a:t>
            </a:r>
            <a:r>
              <a:rPr lang="ru-RU" sz="1000" b="1" dirty="0" smtClean="0">
                <a:solidFill>
                  <a:srgbClr val="02AEB2"/>
                </a:solidFill>
                <a:latin typeface="DINPro-Regular" panose="02000503030000020004" pitchFamily="50" charset="0"/>
              </a:rPr>
              <a:t>. Верещагино</a:t>
            </a:r>
            <a:endParaRPr lang="ru-RU" sz="1000" b="1" dirty="0">
              <a:solidFill>
                <a:srgbClr val="02AEB2"/>
              </a:solidFill>
              <a:latin typeface="DINPro-Regular" panose="02000503030000020004" pitchFamily="50" charset="0"/>
            </a:endParaRPr>
          </a:p>
          <a:p>
            <a:pPr>
              <a:lnSpc>
                <a:spcPts val="1000"/>
              </a:lnSpc>
            </a:pPr>
            <a:r>
              <a:rPr lang="ru-RU" sz="1000" b="1" dirty="0" smtClean="0">
                <a:solidFill>
                  <a:srgbClr val="02AEB2"/>
                </a:solidFill>
                <a:latin typeface="DINPro-Regular" panose="02000503030000020004" pitchFamily="50" charset="0"/>
              </a:rPr>
              <a:t>Пермский район </a:t>
            </a:r>
            <a:endParaRPr lang="ru-RU" sz="1000" b="1" dirty="0" smtClean="0">
              <a:solidFill>
                <a:srgbClr val="02AEB2"/>
              </a:solidFill>
              <a:latin typeface="DINPro-Regular" panose="02000503030000020004" pitchFamily="50" charset="0"/>
            </a:endParaRPr>
          </a:p>
          <a:p>
            <a:pPr>
              <a:lnSpc>
                <a:spcPts val="1000"/>
              </a:lnSpc>
            </a:pPr>
            <a:r>
              <a:rPr lang="ru-RU" sz="1000" b="1" dirty="0" err="1" smtClean="0">
                <a:solidFill>
                  <a:srgbClr val="02AEB2"/>
                </a:solidFill>
                <a:latin typeface="DINPro-Regular" panose="02000503030000020004" pitchFamily="50" charset="0"/>
              </a:rPr>
              <a:t>Частинский</a:t>
            </a:r>
            <a:r>
              <a:rPr lang="ru-RU" sz="1000" b="1" dirty="0" smtClean="0">
                <a:solidFill>
                  <a:srgbClr val="02AEB2"/>
                </a:solidFill>
                <a:latin typeface="DINPro-Regular" panose="02000503030000020004" pitchFamily="50" charset="0"/>
              </a:rPr>
              <a:t> район</a:t>
            </a:r>
            <a:endParaRPr lang="ru-RU" sz="1000" b="1" dirty="0" smtClean="0">
              <a:solidFill>
                <a:srgbClr val="02AEB2"/>
              </a:solidFill>
              <a:latin typeface="DINPro-Regular" panose="0200050303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8134" y="4660107"/>
            <a:ext cx="147430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Пермь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8134" y="4926465"/>
            <a:ext cx="1474305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Кудымкар</a:t>
            </a:r>
          </a:p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Кунгур</a:t>
            </a:r>
          </a:p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Горнозаводск</a:t>
            </a:r>
          </a:p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Добрянка</a:t>
            </a:r>
          </a:p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Краснокамск</a:t>
            </a:r>
          </a:p>
          <a:p>
            <a:pPr>
              <a:lnSpc>
                <a:spcPts val="1000"/>
              </a:lnSpc>
              <a:spcAft>
                <a:spcPts val="400"/>
              </a:spcAft>
            </a:pPr>
            <a:r>
              <a:rPr lang="ru-RU" sz="1000" dirty="0" err="1">
                <a:solidFill>
                  <a:srgbClr val="0E0886"/>
                </a:solidFill>
                <a:latin typeface="DINPro-Regular" panose="02000503030000020004" pitchFamily="50" charset="0"/>
              </a:rPr>
              <a:t>Сивинский</a:t>
            </a:r>
            <a:r>
              <a:rPr lang="ru-RU" sz="1000" dirty="0">
                <a:solidFill>
                  <a:srgbClr val="0E0886"/>
                </a:solidFill>
                <a:latin typeface="DINPro-Regular" panose="02000503030000020004" pitchFamily="50" charset="0"/>
              </a:rPr>
              <a:t> район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8134" y="5814033"/>
            <a:ext cx="1474305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E0886"/>
                </a:solidFill>
                <a:latin typeface="DINPro-Regular" panose="02000503030000020004" pitchFamily="50" charset="0"/>
              </a:rPr>
              <a:t>Карагайский район</a:t>
            </a:r>
          </a:p>
          <a:p>
            <a:pPr>
              <a:lnSpc>
                <a:spcPts val="1000"/>
              </a:lnSpc>
            </a:pPr>
            <a:r>
              <a:rPr lang="ru-RU" sz="1000" dirty="0">
                <a:solidFill>
                  <a:srgbClr val="00157E"/>
                </a:solidFill>
                <a:latin typeface="DINPro-Regular" panose="02000503030000020004" pitchFamily="50" charset="0"/>
              </a:rPr>
              <a:t>г. </a:t>
            </a:r>
            <a:r>
              <a:rPr lang="ru-RU" sz="1000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Чердынь</a:t>
            </a:r>
          </a:p>
          <a:p>
            <a:pPr>
              <a:lnSpc>
                <a:spcPts val="1000"/>
              </a:lnSpc>
            </a:pPr>
            <a:r>
              <a:rPr lang="ru-RU" sz="1000" dirty="0" smtClean="0">
                <a:solidFill>
                  <a:srgbClr val="00157E"/>
                </a:solidFill>
                <a:latin typeface="DINPro-Regular" panose="02000503030000020004" pitchFamily="50" charset="0"/>
              </a:rPr>
              <a:t>г. Красновишерск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888668" y="4723906"/>
            <a:ext cx="254699" cy="12124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5400000">
            <a:off x="6606525" y="5292386"/>
            <a:ext cx="862765" cy="1289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6751841" y="6025150"/>
            <a:ext cx="528351" cy="10829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5400000">
            <a:off x="6783140" y="6515577"/>
            <a:ext cx="478996" cy="11505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r>
              <a:rPr lang="ru-RU" sz="1200" b="1" dirty="0" smtClean="0">
                <a:solidFill>
                  <a:schemeClr val="bg1"/>
                </a:solidFill>
                <a:latin typeface="DIN Black" pitchFamily="2" charset="0"/>
              </a:rPr>
              <a:t>3</a:t>
            </a:r>
            <a:endParaRPr lang="en-US" sz="1200" b="1" dirty="0">
              <a:solidFill>
                <a:schemeClr val="bg1"/>
              </a:solidFill>
              <a:latin typeface="DIN Black" pitchFamily="2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25919"/>
              </p:ext>
            </p:extLst>
          </p:nvPr>
        </p:nvGraphicFramePr>
        <p:xfrm>
          <a:off x="6518366" y="2161278"/>
          <a:ext cx="547515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xmlns="" val="2848359488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DINPro-Black" panose="02000503030000020004" pitchFamily="50" charset="0"/>
                        </a:rPr>
                        <a:t>Форма</a:t>
                      </a:r>
                      <a:r>
                        <a:rPr lang="ru-RU" sz="1000" baseline="0" dirty="0" smtClean="0">
                          <a:latin typeface="DINPro-Black" panose="02000503030000020004" pitchFamily="50" charset="0"/>
                        </a:rPr>
                        <a:t> государственной поддержки</a:t>
                      </a:r>
                      <a:endParaRPr lang="ru-RU" sz="1000" dirty="0">
                        <a:latin typeface="DINPro-Black" panose="02000503030000020004" pitchFamily="50" charset="0"/>
                      </a:endParaRPr>
                    </a:p>
                  </a:txBody>
                  <a:tcPr>
                    <a:solidFill>
                      <a:srgbClr val="0E0886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DINPro-Black" panose="02000503030000020004" pitchFamily="50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latin typeface="DINPro-Black" panose="02000503030000020004" pitchFamily="50" charset="0"/>
                        </a:rPr>
                        <a:t> получателей, сумма (млн. руб.)</a:t>
                      </a:r>
                      <a:endParaRPr lang="ru-RU" sz="1000" dirty="0">
                        <a:latin typeface="DINPro-Black" panose="02000503030000020004" pitchFamily="50" charset="0"/>
                      </a:endParaRPr>
                    </a:p>
                  </a:txBody>
                  <a:tcPr>
                    <a:solidFill>
                      <a:srgbClr val="0E08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DINPro-Black" panose="02000503030000020004" pitchFamily="50" charset="0"/>
                      </a:endParaRPr>
                    </a:p>
                  </a:txBody>
                  <a:tcPr>
                    <a:solidFill>
                      <a:srgbClr val="0E0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DINPro-Black" panose="02000503030000020004" pitchFamily="50" charset="0"/>
                        </a:rPr>
                        <a:t>2017 год</a:t>
                      </a:r>
                      <a:endParaRPr lang="ru-RU" sz="1000" dirty="0">
                        <a:solidFill>
                          <a:schemeClr val="bg1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>
                    <a:solidFill>
                      <a:srgbClr val="0E08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DINPro-Black" panose="02000503030000020004" pitchFamily="50" charset="0"/>
                        </a:rPr>
                        <a:t>2018 год</a:t>
                      </a:r>
                      <a:endParaRPr lang="ru-RU" sz="1000" dirty="0">
                        <a:solidFill>
                          <a:schemeClr val="bg1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>
                    <a:solidFill>
                      <a:srgbClr val="0E0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778746"/>
                  </a:ext>
                </a:extLst>
              </a:tr>
              <a:tr h="358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Оплата питания в лагерях с дневным пребыванием</a:t>
                      </a:r>
                      <a:endParaRPr lang="ru-RU" sz="10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63</a:t>
                      </a:r>
                      <a:r>
                        <a:rPr lang="ru-RU" sz="1800" b="1" baseline="0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 525 </a:t>
                      </a:r>
                      <a:r>
                        <a:rPr lang="ru-RU" sz="1400" b="1" baseline="0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чел.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120,7 </a:t>
                      </a:r>
                      <a:r>
                        <a:rPr lang="ru-RU" sz="1400" b="1" baseline="0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61 382 </a:t>
                      </a:r>
                      <a:r>
                        <a:rPr lang="ru-RU" sz="14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чел.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120,4 </a:t>
                      </a:r>
                      <a:r>
                        <a:rPr lang="ru-RU" sz="14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992">
                <a:tc>
                  <a:txBody>
                    <a:bodyPr/>
                    <a:lstStyle/>
                    <a:p>
                      <a:pPr marL="0" indent="0" defTabSz="382588">
                        <a:lnSpc>
                          <a:spcPts val="1000"/>
                        </a:lnSpc>
                        <a:spcBef>
                          <a:spcPts val="300"/>
                        </a:spcBef>
                        <a:buClr>
                          <a:srgbClr val="0E0886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Путевки, компенсации,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DINPro-Regular" panose="02000503030000020004" pitchFamily="50" charset="0"/>
                        </a:rPr>
                        <a:t> сертификаты, субсидии</a:t>
                      </a:r>
                      <a:endParaRPr lang="ru-RU" sz="1000" dirty="0">
                        <a:solidFill>
                          <a:schemeClr val="tx1"/>
                        </a:solidFill>
                        <a:latin typeface="DINPro-Regular" panose="02000503030000020004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22 412 </a:t>
                      </a:r>
                      <a:r>
                        <a:rPr lang="ru-RU" sz="14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чел.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282,4 </a:t>
                      </a:r>
                      <a:r>
                        <a:rPr lang="ru-RU" sz="14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22 401 </a:t>
                      </a:r>
                      <a:r>
                        <a:rPr lang="ru-RU" sz="14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чел.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301,4 </a:t>
                      </a:r>
                      <a:r>
                        <a:rPr lang="ru-RU" sz="1400" b="1" dirty="0" smtClean="0">
                          <a:solidFill>
                            <a:srgbClr val="0E0886"/>
                          </a:solidFill>
                          <a:latin typeface="DINPro-Black" panose="02000503030000020004" pitchFamily="50" charset="0"/>
                        </a:rPr>
                        <a:t>млн. руб.</a:t>
                      </a:r>
                      <a:endParaRPr lang="ru-RU" sz="1400" b="1" dirty="0">
                        <a:solidFill>
                          <a:srgbClr val="0E0886"/>
                        </a:solidFill>
                        <a:latin typeface="DINPro-Black" panose="02000503030000020004" pitchFamily="50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xmlns="" id="{0F0901D5-369D-42A4-8468-C2F015FC3799}"/>
              </a:ext>
            </a:extLst>
          </p:cNvPr>
          <p:cNvSpPr txBox="1">
            <a:spLocks/>
          </p:cNvSpPr>
          <p:nvPr/>
        </p:nvSpPr>
        <p:spPr>
          <a:xfrm>
            <a:off x="885813" y="6076787"/>
            <a:ext cx="9716051" cy="310428"/>
          </a:xfrm>
          <a:prstGeom prst="rect">
            <a:avLst/>
          </a:prstGeom>
          <a:solidFill>
            <a:srgbClr val="33CCCC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366" y="436506"/>
            <a:ext cx="7427194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000" dirty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РЕСУРСНЫЙ ЦЕНТР В СФЕРЕ ОЗДОРОВЛЕНИЯ ДЕТЕЙ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687E39-0CAB-4D52-AD59-96340F9B96DC}"/>
              </a:ext>
            </a:extLst>
          </p:cNvPr>
          <p:cNvSpPr/>
          <p:nvPr/>
        </p:nvSpPr>
        <p:spPr>
          <a:xfrm>
            <a:off x="988138" y="1915558"/>
            <a:ext cx="2447520" cy="400110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ПОВЫШЕНИЕ </a:t>
            </a:r>
            <a:br>
              <a:rPr lang="ru-RU" alt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</a:br>
            <a:r>
              <a:rPr lang="ru-RU" alt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КАЧЕСТВА УСЛУГ  ЛАГЕРЕЙ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31F54CE7-2582-4A12-AD23-CBD2145FF0DF}"/>
              </a:ext>
            </a:extLst>
          </p:cNvPr>
          <p:cNvSpPr/>
          <p:nvPr/>
        </p:nvSpPr>
        <p:spPr>
          <a:xfrm>
            <a:off x="998485" y="3289506"/>
            <a:ext cx="2435741" cy="430887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ИНФОРМИРОВАНИЕ </a:t>
            </a:r>
          </a:p>
          <a:p>
            <a:pPr>
              <a:spcBef>
                <a:spcPct val="20000"/>
              </a:spcBef>
            </a:pPr>
            <a:r>
              <a:rPr lang="ru-RU" altLang="ru-RU" sz="10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О СОБЫТИЯХ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7C824D6-ABC5-424C-B4F0-E2B7B8609AE8}"/>
              </a:ext>
            </a:extLst>
          </p:cNvPr>
          <p:cNvSpPr/>
          <p:nvPr/>
        </p:nvSpPr>
        <p:spPr>
          <a:xfrm>
            <a:off x="988138" y="2614365"/>
            <a:ext cx="2447522" cy="400110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itchFamily="34" charset="0"/>
              </a:rPr>
              <a:t>ПОВЫШЕНИЕ </a:t>
            </a:r>
            <a:br>
              <a:rPr lang="ru-RU" sz="10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itchFamily="34" charset="0"/>
              </a:rPr>
            </a:br>
            <a:r>
              <a:rPr lang="ru-RU" sz="1000" b="1" dirty="0" smtClean="0">
                <a:solidFill>
                  <a:schemeClr val="bg1"/>
                </a:solidFill>
                <a:latin typeface="DINPro-Regular" panose="02000503030000020004" pitchFamily="50" charset="0"/>
                <a:cs typeface="Arial" pitchFamily="34" charset="0"/>
              </a:rPr>
              <a:t>УРОВНЯ ПОДГОТОВКИ </a:t>
            </a:r>
            <a:r>
              <a:rPr lang="ru-RU" sz="1000" b="1" dirty="0">
                <a:solidFill>
                  <a:schemeClr val="bg1"/>
                </a:solidFill>
                <a:latin typeface="DINPro-Regular" panose="02000503030000020004" pitchFamily="50" charset="0"/>
                <a:cs typeface="Arial" pitchFamily="34" charset="0"/>
              </a:rPr>
              <a:t>КАДРОВ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7BADD55-FA8A-4503-ACBF-5DF7DD22A8EF}"/>
              </a:ext>
            </a:extLst>
          </p:cNvPr>
          <p:cNvSpPr/>
          <p:nvPr/>
        </p:nvSpPr>
        <p:spPr>
          <a:xfrm>
            <a:off x="885813" y="5433052"/>
            <a:ext cx="2787349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DINPro-Regular" panose="02000503030000020004" pitchFamily="50" charset="0"/>
                <a:ea typeface="Roboto" panose="02000000000000000000" pitchFamily="2" charset="0"/>
                <a:cs typeface="Roboto" panose="02000000000000000000" pitchFamily="2" charset="0"/>
              </a:rPr>
              <a:t>Широкий выбор программ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DINPro-Regular" panose="02000503030000020004" pitchFamily="50" charset="0"/>
                <a:ea typeface="Roboto" panose="02000000000000000000" pitchFamily="2" charset="0"/>
                <a:cs typeface="Roboto" panose="02000000000000000000" pitchFamily="2" charset="0"/>
              </a:rPr>
              <a:t>Гарантии качества услуг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DINPro-Regular" panose="02000503030000020004" pitchFamily="50" charset="0"/>
                <a:ea typeface="Roboto" panose="02000000000000000000" pitchFamily="2" charset="0"/>
                <a:cs typeface="Roboto" panose="02000000000000000000" pitchFamily="2" charset="0"/>
              </a:rPr>
              <a:t>Оценки и отзывы клиентов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7A0C022-3598-4E21-9151-635A2CA00854}"/>
              </a:ext>
            </a:extLst>
          </p:cNvPr>
          <p:cNvSpPr/>
          <p:nvPr/>
        </p:nvSpPr>
        <p:spPr>
          <a:xfrm>
            <a:off x="4084398" y="5439960"/>
            <a:ext cx="324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DIN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Уровень инфраструктуры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DIN" pitchFamily="2" charset="0"/>
                <a:ea typeface="Roboto" panose="02000000000000000000" pitchFamily="2" charset="0"/>
                <a:cs typeface="Roboto" panose="02000000000000000000" pitchFamily="2" charset="0"/>
              </a:rPr>
              <a:t>Соответствие лагеря стандартам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DIN" pitchFamily="2" charset="0"/>
                <a:ea typeface="Roboto" panose="02000000000000000000" pitchFamily="2" charset="0"/>
                <a:cs typeface="Roboto" panose="02000000000000000000" pitchFamily="2" charset="0"/>
              </a:rPr>
              <a:t>Наличие лицензий и сертификатов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DI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8226" r="15298" b="7843"/>
          <a:stretch/>
        </p:blipFill>
        <p:spPr bwMode="auto">
          <a:xfrm>
            <a:off x="3617083" y="1128103"/>
            <a:ext cx="5174359" cy="375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0028" y="5066289"/>
            <a:ext cx="10235937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DINPro-Regular" panose="02000503030000020004" pitchFamily="50" charset="0"/>
              </a:rPr>
              <a:t>НАВИГАТОР ПРОГРАММ И УСЛУГ ДЕТСКИХ ЛАГЕРЕЙ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DINPro-Regular" panose="02000503030000020004" pitchFamily="50" charset="0"/>
              </a:rPr>
              <a:t>«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DINPro-Regular" panose="02000503030000020004" pitchFamily="50" charset="0"/>
              </a:rPr>
              <a:t>БОЛЕЕ РАЗНООБРАЗНЫЕ КАНИКУЛЫ»</a:t>
            </a:r>
          </a:p>
        </p:txBody>
      </p:sp>
      <p:sp>
        <p:nvSpPr>
          <p:cNvPr id="6" name="Овал 5"/>
          <p:cNvSpPr/>
          <p:nvPr/>
        </p:nvSpPr>
        <p:spPr>
          <a:xfrm>
            <a:off x="10324737" y="4736167"/>
            <a:ext cx="1000216" cy="10002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Pro-Regular" panose="0200050303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29" y="5013313"/>
            <a:ext cx="731953" cy="49175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4713" y="1143695"/>
            <a:ext cx="2560945" cy="523220"/>
          </a:xfrm>
          <a:prstGeom prst="rect">
            <a:avLst/>
          </a:prstGeom>
          <a:solidFill>
            <a:srgbClr val="B9EEED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AEB2"/>
                </a:solidFill>
                <a:latin typeface="DINPro-Regular" panose="02000503030000020004" pitchFamily="50" charset="0"/>
              </a:rPr>
              <a:t>ЗАДАЧИ РЕСУРСНОГО ЦЕНТРА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8D7AEEF-3B6F-486E-8F1A-741FDC4E8BDC}"/>
              </a:ext>
            </a:extLst>
          </p:cNvPr>
          <p:cNvSpPr/>
          <p:nvPr/>
        </p:nvSpPr>
        <p:spPr>
          <a:xfrm>
            <a:off x="924924" y="6044743"/>
            <a:ext cx="481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0E0886"/>
                </a:solidFill>
                <a:latin typeface="DINPro-Black" panose="02000503030000020004" pitchFamily="50" charset="0"/>
              </a:rPr>
              <a:t>http</a:t>
            </a:r>
            <a:r>
              <a:rPr lang="en-US" b="1" dirty="0">
                <a:solidFill>
                  <a:srgbClr val="0E0886"/>
                </a:solidFill>
                <a:latin typeface="DINPro-Black" panose="02000503030000020004" pitchFamily="50" charset="0"/>
              </a:rPr>
              <a:t>://</a:t>
            </a:r>
            <a:r>
              <a:rPr lang="ru-RU" b="1" dirty="0" err="1">
                <a:solidFill>
                  <a:srgbClr val="0E0886"/>
                </a:solidFill>
                <a:latin typeface="DINPro-Black" panose="02000503030000020004" pitchFamily="50" charset="0"/>
              </a:rPr>
              <a:t>пермскиеканикулы.рф</a:t>
            </a:r>
            <a:endParaRPr lang="ru-RU" b="1" dirty="0">
              <a:solidFill>
                <a:srgbClr val="0E0886"/>
              </a:solidFill>
              <a:latin typeface="DINPro-Black" panose="02000503030000020004" pitchFamily="50" charset="0"/>
            </a:endParaRP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xmlns="" id="{D771082D-B290-4403-A03D-568951DC59E0}"/>
              </a:ext>
            </a:extLst>
          </p:cNvPr>
          <p:cNvSpPr txBox="1">
            <a:spLocks/>
          </p:cNvSpPr>
          <p:nvPr/>
        </p:nvSpPr>
        <p:spPr>
          <a:xfrm>
            <a:off x="870027" y="1916718"/>
            <a:ext cx="129073" cy="398950"/>
          </a:xfrm>
          <a:prstGeom prst="rect">
            <a:avLst/>
          </a:prstGeom>
          <a:solidFill>
            <a:srgbClr val="B9EEED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xmlns="" id="{47CF1C57-EDCD-4FC9-A3A8-9422C45FCE4A}"/>
              </a:ext>
            </a:extLst>
          </p:cNvPr>
          <p:cNvSpPr txBox="1">
            <a:spLocks/>
          </p:cNvSpPr>
          <p:nvPr/>
        </p:nvSpPr>
        <p:spPr>
          <a:xfrm>
            <a:off x="869713" y="2612829"/>
            <a:ext cx="145485" cy="392768"/>
          </a:xfrm>
          <a:prstGeom prst="rect">
            <a:avLst/>
          </a:prstGeom>
          <a:solidFill>
            <a:srgbClr val="B9EEED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xmlns="" id="{71523417-AAAD-4C74-90C8-10005582CE95}"/>
              </a:ext>
            </a:extLst>
          </p:cNvPr>
          <p:cNvSpPr txBox="1">
            <a:spLocks/>
          </p:cNvSpPr>
          <p:nvPr/>
        </p:nvSpPr>
        <p:spPr>
          <a:xfrm>
            <a:off x="885813" y="3289506"/>
            <a:ext cx="129386" cy="430887"/>
          </a:xfrm>
          <a:prstGeom prst="rect">
            <a:avLst/>
          </a:prstGeom>
          <a:solidFill>
            <a:srgbClr val="B9EEED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7A0C022-3598-4E21-9151-635A2CA00854}"/>
              </a:ext>
            </a:extLst>
          </p:cNvPr>
          <p:cNvSpPr/>
          <p:nvPr/>
        </p:nvSpPr>
        <p:spPr>
          <a:xfrm>
            <a:off x="7361207" y="5433118"/>
            <a:ext cx="324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  <a:ea typeface="Roboto" panose="02000000000000000000" pitchFamily="2" charset="0"/>
                <a:cs typeface="Roboto" panose="02000000000000000000" pitchFamily="2" charset="0"/>
              </a:rPr>
              <a:t>Выбор путевки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DIN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  <a:ea typeface="Roboto" panose="02000000000000000000" pitchFamily="2" charset="0"/>
                <a:cs typeface="Roboto" panose="02000000000000000000" pitchFamily="2" charset="0"/>
              </a:rPr>
              <a:t>Бронирование путевки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DIN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DIN" pitchFamily="2" charset="0"/>
                <a:ea typeface="Roboto" panose="02000000000000000000" pitchFamily="2" charset="0"/>
                <a:cs typeface="Roboto" panose="02000000000000000000" pitchFamily="2" charset="0"/>
              </a:rPr>
              <a:t>Оплата путевки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DIN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44512" y="1251845"/>
            <a:ext cx="1932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2500" b="1" dirty="0" smtClean="0">
                <a:solidFill>
                  <a:srgbClr val="02AEB2"/>
                </a:solidFill>
                <a:latin typeface="DINPro-Black" pitchFamily="50" charset="0"/>
              </a:rPr>
              <a:t>2018</a:t>
            </a:r>
            <a:r>
              <a:rPr lang="ru-RU" sz="1600" b="1" dirty="0" smtClean="0">
                <a:solidFill>
                  <a:srgbClr val="02AEB2"/>
                </a:solidFill>
                <a:latin typeface="DINPro-Black" pitchFamily="50" charset="0"/>
              </a:rPr>
              <a:t> г. (4 мес.) 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rgbClr val="0E0886"/>
                </a:solidFill>
                <a:latin typeface="DINPro-Black" pitchFamily="50" charset="0"/>
              </a:rPr>
              <a:t>3 000 чел.</a:t>
            </a:r>
          </a:p>
          <a:p>
            <a:pPr>
              <a:lnSpc>
                <a:spcPts val="1600"/>
              </a:lnSpc>
            </a:pPr>
            <a:endParaRPr lang="ru-RU" sz="1600" b="1" dirty="0" smtClean="0">
              <a:solidFill>
                <a:srgbClr val="0E0886"/>
              </a:solidFill>
              <a:latin typeface="DINPro-Black" pitchFamily="50" charset="0"/>
            </a:endParaRPr>
          </a:p>
          <a:p>
            <a:pPr>
              <a:lnSpc>
                <a:spcPts val="1600"/>
              </a:lnSpc>
            </a:pPr>
            <a:endParaRPr lang="ru-RU" sz="1600" b="1" dirty="0" smtClean="0">
              <a:solidFill>
                <a:srgbClr val="02AEB2"/>
              </a:solidFill>
              <a:latin typeface="DINPro-Black" pitchFamily="50" charset="0"/>
            </a:endParaRPr>
          </a:p>
          <a:p>
            <a:pPr>
              <a:lnSpc>
                <a:spcPts val="1600"/>
              </a:lnSpc>
            </a:pPr>
            <a:r>
              <a:rPr lang="ru-RU" sz="2500" b="1" dirty="0" smtClean="0">
                <a:solidFill>
                  <a:srgbClr val="02AEB2"/>
                </a:solidFill>
                <a:latin typeface="DINPro-Black" pitchFamily="50" charset="0"/>
              </a:rPr>
              <a:t>2019</a:t>
            </a:r>
            <a:r>
              <a:rPr lang="ru-RU" sz="1600" b="1" dirty="0" smtClean="0">
                <a:solidFill>
                  <a:srgbClr val="02AEB2"/>
                </a:solidFill>
                <a:latin typeface="DINPro-Black" pitchFamily="50" charset="0"/>
              </a:rPr>
              <a:t> г. (4 мес.) 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rgbClr val="0E0886"/>
                </a:solidFill>
                <a:latin typeface="DINPro-Black" pitchFamily="50" charset="0"/>
              </a:rPr>
              <a:t>17 500 чел.</a:t>
            </a:r>
            <a:endParaRPr lang="ru-RU" sz="1600" b="1" dirty="0">
              <a:solidFill>
                <a:srgbClr val="0E0886"/>
              </a:solidFill>
              <a:latin typeface="DINPro-Black" pitchFamily="50" charset="0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DIN Black" pitchFamily="2" charset="0"/>
              </a:rPr>
              <a:t>4</a:t>
            </a:r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50" y="413067"/>
            <a:ext cx="7526448" cy="40011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ru-RU" sz="2000" dirty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СОДЕРЖАНИЕ ДЕЯТЕЛЬНОСТИ ЛАГЕРЕЙ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09C31C3-B4B9-491D-8016-78ED9EBEC060}"/>
              </a:ext>
            </a:extLst>
          </p:cNvPr>
          <p:cNvSpPr/>
          <p:nvPr/>
        </p:nvSpPr>
        <p:spPr>
          <a:xfrm>
            <a:off x="5043523" y="1617206"/>
            <a:ext cx="6226215" cy="338554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ОТДОХНЁТ В ПРОФИЛЬНЫХ И ТЕМАТИЧЕСКИХ ЛАГЕРЯХ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D650B8B-E960-4F49-B284-2CF5D4670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62" y="1427112"/>
            <a:ext cx="1202437" cy="9083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408B4F4-319C-4851-B887-CC48E946A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030" y="2917458"/>
            <a:ext cx="1515459" cy="10244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3523" y="1967303"/>
            <a:ext cx="6232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10,1 тыс. детей – физкультура и спорт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7,6 тыс. детей - художественный 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4,2 тыс. </a:t>
            </a:r>
            <a:r>
              <a:rPr lang="ru-RU" sz="1400" b="1" dirty="0">
                <a:solidFill>
                  <a:srgbClr val="02AEB2"/>
                </a:solidFill>
                <a:latin typeface="DINPro-Black" pitchFamily="50" charset="0"/>
              </a:rPr>
              <a:t>детей </a:t>
            </a: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- естественнонаучный </a:t>
            </a:r>
            <a:endParaRPr lang="ru-RU" sz="1400" b="1" dirty="0">
              <a:solidFill>
                <a:srgbClr val="02AEB2"/>
              </a:solidFill>
              <a:latin typeface="DINPro-Black" pitchFamily="50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ru-RU" sz="1400" b="1" dirty="0">
                <a:solidFill>
                  <a:srgbClr val="02AEB2"/>
                </a:solidFill>
                <a:latin typeface="DINPro-Black" pitchFamily="50" charset="0"/>
              </a:rPr>
              <a:t>3,9 тыс. детей </a:t>
            </a: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- социально-педагогический</a:t>
            </a:r>
            <a:endParaRPr lang="ru-RU" sz="1400" b="1" dirty="0">
              <a:solidFill>
                <a:srgbClr val="02AEB2"/>
              </a:solidFill>
              <a:latin typeface="DINPro-Black" pitchFamily="50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3,2 </a:t>
            </a:r>
            <a:r>
              <a:rPr lang="ru-RU" sz="1400" b="1" dirty="0">
                <a:solidFill>
                  <a:srgbClr val="02AEB2"/>
                </a:solidFill>
                <a:latin typeface="DINPro-Black" pitchFamily="50" charset="0"/>
              </a:rPr>
              <a:t>тыс. детей </a:t>
            </a: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- туристско-краеведческий</a:t>
            </a:r>
            <a:endParaRPr lang="ru-RU" sz="1400" b="1" dirty="0">
              <a:solidFill>
                <a:srgbClr val="02AEB2"/>
              </a:solidFill>
              <a:latin typeface="DINPro-Black" pitchFamily="50" charset="0"/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1,2 тыс. </a:t>
            </a:r>
            <a:r>
              <a:rPr lang="ru-RU" sz="1400" b="1" dirty="0">
                <a:solidFill>
                  <a:srgbClr val="02AEB2"/>
                </a:solidFill>
                <a:latin typeface="DINPro-Black" pitchFamily="50" charset="0"/>
              </a:rPr>
              <a:t>детей </a:t>
            </a:r>
            <a:r>
              <a:rPr lang="ru-RU" sz="1400" b="1" dirty="0" smtClean="0">
                <a:solidFill>
                  <a:srgbClr val="02AEB2"/>
                </a:solidFill>
                <a:latin typeface="DINPro-Black" pitchFamily="50" charset="0"/>
              </a:rPr>
              <a:t>- техническое творчество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38823" y="4182214"/>
            <a:ext cx="10278466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DINPro-Regular" panose="02000503030000020004" pitchFamily="50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865749" y="1337981"/>
            <a:ext cx="1048982" cy="1048982"/>
            <a:chOff x="3909930" y="1544141"/>
            <a:chExt cx="1048982" cy="1048982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C5B0C542-327C-4B5A-8C48-C8A59C5D1F98}"/>
                </a:ext>
              </a:extLst>
            </p:cNvPr>
            <p:cNvSpPr/>
            <p:nvPr/>
          </p:nvSpPr>
          <p:spPr>
            <a:xfrm>
              <a:off x="3909930" y="1544141"/>
              <a:ext cx="1048982" cy="1048982"/>
            </a:xfrm>
            <a:prstGeom prst="ellipse">
              <a:avLst/>
            </a:prstGeom>
            <a:solidFill>
              <a:srgbClr val="02A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DINPro-Regular" panose="02000503030000020004" pitchFamily="50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5972BFF7-A335-4B7E-B2ED-45E8B5B5DBE9}"/>
                </a:ext>
              </a:extLst>
            </p:cNvPr>
            <p:cNvSpPr/>
            <p:nvPr/>
          </p:nvSpPr>
          <p:spPr>
            <a:xfrm>
              <a:off x="3909930" y="1607072"/>
              <a:ext cx="10489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DINPro-Black" panose="02000503030000020004" pitchFamily="50" charset="0"/>
                </a:rPr>
                <a:t>30</a:t>
              </a:r>
              <a:endParaRPr lang="ru-RU" sz="4000" b="1" dirty="0">
                <a:solidFill>
                  <a:schemeClr val="bg1"/>
                </a:solidFill>
                <a:latin typeface="DINPro-Black" panose="02000503030000020004" pitchFamily="50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984839" y="2173586"/>
              <a:ext cx="89916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000" b="1" dirty="0" smtClean="0">
                  <a:solidFill>
                    <a:schemeClr val="bg1"/>
                  </a:solidFill>
                  <a:latin typeface="DINPro-Regular" panose="02000503030000020004" pitchFamily="50" charset="0"/>
                  <a:cs typeface="Times New Roman" pitchFamily="18" charset="0"/>
                </a:rPr>
                <a:t>тыс. детей</a:t>
              </a:r>
              <a:endParaRPr lang="ru-RU" altLang="ru-RU" sz="1000" b="1" dirty="0">
                <a:solidFill>
                  <a:schemeClr val="bg1"/>
                </a:solidFill>
                <a:latin typeface="DINPro-Regular" panose="02000503030000020004" pitchFamily="50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-6135" y="1765133"/>
            <a:ext cx="2473584" cy="502702"/>
          </a:xfrm>
          <a:prstGeom prst="rect">
            <a:avLst/>
          </a:prstGeom>
          <a:solidFill>
            <a:srgbClr val="B9EEED"/>
          </a:solidFill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DINPro-Bold" pitchFamily="50" charset="0"/>
              </a:rPr>
              <a:t>2018 год </a:t>
            </a:r>
          </a:p>
          <a:p>
            <a:pPr algn="r">
              <a:lnSpc>
                <a:spcPts val="1600"/>
              </a:lnSpc>
            </a:pPr>
            <a:r>
              <a:rPr lang="ru-RU" sz="1600" dirty="0" smtClean="0">
                <a:solidFill>
                  <a:srgbClr val="00157E"/>
                </a:solidFill>
                <a:latin typeface="DINPro-Bold" pitchFamily="50" charset="0"/>
              </a:rPr>
              <a:t>21 тыс. детей</a:t>
            </a:r>
            <a:endParaRPr lang="ru-RU" sz="1600" dirty="0">
              <a:solidFill>
                <a:srgbClr val="00157E"/>
              </a:solidFill>
              <a:latin typeface="DINPro-Bold" pitchFamily="50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6135" y="1207158"/>
            <a:ext cx="2471147" cy="502702"/>
          </a:xfrm>
          <a:prstGeom prst="rect">
            <a:avLst/>
          </a:prstGeom>
          <a:solidFill>
            <a:srgbClr val="B9EEED"/>
          </a:solidFill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DINPro-Bold" pitchFamily="50" charset="0"/>
              </a:rPr>
              <a:t>2017 год </a:t>
            </a:r>
          </a:p>
          <a:p>
            <a:pPr algn="r">
              <a:lnSpc>
                <a:spcPts val="1600"/>
              </a:lnSpc>
            </a:pPr>
            <a:r>
              <a:rPr lang="ru-RU" sz="1600" dirty="0" smtClean="0">
                <a:solidFill>
                  <a:srgbClr val="00157E"/>
                </a:solidFill>
                <a:latin typeface="DINPro-Bold" pitchFamily="50" charset="0"/>
              </a:rPr>
              <a:t>18 тыс. детей</a:t>
            </a:r>
            <a:endParaRPr lang="ru-RU" sz="1600" dirty="0">
              <a:solidFill>
                <a:srgbClr val="00157E"/>
              </a:solidFill>
              <a:latin typeface="DINPro-Bold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5046" y="1037881"/>
            <a:ext cx="104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DINPro-Bold" pitchFamily="50" charset="0"/>
              </a:rPr>
              <a:t>2019 год</a:t>
            </a:r>
            <a:endParaRPr lang="ru-RU" sz="1600" dirty="0">
              <a:solidFill>
                <a:srgbClr val="FF0000"/>
              </a:solidFill>
              <a:latin typeface="DINPro-Bold" pitchFamily="50" charset="0"/>
            </a:endParaRPr>
          </a:p>
        </p:txBody>
      </p:sp>
      <p:pic>
        <p:nvPicPr>
          <p:cNvPr id="1028" name="Picture 4" descr="image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69" y="4621651"/>
            <a:ext cx="2622810" cy="20233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5" descr="&amp;Tcy;&amp;iecy;&amp;scy;&amp;tcy;&amp;ocy;&amp;vcy;&amp;acy;&amp;yacy; &amp;ncy;&amp;ocy;&amp;vcy;&amp;ocy;&amp;scy;&amp;tcy;&amp;soft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7" y="4618668"/>
            <a:ext cx="3124888" cy="202629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4" descr="&amp;Acy;&amp;kcy;&amp;tcy;&amp;ucy;&amp;acy;&amp;lcy;&amp;softcy;&amp;ncy;&amp;acy;&amp;yacy; &amp;icy;&amp;ncy;&amp;fcy;&amp;ocy;&amp;rcy;&amp;mcy;&amp;acy;&amp;tscy;&amp;icy;&amp;yacy; &amp;ocy; &amp;dcy;&amp;iecy;&amp;tcy;&amp;scy;&amp;kcy;&amp;icy;&amp;khcy; &amp;lcy;&amp;acy;&amp;gcy;&amp;iecy;&amp;rcy;&amp;yacy;&amp;khcy; &amp;Pcy;&amp;iecy;&amp;rcy;&amp;mcy;&amp;scy;&amp;kcy;&amp;ocy;&amp;gcy;&amp;ocy; &amp;kcy;&amp;rcy;&amp;acy;&amp;yacy; &amp;ncy;&amp;acy; 2017 &amp;gcy;&amp;ocy;&amp;d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43" y="2090536"/>
            <a:ext cx="2597889" cy="17305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Объект 3"/>
          <p:cNvPicPr>
            <a:picLocks noGrp="1" noChangeAspect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8" y="4621655"/>
            <a:ext cx="3115429" cy="206072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DIN Black" pitchFamily="2" charset="0"/>
              </a:rPr>
              <a:t>5</a:t>
            </a:r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9812" y="428600"/>
            <a:ext cx="7526448" cy="40011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ru-RU" sz="2000" dirty="0" smtClean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ИНФРАСТРУКТУРА ЗАГОРОДНОГО ОЗДОРОВЛЕНИЯ ДЕТЕЙ</a:t>
            </a:r>
            <a:endParaRPr lang="ru-RU" sz="2000" dirty="0">
              <a:solidFill>
                <a:srgbClr val="00157E"/>
              </a:solidFill>
              <a:latin typeface="DINPro-Regular" panose="02000503030000020004" pitchFamily="50" charset="0"/>
              <a:ea typeface="PT Serif" charset="0"/>
              <a:cs typeface="PT Serif" charset="0"/>
            </a:endParaRPr>
          </a:p>
        </p:txBody>
      </p:sp>
      <p:sp>
        <p:nvSpPr>
          <p:cNvPr id="44" name="Текст 2"/>
          <p:cNvSpPr>
            <a:spLocks noGrp="1"/>
          </p:cNvSpPr>
          <p:nvPr>
            <p:ph type="body" idx="1"/>
          </p:nvPr>
        </p:nvSpPr>
        <p:spPr>
          <a:xfrm>
            <a:off x="874712" y="3097268"/>
            <a:ext cx="10442576" cy="340758"/>
          </a:xfrm>
          <a:solidFill>
            <a:srgbClr val="B9EEED"/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2AEB2"/>
                </a:solidFill>
                <a:latin typeface="DINPro-Black" pitchFamily="50" charset="0"/>
              </a:rPr>
              <a:t>КОНЦЕССИЯ: ОТРАБОТАН МЕХАНИЗМ ПЕРЕДАЧИ ЗАГОРОДНЫХ ЛАГЕРЕЙ </a:t>
            </a:r>
            <a:endParaRPr lang="ru-RU" sz="1600" dirty="0">
              <a:solidFill>
                <a:srgbClr val="02AEB2"/>
              </a:solidFill>
              <a:latin typeface="DINPro-Black" pitchFamily="50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5114" y="3597099"/>
            <a:ext cx="3761082" cy="42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1600" b="1" dirty="0" smtClean="0">
                <a:solidFill>
                  <a:srgbClr val="02AEB2"/>
                </a:solidFill>
                <a:latin typeface="DINPro-Bold" pitchFamily="50" charset="0"/>
              </a:rPr>
              <a:t>«ГОРИЗОНТ» (Добрянский район)</a:t>
            </a:r>
            <a:endParaRPr lang="ru-RU" sz="1600" b="1" dirty="0">
              <a:solidFill>
                <a:srgbClr val="02AEB2"/>
              </a:solidFill>
              <a:latin typeface="DINPro-Bold" pitchFamily="50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9276783" y="4051964"/>
            <a:ext cx="1218610" cy="1801005"/>
          </a:xfrm>
          <a:prstGeom prst="chevron">
            <a:avLst>
              <a:gd name="adj" fmla="val 72768"/>
            </a:avLst>
          </a:prstGeom>
          <a:solidFill>
            <a:srgbClr val="001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028558" y="5221775"/>
            <a:ext cx="1358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02AEB2"/>
                </a:solidFill>
                <a:latin typeface="DINPro-Regular" pitchFamily="50" charset="0"/>
              </a:rPr>
              <a:t>м</a:t>
            </a:r>
            <a:r>
              <a:rPr lang="ru-RU" sz="1200" b="1" dirty="0" smtClean="0">
                <a:solidFill>
                  <a:srgbClr val="02AEB2"/>
                </a:solidFill>
                <a:latin typeface="DINPro-Regular" pitchFamily="50" charset="0"/>
              </a:rPr>
              <a:t>ест </a:t>
            </a:r>
          </a:p>
          <a:p>
            <a:pPr algn="r"/>
            <a:r>
              <a:rPr lang="ru-RU" sz="1200" b="1" dirty="0" smtClean="0">
                <a:solidFill>
                  <a:srgbClr val="02AEB2"/>
                </a:solidFill>
                <a:latin typeface="DINPro-Regular" pitchFamily="50" charset="0"/>
              </a:rPr>
              <a:t>дополнительно </a:t>
            </a:r>
            <a:endParaRPr lang="ru-RU" sz="1200" b="1" dirty="0">
              <a:solidFill>
                <a:srgbClr val="02AEB2"/>
              </a:solidFill>
              <a:latin typeface="DINPro-Regular" pitchFamily="50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305206" y="4654374"/>
            <a:ext cx="115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02AEB2"/>
                </a:solidFill>
                <a:latin typeface="DINPro-Bold" pitchFamily="50" charset="0"/>
              </a:rPr>
              <a:t>500</a:t>
            </a:r>
            <a:endParaRPr lang="ru-RU" sz="4400" dirty="0">
              <a:solidFill>
                <a:srgbClr val="02AEB2"/>
              </a:solidFill>
              <a:latin typeface="DINPro-Bold" pitchFamily="50" charset="0"/>
            </a:endParaRPr>
          </a:p>
        </p:txBody>
      </p:sp>
      <p:sp>
        <p:nvSpPr>
          <p:cNvPr id="58" name="Нашивка 57"/>
          <p:cNvSpPr/>
          <p:nvPr/>
        </p:nvSpPr>
        <p:spPr>
          <a:xfrm>
            <a:off x="837047" y="4061398"/>
            <a:ext cx="2180465" cy="534390"/>
          </a:xfrm>
          <a:prstGeom prst="chevron">
            <a:avLst/>
          </a:prstGeom>
          <a:solidFill>
            <a:srgbClr val="B9EE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Заключено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соглашение</a:t>
            </a:r>
            <a:b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(декабрь 2018 года)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65" name="Нашивка 64"/>
          <p:cNvSpPr/>
          <p:nvPr/>
        </p:nvSpPr>
        <p:spPr>
          <a:xfrm>
            <a:off x="2816276" y="4061398"/>
            <a:ext cx="2349500" cy="534390"/>
          </a:xfrm>
          <a:prstGeom prst="chevron">
            <a:avLst/>
          </a:prstGeom>
          <a:solidFill>
            <a:srgbClr val="33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Реконструкция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(10 млн. руб., 2019-20 гг.)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84" name="Нашивка 83"/>
          <p:cNvSpPr/>
          <p:nvPr/>
        </p:nvSpPr>
        <p:spPr>
          <a:xfrm>
            <a:off x="876615" y="5328013"/>
            <a:ext cx="2780985" cy="534390"/>
          </a:xfrm>
          <a:prstGeom prst="chevron">
            <a:avLst/>
          </a:prstGeom>
          <a:solidFill>
            <a:srgbClr val="B9EE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Заключение соглашения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/>
            </a:r>
            <a:b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до 01.06.2019 г.)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86" name="Нашивка 85"/>
          <p:cNvSpPr/>
          <p:nvPr/>
        </p:nvSpPr>
        <p:spPr>
          <a:xfrm>
            <a:off x="3484433" y="5328013"/>
            <a:ext cx="3030112" cy="534390"/>
          </a:xfrm>
          <a:prstGeom prst="chevron">
            <a:avLst/>
          </a:prstGeom>
          <a:solidFill>
            <a:srgbClr val="02AEB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Реконструкция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(2019-2020 гг.)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6439" y="4952467"/>
            <a:ext cx="7156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2AEB2"/>
                </a:solidFill>
                <a:latin typeface="DINPro-Bold" pitchFamily="50" charset="0"/>
              </a:rPr>
              <a:t>«НОВОИЛЬИНСКИЙ» (</a:t>
            </a:r>
            <a:r>
              <a:rPr lang="ru-RU" sz="1600" b="1" dirty="0">
                <a:solidFill>
                  <a:srgbClr val="02AEB2"/>
                </a:solidFill>
                <a:latin typeface="DINPro-Bold" pitchFamily="50" charset="0"/>
              </a:rPr>
              <a:t>Нытвенский район), </a:t>
            </a:r>
            <a:r>
              <a:rPr lang="ru-RU" sz="1600" b="1" dirty="0" smtClean="0">
                <a:solidFill>
                  <a:srgbClr val="02AEB2"/>
                </a:solidFill>
                <a:latin typeface="DINPro-Bold" pitchFamily="50" charset="0"/>
              </a:rPr>
              <a:t>«РАДУГА» (</a:t>
            </a:r>
            <a:r>
              <a:rPr lang="ru-RU" sz="1600" b="1" dirty="0">
                <a:solidFill>
                  <a:srgbClr val="02AEB2"/>
                </a:solidFill>
                <a:latin typeface="DINPro-Bold" pitchFamily="50" charset="0"/>
              </a:rPr>
              <a:t>Пермский район) </a:t>
            </a:r>
          </a:p>
          <a:p>
            <a:endParaRPr lang="ru-RU" sz="1600" dirty="0">
              <a:solidFill>
                <a:srgbClr val="02AEB2"/>
              </a:solidFill>
            </a:endParaRPr>
          </a:p>
        </p:txBody>
      </p:sp>
      <p:sp>
        <p:nvSpPr>
          <p:cNvPr id="88" name="Нашивка 87"/>
          <p:cNvSpPr/>
          <p:nvPr/>
        </p:nvSpPr>
        <p:spPr>
          <a:xfrm>
            <a:off x="4964215" y="4061398"/>
            <a:ext cx="1968213" cy="534390"/>
          </a:xfrm>
          <a:prstGeom prst="chevron">
            <a:avLst>
              <a:gd name="adj" fmla="val 53565"/>
            </a:avLst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Палаточный лагерь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/>
            </a:r>
            <a:b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70 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мест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лето 2019)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0039" y="1791446"/>
            <a:ext cx="130458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лагерей </a:t>
            </a:r>
            <a:br>
              <a:rPr lang="ru-RU" sz="1400" b="1" dirty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</a:b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всех типов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DINPro-Bold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89496" y="16290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DINPro-Black" panose="02000503030000020004" pitchFamily="50" charset="0"/>
              </a:rPr>
              <a:t>1240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DINPro-Black" panose="02000503030000020004" pitchFamily="50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549218"/>
            <a:ext cx="1912869" cy="9287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19825" y="1790024"/>
            <a:ext cx="153790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49 загородных</a:t>
            </a: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13 санаторных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5366176" y="1735066"/>
            <a:ext cx="396591" cy="564167"/>
          </a:xfrm>
          <a:prstGeom prst="chevron">
            <a:avLst>
              <a:gd name="adj" fmla="val 4492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14787" y="1779432"/>
            <a:ext cx="3174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980 с дневным пребыванием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DINPro-Bold" pitchFamily="50" charset="0"/>
            </a:endParaRP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140 труда и отдыха</a:t>
            </a: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33 профильных</a:t>
            </a: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DINPro-Bold" pitchFamily="50" charset="0"/>
              </a:rPr>
              <a:t>25 палаточных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DINPro-Bold" pitchFamily="50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4713" y="1130340"/>
            <a:ext cx="10442575" cy="303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-Bold" panose="02000503030000020004" pitchFamily="50" charset="0"/>
              </a:rPr>
              <a:t>РЕЕСТР ОРГАНИЗАЦИЙ ОТДЫХА ДЕТЕЙ И ИХ ОЗДОРОВЛЕНИЯ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6743396" y="4061398"/>
            <a:ext cx="2645153" cy="534390"/>
          </a:xfrm>
          <a:prstGeom prst="chevron">
            <a:avLst>
              <a:gd name="adj" fmla="val 53565"/>
            </a:avLst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Загородный 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лагерь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/>
            </a:r>
            <a:b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200 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мест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лето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2020)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6351280" y="5328013"/>
            <a:ext cx="3037269" cy="534390"/>
          </a:xfrm>
          <a:prstGeom prst="chevron">
            <a:avLst>
              <a:gd name="adj" fmla="val 53565"/>
            </a:avLst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Загородный лагерь </a:t>
            </a:r>
            <a:b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</a:b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300 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мест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(</a:t>
            </a:r>
            <a:r>
              <a:rPr lang="ru-RU" sz="1000" b="1" dirty="0">
                <a:solidFill>
                  <a:srgbClr val="002060"/>
                </a:solidFill>
                <a:latin typeface="DINPro-Regular" pitchFamily="50" charset="0"/>
              </a:rPr>
              <a:t>лето </a:t>
            </a:r>
            <a:r>
              <a:rPr lang="ru-RU" sz="1000" b="1" dirty="0" smtClean="0">
                <a:solidFill>
                  <a:srgbClr val="002060"/>
                </a:solidFill>
                <a:latin typeface="DINPro-Regular" pitchFamily="50" charset="0"/>
              </a:rPr>
              <a:t>2021)</a:t>
            </a:r>
            <a:endParaRPr lang="ru-RU" sz="10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DIN Black" pitchFamily="2" charset="0"/>
              </a:rPr>
              <a:t>6</a:t>
            </a:r>
            <a:endParaRPr lang="en-US" b="1" dirty="0">
              <a:solidFill>
                <a:schemeClr val="bg1"/>
              </a:solidFill>
              <a:latin typeface="DIN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713" y="420694"/>
            <a:ext cx="7526448" cy="40011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ru-RU" sz="2000" dirty="0" smtClean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БЕЗОПАСНОСТЬ ДЕТЕЙ</a:t>
            </a:r>
            <a:endParaRPr lang="ru-RU" sz="2000" dirty="0">
              <a:solidFill>
                <a:srgbClr val="00157E"/>
              </a:solidFill>
              <a:latin typeface="DINPro-Regular" panose="02000503030000020004" pitchFamily="50" charset="0"/>
              <a:ea typeface="PT Serif" charset="0"/>
              <a:cs typeface="PT Serif" charset="0"/>
            </a:endParaRPr>
          </a:p>
        </p:txBody>
      </p:sp>
      <p:sp>
        <p:nvSpPr>
          <p:cNvPr id="45" name="Объект 3"/>
          <p:cNvSpPr>
            <a:spLocks noGrp="1"/>
          </p:cNvSpPr>
          <p:nvPr>
            <p:ph sz="half" idx="4294967295"/>
          </p:nvPr>
        </p:nvSpPr>
        <p:spPr>
          <a:xfrm>
            <a:off x="1745177" y="3253430"/>
            <a:ext cx="5160639" cy="10360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 err="1">
                <a:latin typeface="DINPro-Regular" panose="02000503030000020004" pitchFamily="50" charset="0"/>
              </a:rPr>
              <a:t>акарицидные</a:t>
            </a:r>
            <a:r>
              <a:rPr lang="ru-RU" sz="1400" dirty="0">
                <a:latin typeface="DINPro-Regular" panose="02000503030000020004" pitchFamily="50" charset="0"/>
              </a:rPr>
              <a:t> обработки и дератизация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гигиеническая подготовка сотрудников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медицинское обследование сотрудников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проверки лагерей и поставщиков продуктов питания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090F4A6-B073-4848-A7F8-AA45AD18E3FA}"/>
              </a:ext>
            </a:extLst>
          </p:cNvPr>
          <p:cNvSpPr/>
          <p:nvPr/>
        </p:nvSpPr>
        <p:spPr>
          <a:xfrm>
            <a:off x="1760659" y="1068771"/>
            <a:ext cx="5426010" cy="276999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DINPro-Regular" panose="02000503030000020004" pitchFamily="50" charset="0"/>
              </a:rPr>
              <a:t>ФИЗИЧЕСКАЯ БЕЗОПАСНОСТЬ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44FC63-4AD9-4175-926F-A6C9E26ABD11}"/>
              </a:ext>
            </a:extLst>
          </p:cNvPr>
          <p:cNvSpPr/>
          <p:nvPr/>
        </p:nvSpPr>
        <p:spPr>
          <a:xfrm>
            <a:off x="1735659" y="1403736"/>
            <a:ext cx="5238359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DINPro-Regular" panose="02000503030000020004" pitchFamily="50" charset="0"/>
              </a:rPr>
              <a:t>вывод </a:t>
            </a:r>
            <a:r>
              <a:rPr lang="ru-RU" sz="1400" dirty="0">
                <a:latin typeface="DINPro-Regular" panose="02000503030000020004" pitchFamily="50" charset="0"/>
              </a:rPr>
              <a:t>сигнала о пожаре на пульт пожарной охраны</a:t>
            </a:r>
          </a:p>
          <a:p>
            <a:pPr marL="285750" indent="-285750">
              <a:lnSpc>
                <a:spcPts val="1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DINPro-Regular" panose="02000503030000020004" pitchFamily="50" charset="0"/>
              </a:rPr>
              <a:t>обеспечение </a:t>
            </a:r>
            <a:r>
              <a:rPr lang="ru-RU" sz="1400" dirty="0">
                <a:latin typeface="DINPro-Regular" panose="02000503030000020004" pitchFamily="50" charset="0"/>
              </a:rPr>
              <a:t>техническими средствами охраны</a:t>
            </a:r>
          </a:p>
          <a:p>
            <a:pPr marL="285750" indent="-285750">
              <a:lnSpc>
                <a:spcPts val="1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DINPro-Regular" panose="02000503030000020004" pitchFamily="50" charset="0"/>
              </a:rPr>
              <a:t>обеспечение </a:t>
            </a:r>
            <a:r>
              <a:rPr lang="ru-RU" sz="1400" dirty="0">
                <a:latin typeface="DINPro-Regular" panose="02000503030000020004" pitchFamily="50" charset="0"/>
              </a:rPr>
              <a:t>квалифицированной физической охраной</a:t>
            </a:r>
          </a:p>
          <a:p>
            <a:pPr marL="285750" indent="-285750">
              <a:lnSpc>
                <a:spcPts val="1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DINPro-Regular" panose="02000503030000020004" pitchFamily="50" charset="0"/>
              </a:rPr>
              <a:t>обеспечение видеонаблюдением</a:t>
            </a:r>
            <a:endParaRPr lang="en-US" sz="1400" dirty="0" smtClean="0">
              <a:latin typeface="DINPro-Regular" panose="02000503030000020004" pitchFamily="50" charset="0"/>
            </a:endParaRPr>
          </a:p>
          <a:p>
            <a:pPr marL="285750" indent="-285750">
              <a:lnSpc>
                <a:spcPts val="1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DINPro-Regular" panose="02000503030000020004" pitchFamily="50" charset="0"/>
              </a:rPr>
              <a:t>организация пропускного режима</a:t>
            </a:r>
            <a:endParaRPr lang="ru-RU" sz="1400" dirty="0">
              <a:latin typeface="DINPro-Regular" panose="02000503030000020004" pitchFamily="50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090F4A6-B073-4848-A7F8-AA45AD18E3FA}"/>
              </a:ext>
            </a:extLst>
          </p:cNvPr>
          <p:cNvSpPr/>
          <p:nvPr/>
        </p:nvSpPr>
        <p:spPr>
          <a:xfrm>
            <a:off x="1748077" y="2896854"/>
            <a:ext cx="5423110" cy="276999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DINPro-Regular" panose="02000503030000020004" pitchFamily="50" charset="0"/>
              </a:rPr>
              <a:t>САНИТАРНО-ЭПИДЕМИОЛОГИЧЕСКАЯ БЕЗОПАСНОСТЬ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038" y="1045245"/>
            <a:ext cx="722894" cy="722894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446EA807-9B67-4B52-BFD2-CAA9F47FC7EB}"/>
              </a:ext>
            </a:extLst>
          </p:cNvPr>
          <p:cNvSpPr/>
          <p:nvPr/>
        </p:nvSpPr>
        <p:spPr>
          <a:xfrm>
            <a:off x="818038" y="2891687"/>
            <a:ext cx="740668" cy="7406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DINPro-Regular" panose="02000503030000020004" pitchFamily="50" charset="0"/>
            </a:endParaRPr>
          </a:p>
        </p:txBody>
      </p:sp>
      <p:sp>
        <p:nvSpPr>
          <p:cNvPr id="52" name="Крест 51">
            <a:extLst>
              <a:ext uri="{FF2B5EF4-FFF2-40B4-BE49-F238E27FC236}">
                <a16:creationId xmlns:a16="http://schemas.microsoft.com/office/drawing/2014/main" xmlns="" id="{9C91B91E-BB42-45B7-966F-CB7A2191166B}"/>
              </a:ext>
            </a:extLst>
          </p:cNvPr>
          <p:cNvSpPr/>
          <p:nvPr/>
        </p:nvSpPr>
        <p:spPr>
          <a:xfrm>
            <a:off x="989600" y="3063433"/>
            <a:ext cx="401736" cy="401736"/>
          </a:xfrm>
          <a:prstGeom prst="plus">
            <a:avLst>
              <a:gd name="adj" fmla="val 3328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B090F4A6-B073-4848-A7F8-AA45AD18E3FA}"/>
              </a:ext>
            </a:extLst>
          </p:cNvPr>
          <p:cNvSpPr/>
          <p:nvPr/>
        </p:nvSpPr>
        <p:spPr>
          <a:xfrm>
            <a:off x="1720177" y="4547721"/>
            <a:ext cx="5451010" cy="276999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DINPro-Regular" panose="02000503030000020004" pitchFamily="50" charset="0"/>
              </a:rPr>
              <a:t>ПОДГОТОВКА КАДРОВ</a:t>
            </a:r>
          </a:p>
        </p:txBody>
      </p:sp>
      <p:sp>
        <p:nvSpPr>
          <p:cNvPr id="57" name="Объект 3"/>
          <p:cNvSpPr>
            <a:spLocks noGrp="1"/>
          </p:cNvSpPr>
          <p:nvPr>
            <p:ph sz="half" idx="4294967295"/>
          </p:nvPr>
        </p:nvSpPr>
        <p:spPr>
          <a:xfrm>
            <a:off x="1720177" y="4827175"/>
            <a:ext cx="5185639" cy="8804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воспитатели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вожатые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медицинские работники</a:t>
            </a:r>
          </a:p>
          <a:p>
            <a:pPr>
              <a:lnSpc>
                <a:spcPts val="1000"/>
              </a:lnSpc>
              <a:spcBef>
                <a:spcPts val="600"/>
              </a:spcBef>
            </a:pPr>
            <a:r>
              <a:rPr lang="ru-RU" sz="1400" dirty="0">
                <a:latin typeface="DINPro-Regular" panose="02000503030000020004" pitchFamily="50" charset="0"/>
              </a:rPr>
              <a:t>администраторы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EF6214B-9F73-4842-954E-C19E161F5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41" y="4497241"/>
            <a:ext cx="673005" cy="68257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DEF6214B-9F73-4842-954E-C19E161F5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2" y="4740029"/>
            <a:ext cx="673005" cy="682578"/>
          </a:xfrm>
          <a:prstGeom prst="rect">
            <a:avLst/>
          </a:prstGeom>
        </p:spPr>
      </p:pic>
      <p:sp>
        <p:nvSpPr>
          <p:cNvPr id="63" name="Нашивка 62"/>
          <p:cNvSpPr/>
          <p:nvPr/>
        </p:nvSpPr>
        <p:spPr>
          <a:xfrm>
            <a:off x="6707782" y="4547721"/>
            <a:ext cx="5088568" cy="969310"/>
          </a:xfrm>
          <a:prstGeom prst="chevron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DINPro-Regular" panose="02000503030000020004" pitchFamily="50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19808" y="4541019"/>
            <a:ext cx="4101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itchFamily="50" charset="0"/>
              </a:rPr>
              <a:t>Подготовлено в 2018-2019 гг.: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itchFamily="50" charset="0"/>
              </a:rPr>
              <a:t>1 240 руководителей лагерей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itchFamily="50" charset="0"/>
              </a:rPr>
              <a:t>3 180 </a:t>
            </a:r>
            <a:r>
              <a:rPr lang="ru-RU" sz="1200" b="1" dirty="0">
                <a:latin typeface="DINPro-Regular" pitchFamily="50" charset="0"/>
              </a:rPr>
              <a:t>вожатых </a:t>
            </a:r>
            <a:endParaRPr lang="ru-RU" sz="1200" b="1" dirty="0" smtClean="0">
              <a:latin typeface="DINPro-Regular" pitchFamily="5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itchFamily="50" charset="0"/>
              </a:rPr>
              <a:t>800 медицинских работников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itchFamily="50" charset="0"/>
              </a:rPr>
              <a:t>150 инструкторов детско-юношеского туризма</a:t>
            </a:r>
            <a:endParaRPr lang="ru-RU" sz="1200" b="1" dirty="0">
              <a:latin typeface="DINPro-Regular" pitchFamily="50" charset="0"/>
            </a:endParaRP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r>
              <a:rPr lang="ru-RU" sz="1200" b="1" dirty="0">
                <a:solidFill>
                  <a:schemeClr val="bg1"/>
                </a:solidFill>
                <a:latin typeface="DIN Black" pitchFamily="2" charset="0"/>
              </a:rPr>
              <a:t>7</a:t>
            </a:r>
            <a:endParaRPr lang="en-US" sz="1200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29" name="Объект 14"/>
          <p:cNvSpPr>
            <a:spLocks noGrp="1"/>
          </p:cNvSpPr>
          <p:nvPr>
            <p:ph sz="half" idx="4294967295"/>
          </p:nvPr>
        </p:nvSpPr>
        <p:spPr>
          <a:xfrm>
            <a:off x="7519808" y="1205622"/>
            <a:ext cx="4379417" cy="281007"/>
          </a:xfrm>
          <a:prstGeom prst="rect">
            <a:avLst/>
          </a:prstGeom>
          <a:solidFill>
            <a:srgbClr val="0E0886"/>
          </a:solidFill>
        </p:spPr>
        <p:txBody>
          <a:bodyPr numCol="1"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DINPro-Bold" pitchFamily="50" charset="0"/>
              </a:rPr>
              <a:t>НА КОНТРОЛЕ до заезда детей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19808" y="1574005"/>
            <a:ext cx="42043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latin typeface="DINPro-Bold" panose="02000503030000020004" pitchFamily="50" charset="0"/>
              </a:rPr>
              <a:t>РИСКИ НЕОТКРЫТИЯ </a:t>
            </a:r>
            <a:br>
              <a:rPr lang="ru-RU" sz="1200" b="1" dirty="0" smtClean="0">
                <a:latin typeface="DINPro-Bold" panose="02000503030000020004" pitchFamily="50" charset="0"/>
              </a:rPr>
            </a:br>
            <a:r>
              <a:rPr lang="ru-RU" sz="1200" b="1" dirty="0" smtClean="0">
                <a:latin typeface="DINPro-Bold" panose="02000503030000020004" pitchFamily="50" charset="0"/>
              </a:rPr>
              <a:t>ПО ВОДООТВЕДЕНИЮ</a:t>
            </a: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rgbClr val="FF0000"/>
                </a:solidFill>
                <a:latin typeface="DINPro-Bold" panose="02000503030000020004" pitchFamily="50" charset="0"/>
              </a:rPr>
              <a:t>Иван гора</a:t>
            </a:r>
          </a:p>
          <a:p>
            <a:pPr>
              <a:lnSpc>
                <a:spcPts val="1200"/>
              </a:lnSpc>
              <a:buClr>
                <a:schemeClr val="tx2"/>
              </a:buClr>
            </a:pPr>
            <a:endParaRPr lang="ru-RU" sz="1200" b="1" dirty="0" smtClean="0">
              <a:latin typeface="DINPro-Bold" panose="02000503030000020004" pitchFamily="50" charset="0"/>
            </a:endParaRP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latin typeface="DINPro-Bold" panose="02000503030000020004" pitchFamily="50" charset="0"/>
              </a:rPr>
              <a:t>ЛИЦЕНЗИРОВАНИЕ</a:t>
            </a:r>
            <a:br>
              <a:rPr lang="ru-RU" sz="1200" b="1" dirty="0" smtClean="0">
                <a:latin typeface="DINPro-Bold" panose="02000503030000020004" pitchFamily="50" charset="0"/>
              </a:rPr>
            </a:br>
            <a:r>
              <a:rPr lang="ru-RU" sz="1200" b="1" dirty="0" smtClean="0">
                <a:latin typeface="DINPro-Bold" panose="02000503030000020004" pitchFamily="50" charset="0"/>
              </a:rPr>
              <a:t>МЕДИЦИНСКИХ КАБИНЕТОВ</a:t>
            </a:r>
            <a:endParaRPr lang="ru-RU" sz="1200" b="1" dirty="0" smtClean="0">
              <a:solidFill>
                <a:srgbClr val="FF0000"/>
              </a:solidFill>
              <a:latin typeface="DINPro-Bold" pitchFamily="50" charset="0"/>
            </a:endParaRP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rgbClr val="FF0000"/>
                </a:solidFill>
                <a:latin typeface="DINPro-Bold" pitchFamily="50" charset="0"/>
              </a:rPr>
              <a:t>Лесная сказка (Краснокамск), Иванов лог, Буревестник, Огонек-ПМ, Тимуровец, </a:t>
            </a:r>
            <a:r>
              <a:rPr lang="ru-RU" sz="1200" b="1" dirty="0" err="1" smtClean="0">
                <a:solidFill>
                  <a:srgbClr val="FF0000"/>
                </a:solidFill>
                <a:latin typeface="DINPro-Bold" pitchFamily="50" charset="0"/>
              </a:rPr>
              <a:t>Гагаринец</a:t>
            </a:r>
            <a:r>
              <a:rPr lang="ru-RU" sz="1200" b="1" dirty="0">
                <a:solidFill>
                  <a:srgbClr val="FF0000"/>
                </a:solidFill>
                <a:latin typeface="DINPro-Bold" pitchFamily="50" charset="0"/>
              </a:rPr>
              <a:t>, </a:t>
            </a:r>
            <a:r>
              <a:rPr lang="ru-RU" sz="1200" b="1" dirty="0" smtClean="0">
                <a:solidFill>
                  <a:srgbClr val="FF0000"/>
                </a:solidFill>
                <a:latin typeface="DINPro-Bold" pitchFamily="50" charset="0"/>
              </a:rPr>
              <a:t>Восток</a:t>
            </a:r>
          </a:p>
          <a:p>
            <a:pPr>
              <a:lnSpc>
                <a:spcPts val="1200"/>
              </a:lnSpc>
              <a:buClr>
                <a:schemeClr val="tx2"/>
              </a:buClr>
            </a:pPr>
            <a:endParaRPr lang="ru-RU" sz="1200" b="1" dirty="0">
              <a:solidFill>
                <a:srgbClr val="FF0000"/>
              </a:solidFill>
              <a:latin typeface="DINPro-Bold" pitchFamily="50" charset="0"/>
            </a:endParaRP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latin typeface="DINPro-Bold" panose="02000503030000020004" pitchFamily="50" charset="0"/>
              </a:rPr>
              <a:t>СОГЛАСОВАНИЕ ПАСПОРТОВ </a:t>
            </a:r>
            <a:br>
              <a:rPr lang="ru-RU" sz="1200" b="1" dirty="0" smtClean="0">
                <a:latin typeface="DINPro-Bold" panose="02000503030000020004" pitchFamily="50" charset="0"/>
              </a:rPr>
            </a:br>
            <a:r>
              <a:rPr lang="ru-RU" sz="1200" b="1" dirty="0" smtClean="0">
                <a:latin typeface="DINPro-Bold" panose="02000503030000020004" pitchFamily="50" charset="0"/>
              </a:rPr>
              <a:t>БЕЗОПАСНОСТИ</a:t>
            </a: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rgbClr val="FF0000"/>
                </a:solidFill>
                <a:latin typeface="DINPro-Bold" pitchFamily="50" charset="0"/>
              </a:rPr>
              <a:t>Лесная сказка (Краснокамск), Маяк, </a:t>
            </a:r>
            <a:r>
              <a:rPr lang="ru-RU" sz="1200" b="1" dirty="0" err="1" smtClean="0">
                <a:solidFill>
                  <a:srgbClr val="FF0000"/>
                </a:solidFill>
                <a:latin typeface="DINPro-Bold" pitchFamily="50" charset="0"/>
              </a:rPr>
              <a:t>Кувинский</a:t>
            </a:r>
            <a:r>
              <a:rPr lang="ru-RU" sz="1200" b="1" dirty="0" smtClean="0">
                <a:solidFill>
                  <a:srgbClr val="FF0000"/>
                </a:solidFill>
                <a:latin typeface="DINPro-Bold" pitchFamily="50" charset="0"/>
              </a:rPr>
              <a:t>, Изумруд</a:t>
            </a:r>
          </a:p>
          <a:p>
            <a:pPr>
              <a:lnSpc>
                <a:spcPts val="1200"/>
              </a:lnSpc>
              <a:buClr>
                <a:schemeClr val="tx2"/>
              </a:buClr>
            </a:pPr>
            <a:endParaRPr lang="ru-RU" sz="1200" b="1" dirty="0">
              <a:solidFill>
                <a:srgbClr val="FF0000"/>
              </a:solidFill>
              <a:latin typeface="DINPro-Bold" pitchFamily="50" charset="0"/>
            </a:endParaRP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latin typeface="DINPro-Bold" panose="02000503030000020004" pitchFamily="50" charset="0"/>
              </a:rPr>
              <a:t>ПОДЪЕЗДНЫЕ ПУТИ</a:t>
            </a:r>
          </a:p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err="1" smtClean="0">
                <a:solidFill>
                  <a:srgbClr val="FF0000"/>
                </a:solidFill>
                <a:latin typeface="DINPro-Bold" panose="02000503030000020004" pitchFamily="50" charset="0"/>
              </a:rPr>
              <a:t>Гагаринец</a:t>
            </a:r>
            <a:r>
              <a:rPr lang="ru-RU" sz="1200" b="1" dirty="0" smtClean="0">
                <a:solidFill>
                  <a:srgbClr val="FF0000"/>
                </a:solidFill>
                <a:latin typeface="DINPro-Bold" panose="02000503030000020004" pitchFamily="50" charset="0"/>
              </a:rPr>
              <a:t>, Юность (Нытва), Ермак, Чайка (Кунгур)</a:t>
            </a:r>
            <a:endParaRPr lang="ru-RU" sz="1200" b="1" dirty="0">
              <a:solidFill>
                <a:srgbClr val="FF0000"/>
              </a:solidFill>
              <a:latin typeface="DINPro-Bold" pitchFamily="50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750636" y="1662013"/>
            <a:ext cx="2148590" cy="246985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chemeClr val="bg1"/>
                </a:solidFill>
                <a:latin typeface="DINPro-Bold" pitchFamily="50" charset="0"/>
              </a:rPr>
              <a:t>1 ЛАГЕРЬ (6 </a:t>
            </a:r>
            <a:r>
              <a:rPr lang="ru-RU" sz="1200" b="1" dirty="0">
                <a:solidFill>
                  <a:schemeClr val="bg1"/>
                </a:solidFill>
                <a:latin typeface="DINPro-Bold" pitchFamily="50" charset="0"/>
              </a:rPr>
              <a:t>сняты)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744500" y="2235976"/>
            <a:ext cx="2154725" cy="246221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smtClean="0">
                <a:solidFill>
                  <a:schemeClr val="bg1"/>
                </a:solidFill>
                <a:latin typeface="DINPro-Bold" pitchFamily="50" charset="0"/>
              </a:rPr>
              <a:t>7 </a:t>
            </a:r>
            <a:r>
              <a:rPr lang="ru-RU" sz="1200" b="1" dirty="0" smtClean="0">
                <a:solidFill>
                  <a:schemeClr val="bg1"/>
                </a:solidFill>
                <a:latin typeface="DINPro-Bold" pitchFamily="50" charset="0"/>
              </a:rPr>
              <a:t>ЛАГЕРЕЙ</a:t>
            </a:r>
            <a:endParaRPr lang="ru-RU" sz="1200" b="1" dirty="0">
              <a:solidFill>
                <a:schemeClr val="bg1"/>
              </a:solidFill>
              <a:latin typeface="DINPro-Bold" pitchFamily="50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44497" y="2998822"/>
            <a:ext cx="2147973" cy="246221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chemeClr val="bg1"/>
                </a:solidFill>
                <a:latin typeface="DINPro-Bold" pitchFamily="50" charset="0"/>
              </a:rPr>
              <a:t>4 ЛАГЕРЯ</a:t>
            </a:r>
            <a:endParaRPr lang="ru-RU" sz="1200" b="1" dirty="0">
              <a:solidFill>
                <a:schemeClr val="bg1"/>
              </a:solidFill>
              <a:latin typeface="DINPro-Bold" pitchFamily="50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737743" y="3494444"/>
            <a:ext cx="2154727" cy="251415"/>
          </a:xfrm>
          <a:prstGeom prst="rect">
            <a:avLst/>
          </a:prstGeom>
          <a:solidFill>
            <a:srgbClr val="0E0886"/>
          </a:solidFill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chemeClr val="tx2"/>
              </a:buClr>
            </a:pPr>
            <a:r>
              <a:rPr lang="ru-RU" sz="1200" b="1" dirty="0" smtClean="0">
                <a:solidFill>
                  <a:schemeClr val="bg1"/>
                </a:solidFill>
                <a:latin typeface="DINPro-Bold" pitchFamily="50" charset="0"/>
              </a:rPr>
              <a:t>4 ЛАГЕРЯ</a:t>
            </a:r>
            <a:endParaRPr lang="ru-RU" sz="1200" b="1" dirty="0">
              <a:solidFill>
                <a:schemeClr val="bg1"/>
              </a:solidFill>
              <a:latin typeface="DINPro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274450" y="1252645"/>
            <a:ext cx="1356312" cy="13239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795590" y="1275473"/>
            <a:ext cx="1356312" cy="13239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757708" y="1275473"/>
            <a:ext cx="1356312" cy="13239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6135" y="-20850"/>
            <a:ext cx="10011248" cy="32188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18929" y="-20850"/>
            <a:ext cx="2566936" cy="321884"/>
          </a:xfrm>
          <a:prstGeom prst="rect">
            <a:avLst/>
          </a:prstGeom>
          <a:solidFill>
            <a:srgbClr val="02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384928A-AB8F-47C8-AFB5-66E29C14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72"/>
            <a:ext cx="11311153" cy="90724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317288" y="-20850"/>
            <a:ext cx="874712" cy="321884"/>
          </a:xfrm>
          <a:prstGeom prst="rect">
            <a:avLst/>
          </a:prstGeom>
          <a:solidFill>
            <a:srgbClr val="0E0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88" y="348204"/>
            <a:ext cx="1431200" cy="47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713" y="420694"/>
            <a:ext cx="7526448" cy="40011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ru-RU" sz="2000" dirty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ЗАДАЧИ </a:t>
            </a:r>
            <a:r>
              <a:rPr lang="ru-RU" sz="2000" dirty="0" smtClean="0">
                <a:solidFill>
                  <a:srgbClr val="00157E"/>
                </a:solidFill>
                <a:latin typeface="DINPro-Regular" panose="02000503030000020004" pitchFamily="50" charset="0"/>
                <a:ea typeface="PT Serif" charset="0"/>
                <a:cs typeface="PT Serif" charset="0"/>
              </a:rPr>
              <a:t>2019</a:t>
            </a:r>
            <a:endParaRPr lang="ru-RU" sz="2000" dirty="0">
              <a:solidFill>
                <a:srgbClr val="00157E"/>
              </a:solidFill>
              <a:latin typeface="DINPro-Regular" panose="02000503030000020004" pitchFamily="50" charset="0"/>
              <a:ea typeface="PT Serif" charset="0"/>
              <a:cs typeface="PT Serif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713" y="3743853"/>
            <a:ext cx="2765132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/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r>
              <a:rPr lang="ru-RU" sz="1200" b="1" dirty="0" err="1" smtClean="0">
                <a:latin typeface="DINPro-Regular" panose="02000503030000020004" pitchFamily="50" charset="0"/>
              </a:rPr>
              <a:t>акарицидные</a:t>
            </a:r>
            <a:r>
              <a:rPr lang="ru-RU" sz="1200" b="1" dirty="0" smtClean="0">
                <a:latin typeface="DINPro-Regular" panose="02000503030000020004" pitchFamily="50" charset="0"/>
              </a:rPr>
              <a:t> обработки</a:t>
            </a:r>
          </a:p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>профилактические выходы </a:t>
            </a:r>
            <a:r>
              <a:rPr lang="ru-RU" sz="1200" b="1" dirty="0" err="1" smtClean="0">
                <a:latin typeface="DINPro-Regular" panose="02000503030000020004" pitchFamily="50" charset="0"/>
              </a:rPr>
              <a:t>госпожнадзора</a:t>
            </a:r>
            <a:endParaRPr lang="ru-RU" sz="1200" b="1" dirty="0" smtClean="0">
              <a:latin typeface="DINPro-Regular" panose="02000503030000020004" pitchFamily="50" charset="0"/>
            </a:endParaRPr>
          </a:p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endParaRPr lang="ru-RU" sz="1200" b="1" dirty="0" smtClean="0">
              <a:latin typeface="DINPro-Regular" panose="02000503030000020004" pitchFamily="50" charset="0"/>
            </a:endParaRPr>
          </a:p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/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r>
              <a:rPr lang="ru-RU" sz="1200" b="1" dirty="0" smtClean="0">
                <a:latin typeface="DINPro-Regular" panose="02000503030000020004" pitchFamily="50" charset="0"/>
              </a:rPr>
              <a:t>получение санитарно-эпидемиологических заключений</a:t>
            </a:r>
          </a:p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endParaRPr lang="ru-RU" sz="1200" b="1" dirty="0" smtClean="0">
              <a:latin typeface="DINPro-Regular" panose="02000503030000020004" pitchFamily="50" charset="0"/>
            </a:endParaRPr>
          </a:p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endParaRPr lang="ru-RU" sz="1200" b="1" dirty="0" smtClean="0">
              <a:latin typeface="DINPro-Regular" panose="02000503030000020004" pitchFamily="50" charset="0"/>
            </a:endParaRPr>
          </a:p>
          <a:p>
            <a:pPr algn="ctr">
              <a:lnSpc>
                <a:spcPts val="13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>межведомственная приемка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7" y="1667749"/>
            <a:ext cx="1070914" cy="539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9" y="1568793"/>
            <a:ext cx="713593" cy="7372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40" y="1518762"/>
            <a:ext cx="878012" cy="7917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522840" y="3800309"/>
            <a:ext cx="2820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/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r>
              <a:rPr lang="ru-RU" sz="1200" b="1" dirty="0" smtClean="0">
                <a:latin typeface="DINPro-Regular" panose="02000503030000020004" pitchFamily="50" charset="0"/>
              </a:rPr>
              <a:t>подготовка педагогических и медицинских кадров, сотрудников пищеблоков</a:t>
            </a:r>
          </a:p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/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r>
              <a:rPr lang="ru-RU" sz="1200" b="1" dirty="0" smtClean="0">
                <a:latin typeface="DINPro-Regular" panose="02000503030000020004" pitchFamily="50" charset="0"/>
              </a:rPr>
              <a:t>лагерей проверено по вопросам безопасности</a:t>
            </a:r>
          </a:p>
          <a:p>
            <a:pPr algn="ctr">
              <a:spcBef>
                <a:spcPts val="12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/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r>
              <a:rPr lang="ru-RU" sz="1200" b="1" dirty="0" smtClean="0">
                <a:latin typeface="DINPro-Regular" panose="02000503030000020004" pitchFamily="50" charset="0"/>
              </a:rPr>
              <a:t>обеспечен контроль качества оказания услуг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78220" y="4023709"/>
            <a:ext cx="253476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>Оздоровление в загородных </a:t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r>
              <a:rPr lang="ru-RU" sz="1200" b="1" dirty="0" smtClean="0">
                <a:latin typeface="DINPro-Regular" panose="02000503030000020004" pitchFamily="50" charset="0"/>
              </a:rPr>
              <a:t>и санаторных лагерях</a:t>
            </a:r>
          </a:p>
          <a:p>
            <a:pPr algn="ctr">
              <a:spcBef>
                <a:spcPts val="600"/>
              </a:spcBef>
              <a:buClr>
                <a:schemeClr val="tx2"/>
              </a:buClr>
            </a:pPr>
            <a:endParaRPr lang="ru-RU" sz="1200" b="1" dirty="0" smtClean="0">
              <a:latin typeface="DINPro-Regular" panose="02000503030000020004" pitchFamily="50" charset="0"/>
            </a:endParaRPr>
          </a:p>
          <a:p>
            <a:pPr algn="ctr">
              <a:spcBef>
                <a:spcPts val="600"/>
              </a:spcBef>
              <a:buClr>
                <a:schemeClr val="tx2"/>
              </a:buClr>
            </a:pPr>
            <a:endParaRPr lang="ru-RU" sz="1200" b="1" dirty="0" smtClean="0">
              <a:latin typeface="DINPro-Regular" panose="02000503030000020004" pitchFamily="50" charset="0"/>
            </a:endParaRPr>
          </a:p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ru-RU" sz="1200" b="1" dirty="0" smtClean="0">
                <a:latin typeface="DINPro-Regular" panose="02000503030000020004" pitchFamily="50" charset="0"/>
              </a:rPr>
              <a:t>Организация профильных лагерей и тематических смен </a:t>
            </a:r>
            <a:br>
              <a:rPr lang="ru-RU" sz="1200" b="1" dirty="0" smtClean="0">
                <a:latin typeface="DINPro-Regular" panose="02000503030000020004" pitchFamily="50" charset="0"/>
              </a:rPr>
            </a:br>
            <a:endParaRPr lang="ru-RU" sz="1200" b="1" dirty="0" smtClean="0">
              <a:solidFill>
                <a:srgbClr val="FF0000"/>
              </a:solidFill>
              <a:latin typeface="DINPro-Regular" panose="02000503030000020004" pitchFamily="50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3212" y="2606760"/>
            <a:ext cx="2452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ru-RU" sz="1400" b="1" dirty="0" smtClean="0">
                <a:latin typeface="DINPro-Regular" panose="02000503030000020004" pitchFamily="50" charset="0"/>
              </a:rPr>
              <a:t>ОТКРЫТИЕ </a:t>
            </a:r>
            <a:br>
              <a:rPr lang="ru-RU" sz="1400" b="1" dirty="0" smtClean="0">
                <a:latin typeface="DINPro-Regular" panose="02000503030000020004" pitchFamily="50" charset="0"/>
              </a:rPr>
            </a:br>
            <a:r>
              <a:rPr lang="ru-RU" sz="1400" b="1" dirty="0" smtClean="0">
                <a:latin typeface="DINPro-Regular" panose="02000503030000020004" pitchFamily="50" charset="0"/>
              </a:rPr>
              <a:t>ЛАГЕРЕЙ </a:t>
            </a:r>
            <a:br>
              <a:rPr lang="ru-RU" sz="1400" b="1" dirty="0" smtClean="0">
                <a:latin typeface="DINPro-Regular" panose="02000503030000020004" pitchFamily="50" charset="0"/>
              </a:rPr>
            </a:br>
            <a:r>
              <a:rPr lang="ru-RU" sz="1400" b="1" dirty="0" smtClean="0">
                <a:latin typeface="DINPro-Regular" panose="02000503030000020004" pitchFamily="50" charset="0"/>
              </a:rPr>
              <a:t>В УСТАНОВЛЕННЫЕ СРОКИ</a:t>
            </a:r>
            <a:endParaRPr lang="ru-RU" sz="1400" b="1" dirty="0">
              <a:latin typeface="DINPro-Regular" panose="02000503030000020004" pitchFamily="50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77285" y="2606760"/>
            <a:ext cx="23448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ru-RU" sz="1400" b="1" dirty="0" smtClean="0">
                <a:latin typeface="DINPro-Regular" panose="02000503030000020004" pitchFamily="50" charset="0"/>
              </a:rPr>
              <a:t>ОБЕСПЕЧЕНИЕ БЕЗОПАСНОСТИ ДЕТЕЙ В ПЕРИОД ЛЕТНЕЙ ОЗДОРОВИТЕЛЬНОЙ КАМПАНИИ</a:t>
            </a:r>
            <a:endParaRPr lang="ru-RU" sz="1400" b="1" dirty="0">
              <a:latin typeface="DINPro-Regular" panose="02000503030000020004" pitchFamily="50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83486" y="2606760"/>
            <a:ext cx="23448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ru-RU" sz="1400" b="1" dirty="0" smtClean="0">
                <a:latin typeface="DINPro-Regular" panose="02000503030000020004" pitchFamily="50" charset="0"/>
              </a:rPr>
              <a:t>УВЕЛИЧЕНИЕ ОХВАТА ДЕТЕЙ </a:t>
            </a:r>
            <a:br>
              <a:rPr lang="ru-RU" sz="1400" b="1" dirty="0" smtClean="0">
                <a:latin typeface="DINPro-Regular" panose="02000503030000020004" pitchFamily="50" charset="0"/>
              </a:rPr>
            </a:br>
            <a:r>
              <a:rPr lang="ru-RU" sz="1400" b="1" dirty="0" smtClean="0">
                <a:latin typeface="DINPro-Regular" panose="02000503030000020004" pitchFamily="50" charset="0"/>
              </a:rPr>
              <a:t>В ЗАГОРОДНЫХ </a:t>
            </a:r>
            <a:br>
              <a:rPr lang="ru-RU" sz="1400" b="1" dirty="0" smtClean="0">
                <a:latin typeface="DINPro-Regular" panose="02000503030000020004" pitchFamily="50" charset="0"/>
              </a:rPr>
            </a:br>
            <a:r>
              <a:rPr lang="ru-RU" sz="1400" b="1" dirty="0" smtClean="0">
                <a:latin typeface="DINPro-Regular" panose="02000503030000020004" pitchFamily="50" charset="0"/>
              </a:rPr>
              <a:t>И ПРОФИЛЬНЫХ ЛАГЕРЯХ</a:t>
            </a:r>
            <a:endParaRPr lang="ru-RU" sz="1400" b="1" dirty="0">
              <a:latin typeface="DINPro-Regular" panose="0200050303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4568" y="4748707"/>
            <a:ext cx="985422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до </a:t>
            </a:r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25 </a:t>
            </a:r>
            <a:r>
              <a:rPr lang="ru-RU" sz="12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мая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6863" y="3657823"/>
            <a:ext cx="985422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до 20 мая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57708" y="5562592"/>
            <a:ext cx="985422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до </a:t>
            </a:r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31 </a:t>
            </a:r>
            <a:r>
              <a:rPr lang="ru-RU" sz="1200" b="1" dirty="0">
                <a:solidFill>
                  <a:schemeClr val="bg1"/>
                </a:solidFill>
                <a:latin typeface="DINPro-Regular" panose="02000503030000020004" pitchFamily="50" charset="0"/>
              </a:rPr>
              <a:t>мая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40248" y="3743853"/>
            <a:ext cx="985422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100%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40248" y="4646694"/>
            <a:ext cx="985422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100%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40248" y="5346886"/>
            <a:ext cx="985422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100%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29372" y="3787113"/>
            <a:ext cx="1432455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55 500 детей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95590" y="4720402"/>
            <a:ext cx="1432455" cy="276999"/>
          </a:xfrm>
          <a:prstGeom prst="rect">
            <a:avLst/>
          </a:prstGeom>
          <a:solidFill>
            <a:srgbClr val="02AEB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DINPro-Regular" panose="02000503030000020004" pitchFamily="50" charset="0"/>
              </a:rPr>
              <a:t>30 000 детей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28336" y="6066177"/>
            <a:ext cx="1463664" cy="310428"/>
          </a:xfrm>
          <a:solidFill>
            <a:srgbClr val="02AEB2"/>
          </a:solidFill>
        </p:spPr>
        <p:txBody>
          <a:bodyPr/>
          <a:lstStyle/>
          <a:p>
            <a:pPr algn="l"/>
            <a:r>
              <a:rPr lang="ru-RU" sz="1200" b="1" dirty="0">
                <a:solidFill>
                  <a:schemeClr val="bg1"/>
                </a:solidFill>
                <a:latin typeface="DIN Black" pitchFamily="2" charset="0"/>
              </a:rPr>
              <a:t>8</a:t>
            </a:r>
            <a:endParaRPr lang="en-US" sz="1200" b="1" dirty="0">
              <a:solidFill>
                <a:schemeClr val="bg1"/>
              </a:solidFill>
              <a:latin typeface="DIN Blac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553" y="6280912"/>
            <a:ext cx="760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DINPro-Black" pitchFamily="50" charset="0"/>
              </a:rPr>
              <a:t>100% охвата детей учетных категорий и детей, находящихся в ТЖС</a:t>
            </a:r>
            <a:endParaRPr lang="ru-RU" dirty="0">
              <a:solidFill>
                <a:srgbClr val="FF0000"/>
              </a:solidFill>
              <a:latin typeface="DINPro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04578" y="5774882"/>
            <a:ext cx="982844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ctr"/>
            <a:r>
              <a:rPr lang="ru-RU" sz="2000" dirty="0" smtClean="0">
                <a:ea typeface="PT Serif" charset="0"/>
                <a:cs typeface="PT Serif" charset="0"/>
              </a:rPr>
              <a:t>2019</a:t>
            </a:r>
            <a:endParaRPr lang="en-US" sz="2000" dirty="0">
              <a:ea typeface="PT Serif" charset="0"/>
              <a:cs typeface="PT Serif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A194E04E-D84E-403F-A1F3-E4A542888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47" y="1115500"/>
            <a:ext cx="866306" cy="16243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09839" y="3438855"/>
            <a:ext cx="6372322" cy="25340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hlinkClick r:id="rId4"/>
              </a:rPr>
              <a:t>http://minsoc.permkrai.ru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://www.instagram.com/minsotspermkrai/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en-US" dirty="0">
                <a:hlinkClick r:id="rId6"/>
              </a:rPr>
              <a:t>h</a:t>
            </a:r>
            <a:r>
              <a:rPr lang="ru-RU" u="sng" dirty="0" smtClean="0">
                <a:hlinkClick r:id="rId6"/>
              </a:rPr>
              <a:t>ttps</a:t>
            </a:r>
            <a:r>
              <a:rPr lang="ru-RU" u="sng" dirty="0">
                <a:hlinkClick r:id="rId6"/>
              </a:rPr>
              <a:t>://vk.com/club158336361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u="sng" dirty="0" smtClean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://www.facebook.com/profile.php?id=100016442087799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u="sng" dirty="0" smtClean="0">
                <a:hlinkClick r:id="rId8"/>
              </a:rPr>
              <a:t>https</a:t>
            </a:r>
            <a:r>
              <a:rPr lang="ru-RU" u="sng" dirty="0">
                <a:hlinkClick r:id="rId8"/>
              </a:rPr>
              <a:t>://ok.ru/profile/591678770479</a:t>
            </a:r>
            <a:endParaRPr lang="ru-RU" dirty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C000"/>
      </a:accent1>
      <a:accent2>
        <a:srgbClr val="FFFF00"/>
      </a:accent2>
      <a:accent3>
        <a:srgbClr val="00B050"/>
      </a:accent3>
      <a:accent4>
        <a:srgbClr val="00B0F0"/>
      </a:accent4>
      <a:accent5>
        <a:srgbClr val="0070C0"/>
      </a:accent5>
      <a:accent6>
        <a:srgbClr val="7030A0"/>
      </a:accent6>
      <a:hlink>
        <a:srgbClr val="0563C1"/>
      </a:hlink>
      <a:folHlink>
        <a:srgbClr val="954F72"/>
      </a:folHlink>
    </a:clrScheme>
    <a:fontScheme name="Другая 4">
      <a:majorFont>
        <a:latin typeface="PT Serif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17680</TotalTime>
  <Words>2170</Words>
  <Application>Microsoft Office PowerPoint</Application>
  <PresentationFormat>Произвольный</PresentationFormat>
  <Paragraphs>301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shaekhmurzin</dc:creator>
  <cp:lastModifiedBy>Лызлова Галина Александровна</cp:lastModifiedBy>
  <cp:revision>902</cp:revision>
  <cp:lastPrinted>2019-05-06T04:58:06Z</cp:lastPrinted>
  <dcterms:created xsi:type="dcterms:W3CDTF">2017-05-18T06:16:43Z</dcterms:created>
  <dcterms:modified xsi:type="dcterms:W3CDTF">2019-05-15T04:22:19Z</dcterms:modified>
</cp:coreProperties>
</file>