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0F43C5-D350-4C27-96BF-F70F8BC7CC26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7E5158-C453-4876-8BC5-45F95809F2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142984"/>
            <a:ext cx="7406640" cy="3000396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Calibri" pitchFamily="34" charset="0"/>
              </a:rPr>
              <a:t>Методические рекомендации по разработке рабочих программ </a:t>
            </a:r>
            <a:r>
              <a:rPr lang="ru-RU" sz="4000" b="1" dirty="0" smtClean="0">
                <a:latin typeface="Calibri" pitchFamily="34" charset="0"/>
              </a:rPr>
              <a:t>учителя иностранного языка</a:t>
            </a:r>
            <a:endParaRPr lang="ru-RU" sz="4000" dirty="0"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286388"/>
            <a:ext cx="7406640" cy="107157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Calibri" pitchFamily="34" charset="0"/>
              </a:rPr>
              <a:t>Тихомирова О. А. , </a:t>
            </a:r>
            <a:r>
              <a:rPr lang="ru-RU" sz="2000" dirty="0" err="1" smtClean="0">
                <a:latin typeface="Calibri" pitchFamily="34" charset="0"/>
              </a:rPr>
              <a:t>ст</a:t>
            </a:r>
            <a:r>
              <a:rPr lang="ru-RU" sz="2000" dirty="0" smtClean="0">
                <a:latin typeface="Calibri" pitchFamily="34" charset="0"/>
              </a:rPr>
              <a:t> научный сотрудник отдела сопровождения ФГОС ИРО ПК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latin typeface="Calibri" pitchFamily="34" charset="0"/>
              </a:rPr>
              <a:t>Рабочая программа</a:t>
            </a:r>
            <a:r>
              <a:rPr lang="ru-RU" dirty="0">
                <a:latin typeface="Calibri" pitchFamily="34" charset="0"/>
              </a:rPr>
              <a:t> – нормативный </a:t>
            </a:r>
            <a:r>
              <a:rPr lang="ru-RU" dirty="0" smtClean="0">
                <a:latin typeface="Calibri" pitchFamily="34" charset="0"/>
              </a:rPr>
              <a:t>документ,  в которой определены объем  и структура </a:t>
            </a:r>
            <a:r>
              <a:rPr lang="ru-RU" dirty="0">
                <a:latin typeface="Calibri" pitchFamily="34" charset="0"/>
              </a:rPr>
              <a:t>учебного процесса по изучению </a:t>
            </a:r>
            <a:r>
              <a:rPr lang="ru-RU" dirty="0" smtClean="0">
                <a:latin typeface="Calibri" pitchFamily="34" charset="0"/>
              </a:rPr>
              <a:t>учебной дисциплины.</a:t>
            </a:r>
          </a:p>
          <a:p>
            <a:pPr algn="just"/>
            <a:r>
              <a:rPr lang="ru-RU" dirty="0" smtClean="0">
                <a:latin typeface="Calibri" pitchFamily="34" charset="0"/>
              </a:rPr>
              <a:t> В основе рабочей программы- требования  ФГОС и примерная программа </a:t>
            </a:r>
            <a:r>
              <a:rPr lang="ru-RU" dirty="0">
                <a:latin typeface="Calibri" pitchFamily="34" charset="0"/>
              </a:rPr>
              <a:t>по учебному предмету, </a:t>
            </a:r>
            <a:r>
              <a:rPr lang="ru-RU" dirty="0" smtClean="0">
                <a:latin typeface="Calibri" pitchFamily="34" charset="0"/>
              </a:rPr>
              <a:t>рекомендованная </a:t>
            </a:r>
            <a:r>
              <a:rPr lang="ru-RU" dirty="0">
                <a:latin typeface="Calibri" pitchFamily="34" charset="0"/>
              </a:rPr>
              <a:t>(</a:t>
            </a:r>
            <a:r>
              <a:rPr lang="ru-RU" dirty="0" smtClean="0">
                <a:latin typeface="Calibri" pitchFamily="34" charset="0"/>
              </a:rPr>
              <a:t>допущенная)  </a:t>
            </a:r>
            <a:r>
              <a:rPr lang="ru-RU" dirty="0">
                <a:latin typeface="Calibri" pitchFamily="34" charset="0"/>
              </a:rPr>
              <a:t>федеральными органами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Calibri" pitchFamily="34" charset="0"/>
              </a:rPr>
              <a:t>Основные требования к содержанию и структуре рабочей  программы закреплены </a:t>
            </a:r>
            <a:br>
              <a:rPr lang="ru-RU" sz="2800" dirty="0">
                <a:latin typeface="Calibri" pitchFamily="34" charset="0"/>
              </a:rPr>
            </a:br>
            <a:r>
              <a:rPr lang="ru-RU" sz="2800" dirty="0">
                <a:latin typeface="Calibri" pitchFamily="34" charset="0"/>
              </a:rPr>
              <a:t>в документах: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Calibri" pitchFamily="34" charset="0"/>
              </a:rPr>
              <a:t>Федеральный Закон от 29.12.2012 № 273-ФЗ «Об образовании в Российской Федерации».</a:t>
            </a:r>
          </a:p>
          <a:p>
            <a:pPr lvl="0"/>
            <a:r>
              <a:rPr lang="ru-RU" dirty="0">
                <a:latin typeface="Calibri" pitchFamily="34" charset="0"/>
              </a:rPr>
              <a:t>Приказ Министерства образования и науки Российской Федерации от 17.12.2010 </a:t>
            </a:r>
            <a:br>
              <a:rPr lang="ru-RU" dirty="0">
                <a:latin typeface="Calibri" pitchFamily="34" charset="0"/>
              </a:rPr>
            </a:br>
            <a:r>
              <a:rPr lang="ru-RU" dirty="0">
                <a:latin typeface="Calibri" pitchFamily="34" charset="0"/>
              </a:rPr>
              <a:t>№ 1897 «Об утверждении федерального государственного образовательного стандарта основного общего образования».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Calibri" pitchFamily="34" charset="0"/>
              </a:rPr>
              <a:t>В соответствии с ФГОС ООО рабочие программы </a:t>
            </a:r>
            <a:r>
              <a:rPr lang="ru-RU" sz="2800" dirty="0" smtClean="0">
                <a:latin typeface="Calibri" pitchFamily="34" charset="0"/>
              </a:rPr>
              <a:t>учебных </a:t>
            </a:r>
            <a:r>
              <a:rPr lang="ru-RU" sz="2800" dirty="0">
                <a:latin typeface="Calibri" pitchFamily="34" charset="0"/>
              </a:rPr>
              <a:t>предметов, курсов должны содержать: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Wingdings" pitchFamily="2" charset="2"/>
              <a:buChar char="Ø"/>
            </a:pPr>
            <a:r>
              <a:rPr lang="ru-RU" dirty="0" smtClean="0">
                <a:latin typeface="Calibri" pitchFamily="34" charset="0"/>
              </a:rPr>
              <a:t>пояснительную записку, </a:t>
            </a:r>
            <a:r>
              <a:rPr lang="ru-RU" dirty="0">
                <a:latin typeface="Calibri" pitchFamily="34" charset="0"/>
              </a:rPr>
              <a:t>в которой конкретизируются </a:t>
            </a:r>
            <a:r>
              <a:rPr lang="ru-RU" dirty="0" smtClean="0">
                <a:latin typeface="Calibri" pitchFamily="34" charset="0"/>
              </a:rPr>
              <a:t>:</a:t>
            </a:r>
          </a:p>
          <a:p>
            <a:r>
              <a:rPr lang="ru-RU" dirty="0" smtClean="0">
                <a:latin typeface="Calibri" pitchFamily="34" charset="0"/>
              </a:rPr>
              <a:t>цели </a:t>
            </a:r>
            <a:r>
              <a:rPr lang="ru-RU" dirty="0">
                <a:latin typeface="Calibri" pitchFamily="34" charset="0"/>
              </a:rPr>
              <a:t>основного общего образования с учетом специфики учебного </a:t>
            </a:r>
            <a:r>
              <a:rPr lang="ru-RU" dirty="0" smtClean="0">
                <a:latin typeface="Calibri" pitchFamily="34" charset="0"/>
              </a:rPr>
              <a:t>предмета;</a:t>
            </a:r>
          </a:p>
          <a:p>
            <a:r>
              <a:rPr lang="ru-RU" dirty="0" smtClean="0">
                <a:latin typeface="Calibri" pitchFamily="34" charset="0"/>
              </a:rPr>
              <a:t>характеристика </a:t>
            </a:r>
            <a:r>
              <a:rPr lang="ru-RU" dirty="0">
                <a:latin typeface="Calibri" pitchFamily="34" charset="0"/>
              </a:rPr>
              <a:t>учебного предмета, </a:t>
            </a:r>
            <a:r>
              <a:rPr lang="ru-RU" dirty="0" smtClean="0">
                <a:latin typeface="Calibri" pitchFamily="34" charset="0"/>
              </a:rPr>
              <a:t>курса;</a:t>
            </a:r>
          </a:p>
          <a:p>
            <a:r>
              <a:rPr lang="ru-RU" dirty="0" smtClean="0">
                <a:latin typeface="Calibri" pitchFamily="34" charset="0"/>
              </a:rPr>
              <a:t>место </a:t>
            </a:r>
            <a:r>
              <a:rPr lang="ru-RU" dirty="0">
                <a:latin typeface="Calibri" pitchFamily="34" charset="0"/>
              </a:rPr>
              <a:t>учебного предмета, курса в учебном плане</a:t>
            </a:r>
            <a:r>
              <a:rPr lang="ru-RU" dirty="0" smtClean="0">
                <a:latin typeface="Calibri" pitchFamily="34" charset="0"/>
              </a:rPr>
              <a:t>;</a:t>
            </a:r>
            <a:r>
              <a:rPr lang="ru-RU" dirty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планируемые </a:t>
            </a:r>
            <a:r>
              <a:rPr lang="ru-RU" dirty="0">
                <a:latin typeface="Calibri" pitchFamily="34" charset="0"/>
              </a:rPr>
              <a:t>результаты изучения учебного предмета, курса.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Calibri" pitchFamily="34" charset="0"/>
              </a:rPr>
              <a:t>личностные, </a:t>
            </a:r>
            <a:r>
              <a:rPr lang="ru-RU" dirty="0" err="1">
                <a:latin typeface="Calibri" pitchFamily="34" charset="0"/>
              </a:rPr>
              <a:t>метапредметные</a:t>
            </a:r>
            <a:r>
              <a:rPr lang="ru-RU" dirty="0">
                <a:latin typeface="Calibri" pitchFamily="34" charset="0"/>
              </a:rPr>
              <a:t> и предметные результаты освоения </a:t>
            </a:r>
            <a:r>
              <a:rPr lang="ru-RU" dirty="0" smtClean="0">
                <a:latin typeface="Calibri" pitchFamily="34" charset="0"/>
              </a:rPr>
              <a:t>учебного предмета раскрывается </a:t>
            </a:r>
            <a:r>
              <a:rPr lang="ru-RU" dirty="0">
                <a:latin typeface="Calibri" pitchFamily="34" charset="0"/>
              </a:rPr>
              <a:t>в тексте пояснительной записки, затем конкретизируются в тематическом (или поурочно-тематическом) </a:t>
            </a:r>
            <a:r>
              <a:rPr lang="ru-RU" dirty="0" smtClean="0">
                <a:latin typeface="Calibri" pitchFamily="34" charset="0"/>
              </a:rPr>
              <a:t>планировании.</a:t>
            </a:r>
          </a:p>
          <a:p>
            <a:pPr algn="just"/>
            <a:r>
              <a:rPr lang="ru-RU" dirty="0" smtClean="0">
                <a:latin typeface="Calibri" pitchFamily="34" charset="0"/>
              </a:rPr>
              <a:t>содержание </a:t>
            </a:r>
            <a:r>
              <a:rPr lang="ru-RU" dirty="0">
                <a:latin typeface="Calibri" pitchFamily="34" charset="0"/>
              </a:rPr>
              <a:t>учебного </a:t>
            </a:r>
            <a:r>
              <a:rPr lang="ru-RU" dirty="0" smtClean="0">
                <a:latin typeface="Calibri" pitchFamily="34" charset="0"/>
              </a:rPr>
              <a:t>предмета;</a:t>
            </a:r>
            <a:r>
              <a:rPr lang="ru-RU" dirty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algn="just"/>
            <a:r>
              <a:rPr lang="ru-RU" dirty="0" smtClean="0">
                <a:latin typeface="Calibri" pitchFamily="34" charset="0"/>
              </a:rPr>
              <a:t>тематическое </a:t>
            </a:r>
            <a:r>
              <a:rPr lang="ru-RU" dirty="0">
                <a:latin typeface="Calibri" pitchFamily="34" charset="0"/>
              </a:rPr>
              <a:t>планирование с определением основных видов учебной </a:t>
            </a:r>
            <a:r>
              <a:rPr lang="ru-RU" dirty="0" smtClean="0">
                <a:latin typeface="Calibri" pitchFamily="34" charset="0"/>
              </a:rPr>
              <a:t>деятельности;</a:t>
            </a:r>
          </a:p>
          <a:p>
            <a:pPr algn="just"/>
            <a:r>
              <a:rPr lang="ru-RU" dirty="0" smtClean="0">
                <a:latin typeface="Calibri" pitchFamily="34" charset="0"/>
              </a:rPr>
              <a:t>учебно-методическое </a:t>
            </a:r>
            <a:r>
              <a:rPr lang="ru-RU" dirty="0">
                <a:latin typeface="Calibri" pitchFamily="34" charset="0"/>
              </a:rPr>
              <a:t>и </a:t>
            </a:r>
            <a:r>
              <a:rPr lang="ru-RU" dirty="0" smtClean="0">
                <a:latin typeface="Calibri" pitchFamily="34" charset="0"/>
              </a:rPr>
              <a:t>материально-техническое обеспечение </a:t>
            </a:r>
            <a:r>
              <a:rPr lang="ru-RU" dirty="0">
                <a:latin typeface="Calibri" pitchFamily="34" charset="0"/>
              </a:rPr>
              <a:t>образовательного процесса;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                 Примерная </a:t>
            </a:r>
            <a:r>
              <a:rPr lang="ru-RU" sz="3100" b="1" dirty="0"/>
              <a:t>структура рабочей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latin typeface="Calibri" pitchFamily="34" charset="0"/>
              </a:rPr>
              <a:t>Титульный лист</a:t>
            </a:r>
            <a:r>
              <a:rPr lang="ru-RU" dirty="0">
                <a:latin typeface="Calibri" pitchFamily="34" charset="0"/>
              </a:rPr>
              <a:t> – структурный элемент программы, представляющий первоначальные сведения о программе. Титульный лист включает:</a:t>
            </a:r>
          </a:p>
          <a:p>
            <a:pPr lvl="0"/>
            <a:r>
              <a:rPr lang="ru-RU" dirty="0">
                <a:latin typeface="Calibri" pitchFamily="34" charset="0"/>
              </a:rPr>
              <a:t>Полное наименование </a:t>
            </a:r>
            <a:r>
              <a:rPr lang="ru-RU" dirty="0" smtClean="0">
                <a:latin typeface="Calibri" pitchFamily="34" charset="0"/>
              </a:rPr>
              <a:t>общеобразовательной организации (</a:t>
            </a:r>
            <a:r>
              <a:rPr lang="ru-RU" dirty="0">
                <a:latin typeface="Calibri" pitchFamily="34" charset="0"/>
              </a:rPr>
              <a:t>в соответствии с уставом).</a:t>
            </a:r>
          </a:p>
          <a:p>
            <a:pPr lvl="0"/>
            <a:r>
              <a:rPr lang="ru-RU" dirty="0">
                <a:latin typeface="Calibri" pitchFamily="34" charset="0"/>
              </a:rPr>
              <a:t>Наименование «Рабочая программа курса, предмета, дисциплины (модуля) </a:t>
            </a:r>
            <a:r>
              <a:rPr lang="ru-RU" dirty="0" err="1">
                <a:latin typeface="Calibri" pitchFamily="34" charset="0"/>
              </a:rPr>
              <a:t>по</a:t>
            </a:r>
            <a:r>
              <a:rPr lang="ru-RU" dirty="0" err="1" smtClean="0">
                <a:latin typeface="Calibri" pitchFamily="34" charset="0"/>
              </a:rPr>
              <a:t>__________для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_______ класса, курса (классов, курсов)».</a:t>
            </a:r>
          </a:p>
          <a:p>
            <a:pPr lvl="0"/>
            <a:r>
              <a:rPr lang="ru-RU" dirty="0">
                <a:latin typeface="Calibri" pitchFamily="34" charset="0"/>
              </a:rPr>
              <a:t>Срок реализации программы.</a:t>
            </a:r>
          </a:p>
          <a:p>
            <a:pPr lvl="0"/>
            <a:r>
              <a:rPr lang="ru-RU" dirty="0">
                <a:latin typeface="Calibri" pitchFamily="34" charset="0"/>
              </a:rPr>
              <a:t>Грифы рассмотрения/согласования (с указанием номера протокола и даты рассмотрения) и утверждения рабочей программы (с указанием номера приказа </a:t>
            </a:r>
            <a:r>
              <a:rPr lang="ru-RU" dirty="0" smtClean="0">
                <a:latin typeface="Calibri" pitchFamily="34" charset="0"/>
              </a:rPr>
              <a:t>и </a:t>
            </a:r>
            <a:r>
              <a:rPr lang="ru-RU" dirty="0">
                <a:latin typeface="Calibri" pitchFamily="34" charset="0"/>
              </a:rPr>
              <a:t>подписи директора </a:t>
            </a:r>
            <a:r>
              <a:rPr lang="ru-RU" dirty="0" smtClean="0">
                <a:latin typeface="Calibri" pitchFamily="34" charset="0"/>
              </a:rPr>
              <a:t>образовательной организации ).</a:t>
            </a:r>
            <a:endParaRPr lang="ru-RU" dirty="0">
              <a:latin typeface="Calibri" pitchFamily="34" charset="0"/>
            </a:endParaRPr>
          </a:p>
          <a:p>
            <a:pPr lvl="0"/>
            <a:r>
              <a:rPr lang="ru-RU" dirty="0">
                <a:latin typeface="Calibri" pitchFamily="34" charset="0"/>
              </a:rPr>
              <a:t>Ф.И.О. учителя.</a:t>
            </a:r>
          </a:p>
          <a:p>
            <a:pPr lvl="0"/>
            <a:r>
              <a:rPr lang="ru-RU" dirty="0">
                <a:latin typeface="Calibri" pitchFamily="34" charset="0"/>
              </a:rPr>
              <a:t>Название города, населенного пункта.</a:t>
            </a:r>
          </a:p>
          <a:p>
            <a:pPr lvl="0"/>
            <a:r>
              <a:rPr lang="ru-RU" dirty="0">
                <a:latin typeface="Calibri" pitchFamily="34" charset="0"/>
              </a:rPr>
              <a:t>Год составления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08358" cy="5111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Calibri" pitchFamily="34" charset="0"/>
              </a:rPr>
              <a:t>В пояснительной записке необходимо отразить: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58204" cy="6143644"/>
          </a:xfrm>
        </p:spPr>
        <p:txBody>
          <a:bodyPr>
            <a:noAutofit/>
          </a:bodyPr>
          <a:lstStyle/>
          <a:p>
            <a:pPr lvl="0"/>
            <a:r>
              <a:rPr lang="ru-RU" sz="1400" dirty="0" smtClean="0">
                <a:latin typeface="Calibri" pitchFamily="34" charset="0"/>
              </a:rPr>
              <a:t>Нормативно-правовые </a:t>
            </a:r>
            <a:r>
              <a:rPr lang="ru-RU" sz="1400" dirty="0">
                <a:latin typeface="Calibri" pitchFamily="34" charset="0"/>
              </a:rPr>
              <a:t>документы, на основании которых разработана данная рабочая программа (ФГОС, ФГУП, учебный план и др.), в том числе сведения </a:t>
            </a:r>
            <a:br>
              <a:rPr lang="ru-RU" sz="1400" dirty="0">
                <a:latin typeface="Calibri" pitchFamily="34" charset="0"/>
              </a:rPr>
            </a:br>
            <a:r>
              <a:rPr lang="ru-RU" sz="1400" dirty="0">
                <a:latin typeface="Calibri" pitchFamily="34" charset="0"/>
              </a:rPr>
              <a:t>о программах, на основании которых разработана рабочая программа (примерная программа по предмету, авторская программа </a:t>
            </a:r>
            <a:r>
              <a:rPr lang="ru-RU" sz="1400" dirty="0" smtClean="0">
                <a:latin typeface="Calibri" pitchFamily="34" charset="0"/>
              </a:rPr>
              <a:t>).</a:t>
            </a:r>
            <a:endParaRPr lang="ru-RU" sz="1400" dirty="0">
              <a:latin typeface="Calibri" pitchFamily="34" charset="0"/>
            </a:endParaRPr>
          </a:p>
          <a:p>
            <a:pPr lvl="0"/>
            <a:r>
              <a:rPr lang="ru-RU" sz="1400" dirty="0">
                <a:latin typeface="Calibri" pitchFamily="34" charset="0"/>
              </a:rPr>
              <a:t>Цели изучения предмета в контексте основного общего образования с учётом специфики учебного предмета, цели и задачи, решаемые при реализации рабочей программы по предмету с учетом особенностей общеобразовательного учреждения (организации), класса.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Общую характеристику учебного предмета, курса.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Описание места учебного предмета, курса в учебном плане общеобразовательного учреждения (организации).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Информацию о внесённых изменениях в </a:t>
            </a:r>
            <a:r>
              <a:rPr lang="ru-RU" sz="1400" dirty="0" smtClean="0">
                <a:latin typeface="Calibri" pitchFamily="34" charset="0"/>
              </a:rPr>
              <a:t>рабочую </a:t>
            </a:r>
            <a:r>
              <a:rPr lang="ru-RU" sz="1400" dirty="0">
                <a:latin typeface="Calibri" pitchFamily="34" charset="0"/>
              </a:rPr>
              <a:t>программу или авторскую программу и их обоснование.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Информацию об используемом УМК (особенности его содержания и структуры).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Информацию о количестве учебных часов, на которое рассчитана рабочая программа (в соответствии с учебным планом, годовым календарным учебным графиком), в том числе о количестве часов для проведения лабораторно-практических и контрольных уроков, уроков повторения и обобщения изученного материала, а также часов, выделенных на экскурсии, проекты, исследования и др.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Информацию об используемых технологиях обучения, формах уроков и т.п., а также о возможной внеурочной деятельности по предмету.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Виды и формы промежуточного, итогового контроля (согласно уставу и (или) локальному акту общеобразовательного учреждения (организации)).</a:t>
            </a:r>
          </a:p>
          <a:p>
            <a:pPr lvl="0"/>
            <a:r>
              <a:rPr lang="ru-RU" sz="1400" dirty="0">
                <a:latin typeface="Calibri" pitchFamily="34" charset="0"/>
              </a:rPr>
              <a:t>Соответствие требованиями </a:t>
            </a:r>
            <a:r>
              <a:rPr lang="ru-RU" sz="1400" dirty="0" smtClean="0">
                <a:latin typeface="Calibri" pitchFamily="34" charset="0"/>
              </a:rPr>
              <a:t>ОГЭ </a:t>
            </a:r>
            <a:r>
              <a:rPr lang="ru-RU" sz="1400" dirty="0">
                <a:latin typeface="Calibri" pitchFamily="34" charset="0"/>
              </a:rPr>
              <a:t>и ЕГЭ.</a:t>
            </a:r>
          </a:p>
          <a:p>
            <a:pPr lvl="0"/>
            <a:r>
              <a:rPr lang="ru-RU" sz="1400" dirty="0">
                <a:latin typeface="Calibri" pitchFamily="34" charset="0"/>
              </a:rPr>
              <a:t>Планируемые результаты изучения учебного предмета, курса.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Calibri" pitchFamily="34" charset="0"/>
              </a:rPr>
              <a:t>Тематическое (или поурочно-тематическое) планирование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5100" dirty="0" smtClean="0">
                <a:latin typeface="Calibri" pitchFamily="34" charset="0"/>
              </a:rPr>
              <a:t>разрабатывается </a:t>
            </a:r>
            <a:r>
              <a:rPr lang="ru-RU" sz="5100" dirty="0">
                <a:latin typeface="Calibri" pitchFamily="34" charset="0"/>
              </a:rPr>
              <a:t>учителем на каждый учебный год и </a:t>
            </a:r>
            <a:r>
              <a:rPr lang="ru-RU" sz="5100" dirty="0" smtClean="0">
                <a:latin typeface="Calibri" pitchFamily="34" charset="0"/>
              </a:rPr>
              <a:t>отражает: количество часов, отведенных на изучение курса, тем (разделов);</a:t>
            </a:r>
          </a:p>
          <a:p>
            <a:pPr lvl="0"/>
            <a:r>
              <a:rPr lang="ru-RU" sz="5100" dirty="0" smtClean="0">
                <a:latin typeface="Calibri" pitchFamily="34" charset="0"/>
              </a:rPr>
              <a:t>темы уроков (при поурочно-тематическом планировании – количество часов, отведенных на изучение темы);</a:t>
            </a:r>
          </a:p>
          <a:p>
            <a:pPr lvl="0"/>
            <a:r>
              <a:rPr lang="ru-RU" sz="5100" dirty="0" smtClean="0">
                <a:latin typeface="Calibri" pitchFamily="34" charset="0"/>
              </a:rPr>
              <a:t>основные виды учебной деятельности;</a:t>
            </a:r>
          </a:p>
          <a:p>
            <a:pPr lvl="0"/>
            <a:r>
              <a:rPr lang="ru-RU" sz="5100" dirty="0" smtClean="0">
                <a:latin typeface="Calibri" pitchFamily="34" charset="0"/>
              </a:rPr>
              <a:t>виды, формы контроля и диагностики (контрольных работ, зачетов и др., в т.ч. в формате требований ГИА и ЕГЭ);</a:t>
            </a:r>
          </a:p>
          <a:p>
            <a:pPr lvl="0"/>
            <a:r>
              <a:rPr lang="ru-RU" sz="5100" dirty="0" smtClean="0">
                <a:latin typeface="Calibri" pitchFamily="34" charset="0"/>
              </a:rPr>
              <a:t>планируемые результаты (личностные, </a:t>
            </a:r>
            <a:r>
              <a:rPr lang="ru-RU" sz="5100" dirty="0" err="1" smtClean="0">
                <a:latin typeface="Calibri" pitchFamily="34" charset="0"/>
              </a:rPr>
              <a:t>метапредметные</a:t>
            </a:r>
            <a:r>
              <a:rPr lang="ru-RU" sz="5100" dirty="0" smtClean="0">
                <a:latin typeface="Calibri" pitchFamily="34" charset="0"/>
              </a:rPr>
              <a:t> и предметные);</a:t>
            </a:r>
          </a:p>
          <a:p>
            <a:pPr lvl="0"/>
            <a:r>
              <a:rPr lang="ru-RU" sz="5100" dirty="0" smtClean="0">
                <a:latin typeface="Calibri" pitchFamily="34" charset="0"/>
              </a:rPr>
              <a:t>планируемые сроки изучения.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Calibri" pitchFamily="34" charset="0"/>
              </a:rPr>
              <a:t>Единые </a:t>
            </a:r>
            <a:r>
              <a:rPr lang="ru-RU" dirty="0">
                <a:latin typeface="Calibri" pitchFamily="34" charset="0"/>
              </a:rPr>
              <a:t>подходы к </a:t>
            </a:r>
            <a:r>
              <a:rPr lang="ru-RU" dirty="0" smtClean="0">
                <a:latin typeface="Calibri" pitchFamily="34" charset="0"/>
              </a:rPr>
              <a:t>разработке рабочих </a:t>
            </a:r>
            <a:r>
              <a:rPr lang="ru-RU" dirty="0">
                <a:latin typeface="Calibri" pitchFamily="34" charset="0"/>
              </a:rPr>
              <a:t>программ, </a:t>
            </a:r>
            <a:r>
              <a:rPr lang="ru-RU" dirty="0" smtClean="0">
                <a:latin typeface="Calibri" pitchFamily="34" charset="0"/>
              </a:rPr>
              <a:t>закрепляются </a:t>
            </a:r>
            <a:r>
              <a:rPr lang="ru-RU" i="1" dirty="0">
                <a:latin typeface="Calibri" pitchFamily="34" charset="0"/>
              </a:rPr>
              <a:t>локальным </a:t>
            </a:r>
            <a:r>
              <a:rPr lang="ru-RU" i="1" dirty="0" smtClean="0">
                <a:latin typeface="Calibri" pitchFamily="34" charset="0"/>
              </a:rPr>
              <a:t>актом образовательной организации </a:t>
            </a:r>
            <a:r>
              <a:rPr lang="ru-RU" i="1" dirty="0">
                <a:latin typeface="Calibri" pitchFamily="34" charset="0"/>
              </a:rPr>
              <a:t>– Положением о рабочей программе.</a:t>
            </a:r>
          </a:p>
          <a:p>
            <a:r>
              <a:rPr lang="ru-RU" dirty="0">
                <a:latin typeface="Calibri" pitchFamily="34" charset="0"/>
              </a:rPr>
              <a:t>Рабочие программы рассматриваются органом самоуправления, </a:t>
            </a:r>
            <a:r>
              <a:rPr lang="ru-RU">
                <a:latin typeface="Calibri" pitchFamily="34" charset="0"/>
              </a:rPr>
              <a:t>которому </a:t>
            </a:r>
            <a:r>
              <a:rPr lang="ru-RU" smtClean="0">
                <a:latin typeface="Calibri" pitchFamily="34" charset="0"/>
              </a:rPr>
              <a:t>в </a:t>
            </a:r>
            <a:r>
              <a:rPr lang="ru-RU" dirty="0">
                <a:latin typeface="Calibri" pitchFamily="34" charset="0"/>
              </a:rPr>
              <a:t>соответствии с уставом общеобразовательного учреждения (организации) делегированы данные полномочия. По итогам рассмотрения оформляется протокол. Орган самоуправления принимает решение: «рекомендовать к использованию». Рабочие программы утверждаются приказом </a:t>
            </a:r>
            <a:r>
              <a:rPr lang="ru-RU" dirty="0" smtClean="0">
                <a:latin typeface="Calibri" pitchFamily="34" charset="0"/>
              </a:rPr>
              <a:t>общеобразовательной организации.</a:t>
            </a:r>
            <a:endParaRPr lang="ru-RU" dirty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Общеобразовательная организация </a:t>
            </a:r>
            <a:r>
              <a:rPr lang="ru-RU" b="1" dirty="0">
                <a:latin typeface="Calibri" pitchFamily="34" charset="0"/>
              </a:rPr>
              <a:t>может вносить изменения</a:t>
            </a:r>
            <a:r>
              <a:rPr lang="ru-RU" dirty="0">
                <a:latin typeface="Calibri" pitchFamily="34" charset="0"/>
              </a:rPr>
              <a:t> </a:t>
            </a:r>
            <a:br>
              <a:rPr lang="ru-RU" dirty="0">
                <a:latin typeface="Calibri" pitchFamily="34" charset="0"/>
              </a:rPr>
            </a:br>
            <a:r>
              <a:rPr lang="ru-RU" dirty="0">
                <a:latin typeface="Calibri" pitchFamily="34" charset="0"/>
              </a:rPr>
              <a:t>и дополнения в содержание рабочих программ, рассмотрев их на заседании органа самоуправления. </a:t>
            </a:r>
            <a:r>
              <a:rPr lang="ru-RU" b="1" dirty="0">
                <a:latin typeface="Calibri" pitchFamily="34" charset="0"/>
              </a:rPr>
              <a:t>Корректировка</a:t>
            </a:r>
            <a:r>
              <a:rPr lang="ru-RU" dirty="0">
                <a:latin typeface="Calibri" pitchFamily="34" charset="0"/>
              </a:rPr>
              <a:t> тематического (или поурочно-тематического) планирования </a:t>
            </a:r>
            <a:r>
              <a:rPr lang="ru-RU" b="1" dirty="0">
                <a:latin typeface="Calibri" pitchFamily="34" charset="0"/>
              </a:rPr>
              <a:t>осуществляется по согласованию с методическим объединением</a:t>
            </a:r>
            <a:r>
              <a:rPr lang="ru-RU" dirty="0">
                <a:latin typeface="Calibri" pitchFamily="34" charset="0"/>
              </a:rPr>
              <a:t>.</a:t>
            </a:r>
          </a:p>
          <a:p>
            <a:r>
              <a:rPr lang="ru-RU" dirty="0" smtClean="0">
                <a:latin typeface="Calibri" pitchFamily="34" charset="0"/>
              </a:rPr>
              <a:t>Общеобразовательная организация </a:t>
            </a:r>
            <a:r>
              <a:rPr lang="ru-RU" dirty="0">
                <a:latin typeface="Calibri" pitchFamily="34" charset="0"/>
              </a:rPr>
              <a:t>самостоятельно устанавливает </a:t>
            </a:r>
            <a:r>
              <a:rPr lang="ru-RU" dirty="0" smtClean="0">
                <a:latin typeface="Calibri" pitchFamily="34" charset="0"/>
              </a:rPr>
              <a:t>сроки реализации рабочих программ.</a:t>
            </a:r>
            <a:endParaRPr lang="ru-RU" dirty="0">
              <a:latin typeface="Calibri" pitchFamily="34" charset="0"/>
            </a:endParaRPr>
          </a:p>
          <a:p>
            <a:pPr lvl="0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469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Методические рекомендации по разработке рабочих программ учителя иностранного языка</vt:lpstr>
      <vt:lpstr>Слайд 2</vt:lpstr>
      <vt:lpstr>Основные требования к содержанию и структуре рабочей  программы закреплены  в документах:</vt:lpstr>
      <vt:lpstr>В соответствии с ФГОС ООО рабочие программы учебных предметов, курсов должны содержать:</vt:lpstr>
      <vt:lpstr>Слайд 5</vt:lpstr>
      <vt:lpstr>                  Примерная структура рабочей программы </vt:lpstr>
      <vt:lpstr>В пояснительной записке необходимо отразить:</vt:lpstr>
      <vt:lpstr>Тематическое (или поурочно-тематическое) планирование</vt:lpstr>
      <vt:lpstr>Слайд 9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разработке рабочих программ учителя</dc:title>
  <dc:creator>1</dc:creator>
  <cp:lastModifiedBy>1</cp:lastModifiedBy>
  <cp:revision>10</cp:revision>
  <dcterms:created xsi:type="dcterms:W3CDTF">2015-08-26T16:36:54Z</dcterms:created>
  <dcterms:modified xsi:type="dcterms:W3CDTF">2015-09-18T04:20:16Z</dcterms:modified>
</cp:coreProperties>
</file>