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9" r:id="rId2"/>
    <p:sldId id="260" r:id="rId3"/>
    <p:sldId id="262" r:id="rId4"/>
    <p:sldId id="313" r:id="rId5"/>
    <p:sldId id="314" r:id="rId6"/>
    <p:sldId id="263" r:id="rId7"/>
    <p:sldId id="264" r:id="rId8"/>
    <p:sldId id="315" r:id="rId9"/>
    <p:sldId id="265" r:id="rId10"/>
    <p:sldId id="266" r:id="rId11"/>
    <p:sldId id="267" r:id="rId12"/>
    <p:sldId id="268" r:id="rId13"/>
    <p:sldId id="269" r:id="rId14"/>
    <p:sldId id="270" r:id="rId15"/>
    <p:sldId id="271" r:id="rId16"/>
    <p:sldId id="272" r:id="rId17"/>
    <p:sldId id="273" r:id="rId18"/>
    <p:sldId id="275" r:id="rId19"/>
    <p:sldId id="277" r:id="rId20"/>
    <p:sldId id="279" r:id="rId21"/>
    <p:sldId id="280" r:id="rId22"/>
    <p:sldId id="294" r:id="rId23"/>
    <p:sldId id="284" r:id="rId24"/>
    <p:sldId id="282" r:id="rId25"/>
    <p:sldId id="283" r:id="rId26"/>
    <p:sldId id="285" r:id="rId27"/>
    <p:sldId id="286" r:id="rId28"/>
    <p:sldId id="287" r:id="rId29"/>
    <p:sldId id="288" r:id="rId30"/>
    <p:sldId id="289" r:id="rId31"/>
    <p:sldId id="290" r:id="rId32"/>
    <p:sldId id="291" r:id="rId33"/>
    <p:sldId id="292" r:id="rId34"/>
    <p:sldId id="312" r:id="rId35"/>
    <p:sldId id="317" r:id="rId36"/>
    <p:sldId id="293" r:id="rId37"/>
    <p:sldId id="295" r:id="rId38"/>
    <p:sldId id="296" r:id="rId39"/>
    <p:sldId id="297" r:id="rId40"/>
    <p:sldId id="316" r:id="rId41"/>
    <p:sldId id="298" r:id="rId42"/>
    <p:sldId id="300" r:id="rId43"/>
    <p:sldId id="309" r:id="rId44"/>
    <p:sldId id="303" r:id="rId45"/>
    <p:sldId id="318" r:id="rId46"/>
    <p:sldId id="319" r:id="rId47"/>
    <p:sldId id="320" r:id="rId48"/>
    <p:sldId id="304" r:id="rId49"/>
    <p:sldId id="308" r:id="rId50"/>
    <p:sldId id="306" r:id="rId51"/>
    <p:sldId id="310" r:id="rId52"/>
    <p:sldId id="321" r:id="rId53"/>
    <p:sldId id="322" r:id="rId54"/>
    <p:sldId id="311" r:id="rId55"/>
    <p:sldId id="323" r:id="rId56"/>
    <p:sldId id="325" r:id="rId57"/>
    <p:sldId id="327" r:id="rId58"/>
    <p:sldId id="305" r:id="rId59"/>
    <p:sldId id="328" r:id="rId60"/>
  </p:sldIdLst>
  <p:sldSz cx="9144000" cy="6858000" type="screen4x3"/>
  <p:notesSz cx="6858000" cy="9144000"/>
  <p:custDataLst>
    <p:tags r:id="rId62"/>
  </p:custDataLst>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398" autoAdjust="0"/>
  </p:normalViewPr>
  <p:slideViewPr>
    <p:cSldViewPr>
      <p:cViewPr>
        <p:scale>
          <a:sx n="100" d="100"/>
          <a:sy n="100" d="100"/>
        </p:scale>
        <p:origin x="-2814"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163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92B092C-6EB0-4FFD-B2FA-615CA599A624}" type="datetimeFigureOut">
              <a:rPr lang="ru-RU"/>
              <a:pPr>
                <a:defRPr/>
              </a:pPr>
              <a:t>23.06.2016</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06B87A0-CC21-4DA5-8FB0-8DEF56688193}"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Образ слайда 1"/>
          <p:cNvSpPr>
            <a:spLocks noGrp="1" noRot="1" noChangeAspect="1"/>
          </p:cNvSpPr>
          <p:nvPr>
            <p:ph type="sldImg"/>
          </p:nvPr>
        </p:nvSpPr>
        <p:spPr bwMode="auto">
          <a:noFill/>
          <a:ln>
            <a:solidFill>
              <a:srgbClr val="000000"/>
            </a:solidFill>
            <a:miter lim="800000"/>
            <a:headEnd/>
            <a:tailEnd/>
          </a:ln>
        </p:spPr>
      </p:sp>
      <p:sp>
        <p:nvSpPr>
          <p:cNvPr id="38914"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686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553FFD-9BCA-436A-9636-E918B63C7143}" type="slidenum">
              <a:rPr lang="ru-RU"/>
              <a:pPr fontAlgn="base">
                <a:spcBef>
                  <a:spcPct val="0"/>
                </a:spcBef>
                <a:spcAft>
                  <a:spcPct val="0"/>
                </a:spcAft>
                <a:defRPr/>
              </a:pPr>
              <a:t>23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39D0154-0B81-4D75-998C-F7F08243BA17}"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A2AFB8-D56C-4884-93A0-4C1A1A19D285}"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03F3ABA-25F4-4D43-94FF-EFF4BC71FF80}"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06B17A-3E28-420A-A10F-E9A9B0717097}"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E67B1F5-1329-4DF3-83AC-513B491CD07C}"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1AB1114-52F4-47C9-9730-BB4FE7748868}" type="slidenum">
              <a:rPr lang="ru-RU"/>
              <a:pPr>
                <a:defRPr/>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Образец заголовка</a:t>
            </a:r>
          </a:p>
        </p:txBody>
      </p:sp>
      <p:sp>
        <p:nvSpPr>
          <p:cNvPr id="3" name="Таблица 2"/>
          <p:cNvSpPr>
            <a:spLocks noGrp="1"/>
          </p:cNvSpPr>
          <p:nvPr>
            <p:ph type="tbl"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C89BD86F-2CB3-4034-B18D-0D1626ECB2E3}"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016A6A6-6FE7-4E2D-93EA-7F4CAD473958}"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3CA78E0-78F3-4091-8002-CF1FFAC21BE2}"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3E17C57-BDCD-4185-A759-5D42B98B5843}"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07543A1-6FF4-4774-9484-B6967E173B84}" type="datetimeFigureOut">
              <a:rPr lang="ru-RU"/>
              <a:pPr>
                <a:defRPr/>
              </a:pPr>
              <a:t>23.06.2016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2A39A67-8017-40AA-9E3A-6C1D200765DA}"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70988F7-3C0A-48DF-86DA-8A5859F9AB1E}" type="datetimeFigureOut">
              <a:rPr lang="ru-RU"/>
              <a:pPr>
                <a:defRPr/>
              </a:pPr>
              <a:t>23.06.2016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96B074D-6737-46C4-8AFF-845B67750270}"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9103DE0-C8DC-4F9D-A64A-03D43A4C9FE7}" type="datetimeFigureOut">
              <a:rPr lang="ru-RU"/>
              <a:pPr>
                <a:defRPr/>
              </a:pPr>
              <a:t>23.06.2016</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5C20062A-9EF6-41ED-AF45-9F9419C2E9C9}"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3D22F743-76EF-403A-B95E-DB733D8CB4F5}" type="datetimeFigureOut">
              <a:rPr lang="ru-RU"/>
              <a:pPr>
                <a:defRPr/>
              </a:pPr>
              <a:t>23.06.2016</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A5CF4AB-84C6-4263-914E-C7A153AC1EB1}"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553BE07-1FFB-439E-8C13-1165E9FB3C97}" type="datetimeFigureOut">
              <a:rPr lang="ru-RU"/>
              <a:pPr>
                <a:defRPr/>
              </a:pPr>
              <a:t>23.06.2016</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1BE3EA32-813F-4521-BADE-E62AD4580DED}"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6857AE3-EDAC-497A-ADB6-E7346E4D107D}" type="datetimeFigureOut">
              <a:rPr lang="ru-RU"/>
              <a:pPr>
                <a:defRPr/>
              </a:pPr>
              <a:t>23.06.2016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D675C15-08C0-40F1-AE07-3A974CF3CE4B}"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69845D-42BD-4157-A6E2-D11659AC223B}" type="datetimeFigureOut">
              <a:rPr lang="ru-RU"/>
              <a:pPr>
                <a:defRPr/>
              </a:pPr>
              <a:t>23.06.2016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8E847CB-02BA-48B7-A624-2DBB589F727F}"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51202"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1203"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9CF8094-EAFB-4E4E-A5AD-B9C401A2F2C6}" type="datetimeFigureOut">
              <a:rPr lang="ru-RU"/>
              <a:pPr>
                <a:defRPr/>
              </a:pPr>
              <a:t>23.06.2016</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5287AF9-3F78-45A2-BEB0-B94B4AA35F40}"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package" Target="../embeddings/_________Microsoft_Office_Word111111.doc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a:xfrm>
            <a:off x="457200" y="785813"/>
            <a:ext cx="8229600" cy="3143250"/>
          </a:xfrm>
        </p:spPr>
        <p:txBody>
          <a:bodyPr/>
          <a:lstStyle/>
          <a:p>
            <a:pPr eaLnBrk="1" hangingPunct="1"/>
            <a:r>
              <a:rPr lang="ru-RU" sz="4000" b="1" smtClean="0">
                <a:solidFill>
                  <a:srgbClr val="FF0000"/>
                </a:solidFill>
              </a:rPr>
              <a:t>Методические  рекомендации по проверке выполнения заданий с развернутым ответом экзаменационных работ ОГЭ по английскому языку в 2016 году</a:t>
            </a:r>
          </a:p>
        </p:txBody>
      </p:sp>
      <p:sp>
        <p:nvSpPr>
          <p:cNvPr id="3" name="Содержимое 2"/>
          <p:cNvSpPr>
            <a:spLocks noGrp="1"/>
          </p:cNvSpPr>
          <p:nvPr>
            <p:ph idx="1"/>
          </p:nvPr>
        </p:nvSpPr>
        <p:spPr>
          <a:xfrm>
            <a:off x="457200" y="4572000"/>
            <a:ext cx="8229600" cy="1554163"/>
          </a:xfrm>
        </p:spPr>
        <p:txBody>
          <a:bodyPr>
            <a:normAutofit/>
          </a:bodyPr>
          <a:lstStyle/>
          <a:p>
            <a:pPr eaLnBrk="1" hangingPunct="1">
              <a:lnSpc>
                <a:spcPct val="80000"/>
              </a:lnSpc>
            </a:pPr>
            <a:endParaRPr lang="ru-RU" sz="2000" smtClean="0"/>
          </a:p>
          <a:p>
            <a:pPr eaLnBrk="1" hangingPunct="1">
              <a:lnSpc>
                <a:spcPct val="80000"/>
              </a:lnSpc>
              <a:buFont typeface="Arial" charset="0"/>
              <a:buNone/>
            </a:pPr>
            <a:r>
              <a:rPr lang="en-US" sz="2000" smtClean="0"/>
              <a:t>     </a:t>
            </a:r>
            <a:r>
              <a:rPr lang="ru-RU" sz="2000" smtClean="0">
                <a:solidFill>
                  <a:srgbClr val="002060"/>
                </a:solidFill>
              </a:rPr>
              <a:t>Тихомирова О.А, ст. научный сотрудник отдела сопровождения ФГОС ИРО ПК, председатель предметной комиссии ОГЭ по английскому языку</a:t>
            </a:r>
          </a:p>
          <a:p>
            <a:pPr algn="ctr" eaLnBrk="1" hangingPunct="1">
              <a:lnSpc>
                <a:spcPct val="80000"/>
              </a:lnSpc>
              <a:buFont typeface="Arial" charset="0"/>
              <a:buNone/>
            </a:pPr>
            <a:r>
              <a:rPr lang="en-US" sz="2000" smtClean="0">
                <a:solidFill>
                  <a:srgbClr val="002060"/>
                </a:solidFill>
              </a:rPr>
              <a:t>E-mail</a:t>
            </a:r>
            <a:r>
              <a:rPr lang="ru-RU" sz="2000" smtClean="0">
                <a:solidFill>
                  <a:srgbClr val="002060"/>
                </a:solidFill>
              </a:rPr>
              <a:t>:</a:t>
            </a:r>
            <a:r>
              <a:rPr lang="en-US" sz="2000" smtClean="0">
                <a:solidFill>
                  <a:srgbClr val="002060"/>
                </a:solidFill>
              </a:rPr>
              <a:t>oat_poipkro@mail.ru</a:t>
            </a:r>
            <a:endParaRPr lang="ru-RU" sz="200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pPr eaLnBrk="1" hangingPunct="1"/>
            <a:r>
              <a:rPr lang="ru-RU" sz="2800" b="1" smtClean="0">
                <a:solidFill>
                  <a:srgbClr val="C00000"/>
                </a:solidFill>
              </a:rPr>
              <a:t>Распределение заданий экзаменационной работы по количеству и типам заданий</a:t>
            </a:r>
          </a:p>
        </p:txBody>
      </p:sp>
      <p:graphicFrame>
        <p:nvGraphicFramePr>
          <p:cNvPr id="4" name="Содержимое 3"/>
          <p:cNvGraphicFramePr>
            <a:graphicFrameLocks noGrp="1"/>
          </p:cNvGraphicFramePr>
          <p:nvPr>
            <p:ph idx="1"/>
          </p:nvPr>
        </p:nvGraphicFramePr>
        <p:xfrm>
          <a:off x="457200" y="1214438"/>
          <a:ext cx="8229600" cy="5273675"/>
        </p:xfrm>
        <a:graphic>
          <a:graphicData uri="http://schemas.openxmlformats.org/drawingml/2006/table">
            <a:tbl>
              <a:tblPr firstRow="1" bandRow="1">
                <a:tableStyleId>{5C22544A-7EE6-4342-B048-85BDC9FD1C3A}</a:tableStyleId>
              </a:tblPr>
              <a:tblGrid>
                <a:gridCol w="471462"/>
                <a:gridCol w="2786082"/>
                <a:gridCol w="1071570"/>
                <a:gridCol w="2254566"/>
                <a:gridCol w="1645920"/>
              </a:tblGrid>
              <a:tr h="822960">
                <a:tc>
                  <a:txBody>
                    <a:bodyPr/>
                    <a:lstStyle/>
                    <a:p>
                      <a:r>
                        <a:rPr lang="ru-RU" sz="1600" dirty="0" smtClean="0"/>
                        <a:t>№</a:t>
                      </a:r>
                      <a:endParaRPr lang="ru-RU" sz="1600" dirty="0"/>
                    </a:p>
                  </a:txBody>
                  <a:tcPr/>
                </a:tc>
                <a:tc>
                  <a:txBody>
                    <a:bodyPr/>
                    <a:lstStyle/>
                    <a:p>
                      <a:r>
                        <a:rPr lang="ru-RU" sz="1600" dirty="0" smtClean="0"/>
                        <a:t>Раздел работы</a:t>
                      </a:r>
                      <a:endParaRPr lang="ru-RU" sz="1600" dirty="0"/>
                    </a:p>
                  </a:txBody>
                  <a:tcPr/>
                </a:tc>
                <a:tc>
                  <a:txBody>
                    <a:bodyPr/>
                    <a:lstStyle/>
                    <a:p>
                      <a:r>
                        <a:rPr lang="ru-RU" sz="1600" dirty="0" smtClean="0"/>
                        <a:t>Число заданий</a:t>
                      </a:r>
                      <a:endParaRPr lang="ru-RU" sz="1600" dirty="0"/>
                    </a:p>
                  </a:txBody>
                  <a:tcPr/>
                </a:tc>
                <a:tc>
                  <a:txBody>
                    <a:bodyPr/>
                    <a:lstStyle/>
                    <a:p>
                      <a:r>
                        <a:rPr lang="ru-RU" sz="1600" dirty="0" smtClean="0"/>
                        <a:t>Тип заданий</a:t>
                      </a:r>
                      <a:endParaRPr lang="ru-RU" sz="1600" dirty="0"/>
                    </a:p>
                  </a:txBody>
                  <a:tcPr/>
                </a:tc>
                <a:tc>
                  <a:txBody>
                    <a:bodyPr/>
                    <a:lstStyle/>
                    <a:p>
                      <a:r>
                        <a:rPr lang="ru-RU" sz="1600" dirty="0" smtClean="0"/>
                        <a:t>Максимальный первичный балл</a:t>
                      </a:r>
                      <a:endParaRPr lang="ru-RU" sz="1600" dirty="0"/>
                    </a:p>
                  </a:txBody>
                  <a:tcPr/>
                </a:tc>
              </a:tr>
              <a:tr h="822960">
                <a:tc>
                  <a:txBody>
                    <a:bodyPr/>
                    <a:lstStyle/>
                    <a:p>
                      <a:r>
                        <a:rPr lang="ru-RU" sz="1600" b="1" dirty="0" smtClean="0">
                          <a:solidFill>
                            <a:srgbClr val="002060"/>
                          </a:solidFill>
                        </a:rPr>
                        <a:t>1.</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Раздел 1 (задания по </a:t>
                      </a:r>
                      <a:r>
                        <a:rPr lang="ru-RU" sz="1600" b="1" kern="1200" dirty="0" err="1" smtClean="0">
                          <a:solidFill>
                            <a:srgbClr val="002060"/>
                          </a:solidFill>
                          <a:latin typeface="+mn-lt"/>
                          <a:ea typeface="+mn-ea"/>
                          <a:cs typeface="+mn-cs"/>
                        </a:rPr>
                        <a:t>аудированию</a:t>
                      </a:r>
                      <a:r>
                        <a:rPr lang="ru-RU" sz="1600" b="1" kern="1200" dirty="0" smtClean="0">
                          <a:solidFill>
                            <a:srgbClr val="002060"/>
                          </a:solidFill>
                          <a:latin typeface="+mn-lt"/>
                          <a:ea typeface="+mn-ea"/>
                          <a:cs typeface="+mn-cs"/>
                        </a:rPr>
                        <a:t>)</a:t>
                      </a:r>
                    </a:p>
                    <a:p>
                      <a:endParaRPr lang="ru-RU" sz="1600" b="1" dirty="0">
                        <a:solidFill>
                          <a:srgbClr val="002060"/>
                        </a:solidFill>
                      </a:endParaRPr>
                    </a:p>
                  </a:txBody>
                  <a:tcPr/>
                </a:tc>
                <a:tc>
                  <a:txBody>
                    <a:bodyPr/>
                    <a:lstStyle/>
                    <a:p>
                      <a:r>
                        <a:rPr lang="ru-RU" sz="1600" b="1" dirty="0" smtClean="0">
                          <a:solidFill>
                            <a:srgbClr val="002060"/>
                          </a:solidFill>
                        </a:rPr>
                        <a:t>8</a:t>
                      </a:r>
                      <a:endParaRPr lang="ru-RU" sz="1600" b="1" dirty="0">
                        <a:solidFill>
                          <a:srgbClr val="002060"/>
                        </a:solidFill>
                      </a:endParaRPr>
                    </a:p>
                  </a:txBody>
                  <a:tcPr/>
                </a:tc>
                <a:tc>
                  <a:txBody>
                    <a:bodyPr/>
                    <a:lstStyle/>
                    <a:p>
                      <a:r>
                        <a:rPr lang="ru-RU" sz="1600" b="1" kern="1200" dirty="0" smtClean="0">
                          <a:solidFill>
                            <a:srgbClr val="002060"/>
                          </a:solidFill>
                          <a:latin typeface="+mn-lt"/>
                          <a:ea typeface="+mn-ea"/>
                          <a:cs typeface="+mn-cs"/>
                        </a:rPr>
                        <a:t>Задание с кратким ответом</a:t>
                      </a:r>
                      <a:endParaRPr lang="ru-RU" sz="1600" b="1" dirty="0">
                        <a:solidFill>
                          <a:srgbClr val="002060"/>
                        </a:solidFill>
                      </a:endParaRPr>
                    </a:p>
                  </a:txBody>
                  <a:tcPr/>
                </a:tc>
                <a:tc>
                  <a:txBody>
                    <a:bodyPr/>
                    <a:lstStyle/>
                    <a:p>
                      <a:r>
                        <a:rPr lang="ru-RU" sz="1600" b="1" dirty="0" smtClean="0">
                          <a:solidFill>
                            <a:srgbClr val="002060"/>
                          </a:solidFill>
                        </a:rPr>
                        <a:t>15</a:t>
                      </a:r>
                      <a:endParaRPr lang="ru-RU" sz="1600" b="1" dirty="0">
                        <a:solidFill>
                          <a:srgbClr val="002060"/>
                        </a:solidFill>
                      </a:endParaRPr>
                    </a:p>
                  </a:txBody>
                  <a:tcPr/>
                </a:tc>
              </a:tr>
              <a:tr h="822960">
                <a:tc>
                  <a:txBody>
                    <a:bodyPr/>
                    <a:lstStyle/>
                    <a:p>
                      <a:r>
                        <a:rPr lang="ru-RU" sz="1600" b="1" dirty="0" smtClean="0">
                          <a:solidFill>
                            <a:srgbClr val="002060"/>
                          </a:solidFill>
                        </a:rPr>
                        <a:t>2.</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Раздел 2 (задания по чтению)</a:t>
                      </a:r>
                    </a:p>
                    <a:p>
                      <a:endParaRPr lang="ru-RU" sz="1600" b="1" dirty="0">
                        <a:solidFill>
                          <a:srgbClr val="002060"/>
                        </a:solidFill>
                      </a:endParaRPr>
                    </a:p>
                  </a:txBody>
                  <a:tcPr/>
                </a:tc>
                <a:tc>
                  <a:txBody>
                    <a:bodyPr/>
                    <a:lstStyle/>
                    <a:p>
                      <a:r>
                        <a:rPr lang="ru-RU" sz="1600" b="1" dirty="0" smtClean="0">
                          <a:solidFill>
                            <a:srgbClr val="002060"/>
                          </a:solidFill>
                        </a:rPr>
                        <a:t>9</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Задание с кратким ответом</a:t>
                      </a:r>
                      <a:endParaRPr lang="ru-RU" sz="1600" b="1" dirty="0" smtClean="0">
                        <a:solidFill>
                          <a:srgbClr val="002060"/>
                        </a:solidFill>
                      </a:endParaRPr>
                    </a:p>
                    <a:p>
                      <a:endParaRPr lang="ru-RU" sz="1600" b="1" dirty="0">
                        <a:solidFill>
                          <a:srgbClr val="002060"/>
                        </a:solidFill>
                      </a:endParaRPr>
                    </a:p>
                  </a:txBody>
                  <a:tcPr/>
                </a:tc>
                <a:tc>
                  <a:txBody>
                    <a:bodyPr/>
                    <a:lstStyle/>
                    <a:p>
                      <a:r>
                        <a:rPr lang="ru-RU" sz="1600" b="1" dirty="0" smtClean="0">
                          <a:solidFill>
                            <a:srgbClr val="002060"/>
                          </a:solidFill>
                        </a:rPr>
                        <a:t>15</a:t>
                      </a:r>
                      <a:endParaRPr lang="ru-RU" sz="1600" b="1" dirty="0">
                        <a:solidFill>
                          <a:srgbClr val="002060"/>
                        </a:solidFill>
                      </a:endParaRPr>
                    </a:p>
                  </a:txBody>
                  <a:tcPr/>
                </a:tc>
              </a:tr>
              <a:tr h="822960">
                <a:tc>
                  <a:txBody>
                    <a:bodyPr/>
                    <a:lstStyle/>
                    <a:p>
                      <a:r>
                        <a:rPr lang="ru-RU" sz="1600" b="1" dirty="0" smtClean="0">
                          <a:solidFill>
                            <a:srgbClr val="002060"/>
                          </a:solidFill>
                        </a:rPr>
                        <a:t>3.</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Раздел 3 (задания по грамматике и лексике)</a:t>
                      </a:r>
                    </a:p>
                    <a:p>
                      <a:endParaRPr lang="ru-RU" sz="1600" b="1" dirty="0">
                        <a:solidFill>
                          <a:srgbClr val="002060"/>
                        </a:solidFill>
                      </a:endParaRPr>
                    </a:p>
                  </a:txBody>
                  <a:tcPr/>
                </a:tc>
                <a:tc>
                  <a:txBody>
                    <a:bodyPr/>
                    <a:lstStyle/>
                    <a:p>
                      <a:r>
                        <a:rPr lang="ru-RU" sz="1600" b="1" dirty="0" smtClean="0">
                          <a:solidFill>
                            <a:srgbClr val="002060"/>
                          </a:solidFill>
                        </a:rPr>
                        <a:t>15</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Задание с кратким ответом</a:t>
                      </a:r>
                      <a:endParaRPr lang="ru-RU" sz="1600" b="1" dirty="0" smtClean="0">
                        <a:solidFill>
                          <a:srgbClr val="002060"/>
                        </a:solidFill>
                      </a:endParaRPr>
                    </a:p>
                    <a:p>
                      <a:endParaRPr lang="ru-RU" sz="1600" b="1" dirty="0">
                        <a:solidFill>
                          <a:srgbClr val="002060"/>
                        </a:solidFill>
                      </a:endParaRPr>
                    </a:p>
                  </a:txBody>
                  <a:tcPr/>
                </a:tc>
                <a:tc>
                  <a:txBody>
                    <a:bodyPr/>
                    <a:lstStyle/>
                    <a:p>
                      <a:r>
                        <a:rPr lang="ru-RU" sz="1600" b="1" dirty="0" smtClean="0">
                          <a:solidFill>
                            <a:srgbClr val="002060"/>
                          </a:solidFill>
                        </a:rPr>
                        <a:t>15</a:t>
                      </a:r>
                      <a:endParaRPr lang="ru-RU" sz="1600" b="1" dirty="0">
                        <a:solidFill>
                          <a:srgbClr val="002060"/>
                        </a:solidFill>
                      </a:endParaRPr>
                    </a:p>
                  </a:txBody>
                  <a:tcPr/>
                </a:tc>
              </a:tr>
              <a:tr h="822960">
                <a:tc>
                  <a:txBody>
                    <a:bodyPr/>
                    <a:lstStyle/>
                    <a:p>
                      <a:r>
                        <a:rPr lang="ru-RU" sz="1600" b="1" dirty="0" smtClean="0">
                          <a:solidFill>
                            <a:srgbClr val="002060"/>
                          </a:solidFill>
                        </a:rPr>
                        <a:t>4.</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Раздел 4 (задание по письму)</a:t>
                      </a:r>
                    </a:p>
                    <a:p>
                      <a:endParaRPr lang="ru-RU" sz="1600" b="1" dirty="0">
                        <a:solidFill>
                          <a:srgbClr val="002060"/>
                        </a:solidFill>
                      </a:endParaRPr>
                    </a:p>
                  </a:txBody>
                  <a:tcPr/>
                </a:tc>
                <a:tc>
                  <a:txBody>
                    <a:bodyPr/>
                    <a:lstStyle/>
                    <a:p>
                      <a:r>
                        <a:rPr lang="ru-RU" sz="1600" b="1" dirty="0" smtClean="0">
                          <a:solidFill>
                            <a:srgbClr val="002060"/>
                          </a:solidFill>
                        </a:rPr>
                        <a:t>1</a:t>
                      </a:r>
                      <a:endParaRPr lang="ru-RU" sz="1600" b="1" dirty="0">
                        <a:solidFill>
                          <a:srgbClr val="002060"/>
                        </a:solidFill>
                      </a:endParaRPr>
                    </a:p>
                  </a:txBody>
                  <a:tcPr/>
                </a:tc>
                <a:tc>
                  <a:txBody>
                    <a:bodyPr/>
                    <a:lstStyle/>
                    <a:p>
                      <a:r>
                        <a:rPr lang="ru-RU" sz="1600" b="1" kern="1200" dirty="0" smtClean="0">
                          <a:solidFill>
                            <a:srgbClr val="002060"/>
                          </a:solidFill>
                          <a:latin typeface="+mn-lt"/>
                          <a:ea typeface="+mn-ea"/>
                          <a:cs typeface="+mn-cs"/>
                        </a:rPr>
                        <a:t>Задание с развернутым  ответом</a:t>
                      </a:r>
                      <a:endParaRPr lang="ru-RU" sz="1600" b="1" dirty="0">
                        <a:solidFill>
                          <a:srgbClr val="002060"/>
                        </a:solidFill>
                      </a:endParaRPr>
                    </a:p>
                  </a:txBody>
                  <a:tcPr/>
                </a:tc>
                <a:tc>
                  <a:txBody>
                    <a:bodyPr/>
                    <a:lstStyle/>
                    <a:p>
                      <a:r>
                        <a:rPr lang="ru-RU" sz="1600" b="1" dirty="0" smtClean="0">
                          <a:solidFill>
                            <a:srgbClr val="002060"/>
                          </a:solidFill>
                        </a:rPr>
                        <a:t>10</a:t>
                      </a:r>
                      <a:endParaRPr lang="ru-RU" sz="1600" b="1" dirty="0">
                        <a:solidFill>
                          <a:srgbClr val="002060"/>
                        </a:solidFill>
                      </a:endParaRPr>
                    </a:p>
                  </a:txBody>
                  <a:tcPr/>
                </a:tc>
              </a:tr>
              <a:tr h="822960">
                <a:tc>
                  <a:txBody>
                    <a:bodyPr/>
                    <a:lstStyle/>
                    <a:p>
                      <a:r>
                        <a:rPr lang="ru-RU" sz="1600" b="1" dirty="0" smtClean="0">
                          <a:solidFill>
                            <a:srgbClr val="002060"/>
                          </a:solidFill>
                        </a:rPr>
                        <a:t>5.</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Раздел 5 (задания по говорению)</a:t>
                      </a:r>
                    </a:p>
                    <a:p>
                      <a:endParaRPr lang="ru-RU" sz="1600" b="1" dirty="0">
                        <a:solidFill>
                          <a:srgbClr val="002060"/>
                        </a:solidFill>
                      </a:endParaRPr>
                    </a:p>
                  </a:txBody>
                  <a:tcPr/>
                </a:tc>
                <a:tc>
                  <a:txBody>
                    <a:bodyPr/>
                    <a:lstStyle/>
                    <a:p>
                      <a:r>
                        <a:rPr lang="ru-RU" sz="1600" b="1" dirty="0" smtClean="0">
                          <a:solidFill>
                            <a:srgbClr val="002060"/>
                          </a:solidFill>
                        </a:rPr>
                        <a:t>3</a:t>
                      </a:r>
                      <a:endParaRPr lang="ru-RU"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mn-lt"/>
                          <a:ea typeface="+mn-ea"/>
                          <a:cs typeface="+mn-cs"/>
                        </a:rPr>
                        <a:t>Задание с развернутым  ответом</a:t>
                      </a:r>
                      <a:endParaRPr lang="ru-RU" sz="1600" b="1" dirty="0" smtClean="0">
                        <a:solidFill>
                          <a:srgbClr val="002060"/>
                        </a:solidFill>
                      </a:endParaRPr>
                    </a:p>
                    <a:p>
                      <a:endParaRPr lang="ru-RU" sz="1600" b="1" dirty="0">
                        <a:solidFill>
                          <a:srgbClr val="002060"/>
                        </a:solidFill>
                      </a:endParaRPr>
                    </a:p>
                  </a:txBody>
                  <a:tcPr/>
                </a:tc>
                <a:tc>
                  <a:txBody>
                    <a:bodyPr/>
                    <a:lstStyle/>
                    <a:p>
                      <a:r>
                        <a:rPr lang="ru-RU" sz="1600" b="1" dirty="0" smtClean="0">
                          <a:solidFill>
                            <a:srgbClr val="002060"/>
                          </a:solidFill>
                        </a:rPr>
                        <a:t>15</a:t>
                      </a:r>
                      <a:endParaRPr lang="ru-RU" sz="1600" b="1" dirty="0">
                        <a:solidFill>
                          <a:srgbClr val="002060"/>
                        </a:solidFill>
                      </a:endParaRPr>
                    </a:p>
                  </a:txBody>
                  <a:tcPr/>
                </a:tc>
              </a:tr>
              <a:tr h="335280">
                <a:tc>
                  <a:txBody>
                    <a:bodyPr/>
                    <a:lstStyle/>
                    <a:p>
                      <a:endParaRPr lang="ru-RU" sz="1400" b="1" dirty="0">
                        <a:solidFill>
                          <a:srgbClr val="002060"/>
                        </a:solidFill>
                      </a:endParaRPr>
                    </a:p>
                  </a:txBody>
                  <a:tcPr/>
                </a:tc>
                <a:tc>
                  <a:txBody>
                    <a:bodyPr/>
                    <a:lstStyle/>
                    <a:p>
                      <a:r>
                        <a:rPr lang="ru-RU" sz="1600" b="1" dirty="0" smtClean="0">
                          <a:solidFill>
                            <a:srgbClr val="002060"/>
                          </a:solidFill>
                        </a:rPr>
                        <a:t>ИТОГО:</a:t>
                      </a:r>
                      <a:endParaRPr lang="ru-RU" sz="1600" b="1" dirty="0">
                        <a:solidFill>
                          <a:srgbClr val="002060"/>
                        </a:solidFill>
                      </a:endParaRPr>
                    </a:p>
                  </a:txBody>
                  <a:tcPr/>
                </a:tc>
                <a:tc>
                  <a:txBody>
                    <a:bodyPr/>
                    <a:lstStyle/>
                    <a:p>
                      <a:r>
                        <a:rPr lang="ru-RU" sz="1600" b="1" dirty="0" smtClean="0">
                          <a:solidFill>
                            <a:srgbClr val="002060"/>
                          </a:solidFill>
                        </a:rPr>
                        <a:t>36</a:t>
                      </a:r>
                      <a:endParaRPr lang="ru-RU" sz="1600" b="1" dirty="0">
                        <a:solidFill>
                          <a:srgbClr val="002060"/>
                        </a:solidFill>
                      </a:endParaRPr>
                    </a:p>
                  </a:txBody>
                  <a:tcPr/>
                </a:tc>
                <a:tc>
                  <a:txBody>
                    <a:bodyPr/>
                    <a:lstStyle/>
                    <a:p>
                      <a:endParaRPr lang="ru-RU" sz="1600" b="1" dirty="0">
                        <a:solidFill>
                          <a:srgbClr val="002060"/>
                        </a:solidFill>
                      </a:endParaRPr>
                    </a:p>
                  </a:txBody>
                  <a:tcPr/>
                </a:tc>
                <a:tc>
                  <a:txBody>
                    <a:bodyPr/>
                    <a:lstStyle/>
                    <a:p>
                      <a:r>
                        <a:rPr lang="ru-RU" sz="1600" b="1" dirty="0" smtClean="0">
                          <a:solidFill>
                            <a:srgbClr val="002060"/>
                          </a:solidFill>
                        </a:rPr>
                        <a:t>70</a:t>
                      </a:r>
                      <a:endParaRPr lang="ru-RU" sz="1600" b="1"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457200" y="428625"/>
            <a:ext cx="8229600" cy="989013"/>
          </a:xfrm>
        </p:spPr>
        <p:txBody>
          <a:bodyPr/>
          <a:lstStyle/>
          <a:p>
            <a:pPr eaLnBrk="1" hangingPunct="1"/>
            <a:r>
              <a:rPr lang="ru-RU" sz="2800" b="1" smtClean="0">
                <a:solidFill>
                  <a:srgbClr val="002060"/>
                </a:solidFill>
              </a:rPr>
              <a:t/>
            </a:r>
            <a:br>
              <a:rPr lang="ru-RU" sz="2800" b="1" smtClean="0">
                <a:solidFill>
                  <a:srgbClr val="002060"/>
                </a:solidFill>
              </a:rPr>
            </a:br>
            <a:r>
              <a:rPr lang="en-US" sz="2400" b="1" smtClean="0">
                <a:solidFill>
                  <a:srgbClr val="C00000"/>
                </a:solidFill>
              </a:rPr>
              <a:t>II.</a:t>
            </a:r>
            <a:r>
              <a:rPr lang="ru-RU" sz="2400" b="1" smtClean="0">
                <a:solidFill>
                  <a:srgbClr val="C00000"/>
                </a:solidFill>
              </a:rPr>
              <a:t> Особенности заданий с развернутым ответом и общие подходы к оценке их выполнения.</a:t>
            </a:r>
            <a:r>
              <a:rPr lang="en-US" sz="2400" b="1" smtClean="0">
                <a:solidFill>
                  <a:srgbClr val="C00000"/>
                </a:solidFill>
              </a:rPr>
              <a:t> </a:t>
            </a:r>
            <a:r>
              <a:rPr lang="ru-RU" sz="2400" b="1" smtClean="0">
                <a:solidFill>
                  <a:srgbClr val="C00000"/>
                </a:solidFill>
              </a:rPr>
              <a:t>Раздел «Письмо»</a:t>
            </a:r>
            <a:r>
              <a:rPr lang="ru-RU" sz="2800" b="1" smtClean="0">
                <a:solidFill>
                  <a:srgbClr val="002060"/>
                </a:solidFill>
              </a:rPr>
              <a:t/>
            </a:r>
            <a:br>
              <a:rPr lang="ru-RU" sz="2800" b="1" smtClean="0">
                <a:solidFill>
                  <a:srgbClr val="002060"/>
                </a:solidFill>
              </a:rPr>
            </a:br>
            <a:endParaRPr lang="ru-RU" sz="2800" smtClean="0"/>
          </a:p>
        </p:txBody>
      </p:sp>
      <p:sp>
        <p:nvSpPr>
          <p:cNvPr id="3" name="Содержимое 2"/>
          <p:cNvSpPr>
            <a:spLocks noGrp="1"/>
          </p:cNvSpPr>
          <p:nvPr>
            <p:ph idx="1"/>
          </p:nvPr>
        </p:nvSpPr>
        <p:spPr>
          <a:xfrm>
            <a:off x="457200" y="1500188"/>
            <a:ext cx="8229600" cy="4625975"/>
          </a:xfrm>
        </p:spPr>
        <p:txBody>
          <a:bodyPr rtlCol="0">
            <a:normAutofit fontScale="85000" lnSpcReduction="10000"/>
          </a:bodyPr>
          <a:lstStyle/>
          <a:p>
            <a:pPr eaLnBrk="1" fontAlgn="auto" hangingPunct="1">
              <a:spcAft>
                <a:spcPts val="0"/>
              </a:spcAft>
              <a:buFont typeface="Arial" pitchFamily="34" charset="0"/>
              <a:buChar char="•"/>
              <a:defRPr/>
            </a:pPr>
            <a:r>
              <a:rPr lang="ru-RU" b="1" dirty="0" smtClean="0">
                <a:solidFill>
                  <a:srgbClr val="002060"/>
                </a:solidFill>
              </a:rPr>
              <a:t> Задание 33 проверяет умение писать  личное письмо. </a:t>
            </a:r>
          </a:p>
          <a:p>
            <a:pPr eaLnBrk="1" fontAlgn="auto" hangingPunct="1">
              <a:spcAft>
                <a:spcPts val="0"/>
              </a:spcAft>
              <a:buFont typeface="Arial" pitchFamily="34" charset="0"/>
              <a:buChar char="•"/>
              <a:defRPr/>
            </a:pPr>
            <a:r>
              <a:rPr lang="ru-RU" b="1" dirty="0" smtClean="0">
                <a:solidFill>
                  <a:srgbClr val="002060"/>
                </a:solidFill>
              </a:rPr>
              <a:t>Рекомендуемое время выполнения задания по письму – </a:t>
            </a:r>
            <a:r>
              <a:rPr lang="ru-RU" b="1" dirty="0" smtClean="0">
                <a:solidFill>
                  <a:schemeClr val="accent2"/>
                </a:solidFill>
              </a:rPr>
              <a:t>30</a:t>
            </a:r>
            <a:r>
              <a:rPr lang="ru-RU" b="1" dirty="0" smtClean="0">
                <a:solidFill>
                  <a:srgbClr val="002060"/>
                </a:solidFill>
              </a:rPr>
              <a:t> минут.</a:t>
            </a:r>
          </a:p>
          <a:p>
            <a:pPr eaLnBrk="1" fontAlgn="auto" hangingPunct="1">
              <a:spcAft>
                <a:spcPts val="0"/>
              </a:spcAft>
              <a:buFont typeface="Arial" pitchFamily="34" charset="0"/>
              <a:buChar char="•"/>
              <a:defRPr/>
            </a:pPr>
            <a:r>
              <a:rPr lang="ru-RU" b="1" dirty="0" smtClean="0">
                <a:solidFill>
                  <a:srgbClr val="002060"/>
                </a:solidFill>
              </a:rPr>
              <a:t> Выпускнику предлагается прочитать отрывок из полученного письма и написать ответ объемом </a:t>
            </a:r>
            <a:r>
              <a:rPr lang="ru-RU" b="1" dirty="0" smtClean="0">
                <a:solidFill>
                  <a:schemeClr val="accent2"/>
                </a:solidFill>
              </a:rPr>
              <a:t>100–120</a:t>
            </a:r>
            <a:r>
              <a:rPr lang="ru-RU" b="1" dirty="0" smtClean="0">
                <a:solidFill>
                  <a:srgbClr val="002060"/>
                </a:solidFill>
              </a:rPr>
              <a:t> слов, в котором необходимо ответить на три вопроса, заданных другом по переписке.</a:t>
            </a:r>
          </a:p>
          <a:p>
            <a:pPr eaLnBrk="1" fontAlgn="auto" hangingPunct="1">
              <a:spcAft>
                <a:spcPts val="0"/>
              </a:spcAft>
              <a:buFont typeface="Arial" pitchFamily="34" charset="0"/>
              <a:buChar char="•"/>
              <a:defRPr/>
            </a:pPr>
            <a:r>
              <a:rPr lang="ru-RU" b="1" dirty="0" smtClean="0">
                <a:solidFill>
                  <a:srgbClr val="002060"/>
                </a:solidFill>
              </a:rPr>
              <a:t>Письмо должно быть оформлено в соответствии с нормами письменного этикета, принятого в англоязычных странах.</a:t>
            </a:r>
          </a:p>
          <a:p>
            <a:pPr eaLnBrk="1" fontAlgn="auto" hangingPunct="1">
              <a:spcAft>
                <a:spcPts val="0"/>
              </a:spcAft>
              <a:buFont typeface="Arial" pitchFamily="34" charset="0"/>
              <a:buChar char="•"/>
              <a:defRPr/>
            </a:pPr>
            <a:endParaRPr lang="ru-RU" b="1"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457200" y="500063"/>
            <a:ext cx="8229600" cy="714375"/>
          </a:xfrm>
        </p:spPr>
        <p:txBody>
          <a:bodyPr/>
          <a:lstStyle/>
          <a:p>
            <a:pPr eaLnBrk="1" hangingPunct="1"/>
            <a:r>
              <a:rPr lang="ru-RU" sz="2800" b="1" smtClean="0">
                <a:solidFill>
                  <a:srgbClr val="C00000"/>
                </a:solidFill>
              </a:rPr>
              <a:t>Инструментарий по оцениванию личного письма</a:t>
            </a:r>
          </a:p>
        </p:txBody>
      </p:sp>
      <p:sp>
        <p:nvSpPr>
          <p:cNvPr id="3" name="Содержимое 2"/>
          <p:cNvSpPr>
            <a:spLocks noGrp="1"/>
          </p:cNvSpPr>
          <p:nvPr>
            <p:ph idx="1"/>
          </p:nvPr>
        </p:nvSpPr>
        <p:spPr>
          <a:xfrm>
            <a:off x="457200" y="1600200"/>
            <a:ext cx="8329613" cy="4525963"/>
          </a:xfrm>
        </p:spPr>
        <p:txBody>
          <a:bodyPr rtlCol="0">
            <a:normAutofit fontScale="85000" lnSpcReduction="20000"/>
          </a:bodyPr>
          <a:lstStyle/>
          <a:p>
            <a:pPr eaLnBrk="1" fontAlgn="auto" hangingPunct="1">
              <a:spcAft>
                <a:spcPts val="0"/>
              </a:spcAft>
              <a:buFont typeface="Arial" pitchFamily="34" charset="0"/>
              <a:buNone/>
              <a:defRPr/>
            </a:pPr>
            <a:r>
              <a:rPr lang="ru-RU" dirty="0" smtClean="0"/>
              <a:t> </a:t>
            </a:r>
            <a:r>
              <a:rPr lang="ru-RU" b="1" i="1" u="sng" dirty="0" smtClean="0">
                <a:solidFill>
                  <a:srgbClr val="002060"/>
                </a:solidFill>
              </a:rPr>
              <a:t>Общая шкала оценивания</a:t>
            </a:r>
            <a:r>
              <a:rPr lang="ru-RU" b="1" dirty="0" smtClean="0">
                <a:solidFill>
                  <a:srgbClr val="002060"/>
                </a:solidFill>
              </a:rPr>
              <a:t>, включающая   критерии оценивания выполнения задания 33:</a:t>
            </a:r>
          </a:p>
          <a:p>
            <a:pPr eaLnBrk="1" fontAlgn="auto" hangingPunct="1">
              <a:spcAft>
                <a:spcPts val="0"/>
              </a:spcAft>
              <a:buFont typeface="Arial" pitchFamily="34" charset="0"/>
              <a:buChar char="•"/>
              <a:defRPr/>
            </a:pPr>
            <a:r>
              <a:rPr lang="ru-RU" b="1" dirty="0" smtClean="0">
                <a:solidFill>
                  <a:srgbClr val="002060"/>
                </a:solidFill>
              </a:rPr>
              <a:t>К1- решение коммуникативной задачи</a:t>
            </a:r>
          </a:p>
          <a:p>
            <a:pPr eaLnBrk="1" fontAlgn="auto" hangingPunct="1">
              <a:spcAft>
                <a:spcPts val="0"/>
              </a:spcAft>
              <a:buFont typeface="Arial" pitchFamily="34" charset="0"/>
              <a:buChar char="•"/>
              <a:defRPr/>
            </a:pPr>
            <a:r>
              <a:rPr lang="ru-RU" b="1" dirty="0" smtClean="0">
                <a:solidFill>
                  <a:srgbClr val="002060"/>
                </a:solidFill>
              </a:rPr>
              <a:t>К2-организация текста</a:t>
            </a:r>
          </a:p>
          <a:p>
            <a:pPr eaLnBrk="1" fontAlgn="auto" hangingPunct="1">
              <a:spcAft>
                <a:spcPts val="0"/>
              </a:spcAft>
              <a:buFont typeface="Arial" pitchFamily="34" charset="0"/>
              <a:buChar char="•"/>
              <a:defRPr/>
            </a:pPr>
            <a:r>
              <a:rPr lang="ru-RU" b="1" dirty="0" smtClean="0">
                <a:solidFill>
                  <a:srgbClr val="002060"/>
                </a:solidFill>
              </a:rPr>
              <a:t>К3- лексико-грамматическое оформление текста</a:t>
            </a:r>
          </a:p>
          <a:p>
            <a:pPr eaLnBrk="1" fontAlgn="auto" hangingPunct="1">
              <a:spcAft>
                <a:spcPts val="0"/>
              </a:spcAft>
              <a:buFont typeface="Arial" pitchFamily="34" charset="0"/>
              <a:buChar char="•"/>
              <a:defRPr/>
            </a:pPr>
            <a:r>
              <a:rPr lang="ru-RU" b="1" dirty="0" smtClean="0">
                <a:solidFill>
                  <a:srgbClr val="002060"/>
                </a:solidFill>
              </a:rPr>
              <a:t>К4- орфография и пунктуация</a:t>
            </a:r>
          </a:p>
          <a:p>
            <a:pPr eaLnBrk="1" fontAlgn="auto" hangingPunct="1">
              <a:spcAft>
                <a:spcPts val="0"/>
              </a:spcAft>
              <a:buFont typeface="Arial" pitchFamily="34" charset="0"/>
              <a:buNone/>
              <a:defRPr/>
            </a:pPr>
            <a:r>
              <a:rPr lang="ru-RU" b="1" i="1" dirty="0" smtClean="0">
                <a:solidFill>
                  <a:srgbClr val="002060"/>
                </a:solidFill>
              </a:rPr>
              <a:t>  </a:t>
            </a:r>
            <a:r>
              <a:rPr lang="ru-RU" b="1" i="1" u="sng" dirty="0" smtClean="0">
                <a:solidFill>
                  <a:srgbClr val="002060"/>
                </a:solidFill>
              </a:rPr>
              <a:t>Дополнительная схема оценивания </a:t>
            </a:r>
            <a:r>
              <a:rPr lang="ru-RU" b="1" dirty="0" smtClean="0">
                <a:solidFill>
                  <a:srgbClr val="002060"/>
                </a:solidFill>
              </a:rPr>
              <a:t>( кратко представлены критерии оценивания и их основные параметры, на которые следует обратить внимание при анализе личного письма)</a:t>
            </a:r>
          </a:p>
          <a:p>
            <a:pPr eaLnBrk="1" fontAlgn="auto" hangingPunct="1">
              <a:spcAft>
                <a:spcPts val="0"/>
              </a:spcAft>
              <a:buFont typeface="Arial" pitchFamily="34" charset="0"/>
              <a:buChar char="•"/>
              <a:defRPr/>
            </a:pPr>
            <a:r>
              <a:rPr lang="ru-RU" b="1" dirty="0" smtClean="0">
                <a:solidFill>
                  <a:srgbClr val="002060"/>
                </a:solidFill>
              </a:rPr>
              <a:t>Максимальное кол-во баллов за личное письмо-</a:t>
            </a:r>
            <a:r>
              <a:rPr lang="ru-RU" b="1" dirty="0" smtClean="0">
                <a:solidFill>
                  <a:schemeClr val="accent2"/>
                </a:solidFill>
              </a:rPr>
              <a:t>10</a:t>
            </a:r>
            <a:endParaRPr lang="ru-RU" b="1"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457200" y="428625"/>
            <a:ext cx="8229600" cy="1071563"/>
          </a:xfrm>
        </p:spPr>
        <p:txBody>
          <a:bodyPr/>
          <a:lstStyle/>
          <a:p>
            <a:pPr eaLnBrk="1" hangingPunct="1"/>
            <a:r>
              <a:rPr lang="ru-RU" sz="3200" b="1" smtClean="0">
                <a:solidFill>
                  <a:srgbClr val="C00000"/>
                </a:solidFill>
              </a:rPr>
              <a:t>К1 Решение коммуникативной задачи</a:t>
            </a:r>
            <a:br>
              <a:rPr lang="ru-RU" sz="3200" b="1" smtClean="0">
                <a:solidFill>
                  <a:srgbClr val="C00000"/>
                </a:solidFill>
              </a:rPr>
            </a:br>
            <a:r>
              <a:rPr lang="ru-RU" sz="3200" b="1" smtClean="0">
                <a:solidFill>
                  <a:srgbClr val="C00000"/>
                </a:solidFill>
              </a:rPr>
              <a:t>( максимальное количество баллов-3)</a:t>
            </a:r>
          </a:p>
        </p:txBody>
      </p:sp>
      <p:sp>
        <p:nvSpPr>
          <p:cNvPr id="27650" name="Содержимое 2"/>
          <p:cNvSpPr>
            <a:spLocks noGrp="1"/>
          </p:cNvSpPr>
          <p:nvPr>
            <p:ph idx="1"/>
          </p:nvPr>
        </p:nvSpPr>
        <p:spPr/>
        <p:txBody>
          <a:bodyPr/>
          <a:lstStyle/>
          <a:p>
            <a:pPr eaLnBrk="1" hangingPunct="1"/>
            <a:r>
              <a:rPr lang="ru-RU" b="1" smtClean="0">
                <a:solidFill>
                  <a:srgbClr val="002060"/>
                </a:solidFill>
              </a:rPr>
              <a:t>Полнота решения поставленной коммуникативной задачи ( в частности, наличие ответов на 3 заданных вопроса);</a:t>
            </a:r>
          </a:p>
          <a:p>
            <a:pPr eaLnBrk="1" hangingPunct="1"/>
            <a:r>
              <a:rPr lang="ru-RU" b="1" smtClean="0">
                <a:solidFill>
                  <a:srgbClr val="002060"/>
                </a:solidFill>
              </a:rPr>
              <a:t>Использование неофициального стиля речи;</a:t>
            </a:r>
          </a:p>
          <a:p>
            <a:pPr eaLnBrk="1" hangingPunct="1"/>
            <a:r>
              <a:rPr lang="ru-RU" b="1" smtClean="0">
                <a:solidFill>
                  <a:srgbClr val="002060"/>
                </a:solidFill>
              </a:rPr>
              <a:t>Объем письма( 100-120 слов)</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p:txBody>
          <a:bodyPr/>
          <a:lstStyle/>
          <a:p>
            <a:pPr eaLnBrk="1" hangingPunct="1"/>
            <a:r>
              <a:rPr lang="ru-RU" sz="3200" b="1" smtClean="0">
                <a:solidFill>
                  <a:srgbClr val="C00000"/>
                </a:solidFill>
              </a:rPr>
              <a:t>К2 Организация текста</a:t>
            </a:r>
            <a:br>
              <a:rPr lang="ru-RU" sz="3200" b="1" smtClean="0">
                <a:solidFill>
                  <a:srgbClr val="C00000"/>
                </a:solidFill>
              </a:rPr>
            </a:br>
            <a:r>
              <a:rPr lang="ru-RU" sz="3200" b="1" smtClean="0">
                <a:solidFill>
                  <a:srgbClr val="C00000"/>
                </a:solidFill>
              </a:rPr>
              <a:t>( максимальное количество баллов-2)</a:t>
            </a:r>
          </a:p>
        </p:txBody>
      </p:sp>
      <p:sp>
        <p:nvSpPr>
          <p:cNvPr id="3" name="Содержимое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ru-RU" b="1" dirty="0" smtClean="0">
                <a:solidFill>
                  <a:srgbClr val="002060"/>
                </a:solidFill>
              </a:rPr>
              <a:t>Логичность текста письма;</a:t>
            </a:r>
          </a:p>
          <a:p>
            <a:pPr eaLnBrk="1" fontAlgn="auto" hangingPunct="1">
              <a:spcAft>
                <a:spcPts val="0"/>
              </a:spcAft>
              <a:buFont typeface="Arial" pitchFamily="34" charset="0"/>
              <a:buChar char="•"/>
              <a:defRPr/>
            </a:pPr>
            <a:r>
              <a:rPr lang="ru-RU" b="1" dirty="0" smtClean="0">
                <a:solidFill>
                  <a:srgbClr val="002060"/>
                </a:solidFill>
              </a:rPr>
              <a:t>Связность текста ( использование языковых средств  логической связи: вводных слов, союзов, и т.д.);</a:t>
            </a:r>
          </a:p>
          <a:p>
            <a:pPr eaLnBrk="1" fontAlgn="auto" hangingPunct="1">
              <a:spcAft>
                <a:spcPts val="0"/>
              </a:spcAft>
              <a:buFont typeface="Arial" pitchFamily="34" charset="0"/>
              <a:buChar char="•"/>
              <a:defRPr/>
            </a:pPr>
            <a:r>
              <a:rPr lang="ru-RU" b="1" dirty="0" smtClean="0">
                <a:solidFill>
                  <a:srgbClr val="002060"/>
                </a:solidFill>
              </a:rPr>
              <a:t>Структурирование текста( деление на абзацы, наличие вступления и заключения);</a:t>
            </a:r>
          </a:p>
          <a:p>
            <a:pPr eaLnBrk="1" fontAlgn="auto" hangingPunct="1">
              <a:spcAft>
                <a:spcPts val="0"/>
              </a:spcAft>
              <a:buFont typeface="Arial" pitchFamily="34" charset="0"/>
              <a:buChar char="•"/>
              <a:defRPr/>
            </a:pPr>
            <a:r>
              <a:rPr lang="ru-RU" b="1" dirty="0" smtClean="0">
                <a:solidFill>
                  <a:srgbClr val="002060"/>
                </a:solidFill>
              </a:rPr>
              <a:t>Оформление текста в соответствии с нормами этикета, принятыми в англоязычных странах(наличие обращения, завершающей фразы, имени автора на отдельной строке; адреса и даты в правом верхнем углу).</a:t>
            </a:r>
            <a:endParaRPr lang="ru-RU" b="1"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63"/>
            <a:ext cx="8229600" cy="714375"/>
          </a:xfrm>
        </p:spPr>
        <p:txBody>
          <a:bodyPr rtlCol="0">
            <a:normAutofit fontScale="90000"/>
          </a:bodyPr>
          <a:lstStyle/>
          <a:p>
            <a:pPr eaLnBrk="1" fontAlgn="auto" hangingPunct="1">
              <a:spcAft>
                <a:spcPts val="0"/>
              </a:spcAft>
              <a:defRPr/>
            </a:pPr>
            <a:r>
              <a:rPr lang="ru-RU" sz="2800" b="1" dirty="0" smtClean="0">
                <a:solidFill>
                  <a:srgbClr val="C00000"/>
                </a:solidFill>
              </a:rPr>
              <a:t>К3 Лексико-грамматическое оформление речи</a:t>
            </a:r>
            <a:br>
              <a:rPr lang="ru-RU" sz="2800" b="1" dirty="0" smtClean="0">
                <a:solidFill>
                  <a:srgbClr val="C00000"/>
                </a:solidFill>
              </a:rPr>
            </a:br>
            <a:r>
              <a:rPr lang="ru-RU" sz="2800" b="1" dirty="0" smtClean="0">
                <a:solidFill>
                  <a:srgbClr val="C00000"/>
                </a:solidFill>
              </a:rPr>
              <a:t>( максимальное количество баллов-3)</a:t>
            </a:r>
            <a:endParaRPr lang="ru-RU" sz="2800" b="1" dirty="0">
              <a:solidFill>
                <a:srgbClr val="C00000"/>
              </a:solidFill>
            </a:endParaRPr>
          </a:p>
        </p:txBody>
      </p:sp>
      <p:sp>
        <p:nvSpPr>
          <p:cNvPr id="3" name="Содержимое 2"/>
          <p:cNvSpPr>
            <a:spLocks noGrp="1"/>
          </p:cNvSpPr>
          <p:nvPr>
            <p:ph idx="1"/>
          </p:nvPr>
        </p:nvSpPr>
        <p:spPr>
          <a:xfrm>
            <a:off x="457200" y="1357313"/>
            <a:ext cx="8229600" cy="4768850"/>
          </a:xfrm>
        </p:spPr>
        <p:txBody>
          <a:bodyPr rtlCol="0">
            <a:normAutofit fontScale="92500" lnSpcReduction="10000"/>
          </a:bodyPr>
          <a:lstStyle/>
          <a:p>
            <a:pPr eaLnBrk="1" fontAlgn="auto" hangingPunct="1">
              <a:spcAft>
                <a:spcPts val="0"/>
              </a:spcAft>
              <a:buFont typeface="Arial" pitchFamily="34" charset="0"/>
              <a:buChar char="•"/>
              <a:defRPr/>
            </a:pPr>
            <a:r>
              <a:rPr lang="ru-RU" b="1" dirty="0" smtClean="0">
                <a:solidFill>
                  <a:srgbClr val="002060"/>
                </a:solidFill>
              </a:rPr>
              <a:t>Соответствие использованных лексических единиц и грамматических структур поставленной коммуникативной задаче;</a:t>
            </a:r>
          </a:p>
          <a:p>
            <a:pPr eaLnBrk="1" fontAlgn="auto" hangingPunct="1">
              <a:spcAft>
                <a:spcPts val="0"/>
              </a:spcAft>
              <a:buFont typeface="Arial" pitchFamily="34" charset="0"/>
              <a:buChar char="•"/>
              <a:defRPr/>
            </a:pPr>
            <a:r>
              <a:rPr lang="ru-RU" b="1" dirty="0" smtClean="0">
                <a:solidFill>
                  <a:srgbClr val="002060"/>
                </a:solidFill>
              </a:rPr>
              <a:t>Разнообразие используемой лексики( в частности, ее соответствие уровню А2(;</a:t>
            </a:r>
          </a:p>
          <a:p>
            <a:pPr eaLnBrk="1" fontAlgn="auto" hangingPunct="1">
              <a:spcAft>
                <a:spcPts val="0"/>
              </a:spcAft>
              <a:buFont typeface="Arial" pitchFamily="34" charset="0"/>
              <a:buChar char="•"/>
              <a:defRPr/>
            </a:pPr>
            <a:r>
              <a:rPr lang="ru-RU" b="1" dirty="0" smtClean="0">
                <a:solidFill>
                  <a:srgbClr val="002060"/>
                </a:solidFill>
              </a:rPr>
              <a:t>Наличие простых и сложных грамматических структур;</a:t>
            </a:r>
          </a:p>
          <a:p>
            <a:pPr eaLnBrk="1" fontAlgn="auto" hangingPunct="1">
              <a:spcAft>
                <a:spcPts val="0"/>
              </a:spcAft>
              <a:buFont typeface="Arial" pitchFamily="34" charset="0"/>
              <a:buChar char="•"/>
              <a:defRPr/>
            </a:pPr>
            <a:r>
              <a:rPr lang="ru-RU" b="1" dirty="0" smtClean="0">
                <a:solidFill>
                  <a:srgbClr val="002060"/>
                </a:solidFill>
              </a:rPr>
              <a:t>Правильность использования лексических словосочетаний и грамматических структур;</a:t>
            </a:r>
          </a:p>
          <a:p>
            <a:pPr eaLnBrk="1" fontAlgn="auto" hangingPunct="1">
              <a:spcAft>
                <a:spcPts val="0"/>
              </a:spcAft>
              <a:buFont typeface="Arial" pitchFamily="34" charset="0"/>
              <a:buChar char="•"/>
              <a:defRPr/>
            </a:pPr>
            <a:r>
              <a:rPr lang="ru-RU" b="1" dirty="0" smtClean="0">
                <a:solidFill>
                  <a:srgbClr val="002060"/>
                </a:solidFill>
              </a:rPr>
              <a:t>Наличие простых и сложных предложений.</a:t>
            </a:r>
            <a:endParaRPr lang="ru-RU" b="1"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a:xfrm>
            <a:off x="457200" y="428625"/>
            <a:ext cx="8229600" cy="1214438"/>
          </a:xfrm>
        </p:spPr>
        <p:txBody>
          <a:bodyPr/>
          <a:lstStyle/>
          <a:p>
            <a:pPr eaLnBrk="1" hangingPunct="1"/>
            <a:r>
              <a:rPr lang="ru-RU" sz="3200" b="1" smtClean="0">
                <a:solidFill>
                  <a:srgbClr val="C00000"/>
                </a:solidFill>
              </a:rPr>
              <a:t>К4 Орфография и пунктуация</a:t>
            </a:r>
            <a:br>
              <a:rPr lang="ru-RU" sz="3200" b="1" smtClean="0">
                <a:solidFill>
                  <a:srgbClr val="C00000"/>
                </a:solidFill>
              </a:rPr>
            </a:br>
            <a:r>
              <a:rPr lang="ru-RU" sz="3200" b="1" smtClean="0">
                <a:solidFill>
                  <a:srgbClr val="C00000"/>
                </a:solidFill>
              </a:rPr>
              <a:t>( максимальное количество баллов-2)</a:t>
            </a:r>
          </a:p>
        </p:txBody>
      </p:sp>
      <p:sp>
        <p:nvSpPr>
          <p:cNvPr id="30722" name="Содержимое 2"/>
          <p:cNvSpPr>
            <a:spLocks noGrp="1"/>
          </p:cNvSpPr>
          <p:nvPr>
            <p:ph idx="1"/>
          </p:nvPr>
        </p:nvSpPr>
        <p:spPr>
          <a:xfrm>
            <a:off x="714375" y="1500188"/>
            <a:ext cx="7786688" cy="4625975"/>
          </a:xfrm>
        </p:spPr>
        <p:txBody>
          <a:bodyPr/>
          <a:lstStyle/>
          <a:p>
            <a:pPr eaLnBrk="1" hangingPunct="1">
              <a:buFont typeface="Arial" charset="0"/>
              <a:buNone/>
            </a:pPr>
            <a:endParaRPr lang="ru-RU" b="1" smtClean="0">
              <a:solidFill>
                <a:srgbClr val="002060"/>
              </a:solidFill>
            </a:endParaRPr>
          </a:p>
          <a:p>
            <a:pPr eaLnBrk="1" hangingPunct="1"/>
            <a:r>
              <a:rPr lang="ru-RU" b="1" smtClean="0">
                <a:solidFill>
                  <a:srgbClr val="002060"/>
                </a:solidFill>
              </a:rPr>
              <a:t> Наличие орфографических ошибок;</a:t>
            </a:r>
          </a:p>
          <a:p>
            <a:pPr eaLnBrk="1" hangingPunct="1"/>
            <a:r>
              <a:rPr lang="ru-RU" b="1" smtClean="0">
                <a:solidFill>
                  <a:srgbClr val="002060"/>
                </a:solidFill>
              </a:rPr>
              <a:t>Правильное оформление начала и конца предложений( заглавная буква, точка, запятая, вопросительный и восклицательный знаки)</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1060450"/>
          </a:xfrm>
        </p:spPr>
        <p:txBody>
          <a:bodyPr rtlCol="0">
            <a:normAutofit fontScale="90000"/>
          </a:bodyPr>
          <a:lstStyle/>
          <a:p>
            <a:pPr eaLnBrk="1" fontAlgn="auto" hangingPunct="1">
              <a:spcAft>
                <a:spcPts val="0"/>
              </a:spcAft>
              <a:defRPr/>
            </a:pPr>
            <a:r>
              <a:rPr lang="ru-RU" sz="3200" b="1" dirty="0" smtClean="0">
                <a:solidFill>
                  <a:srgbClr val="C00000"/>
                </a:solidFill>
              </a:rPr>
              <a:t>Критерий 1</a:t>
            </a:r>
            <a:br>
              <a:rPr lang="ru-RU" sz="3200" b="1" dirty="0" smtClean="0">
                <a:solidFill>
                  <a:srgbClr val="C00000"/>
                </a:solidFill>
              </a:rPr>
            </a:br>
            <a:r>
              <a:rPr lang="ru-RU" sz="3200" b="1" dirty="0" smtClean="0">
                <a:solidFill>
                  <a:srgbClr val="C00000"/>
                </a:solidFill>
              </a:rPr>
              <a:t> Решение коммуникативной задачи</a:t>
            </a:r>
            <a:endParaRPr lang="ru-RU" sz="3200" b="1" dirty="0">
              <a:solidFill>
                <a:srgbClr val="C00000"/>
              </a:solidFill>
            </a:endParaRPr>
          </a:p>
        </p:txBody>
      </p:sp>
      <p:graphicFrame>
        <p:nvGraphicFramePr>
          <p:cNvPr id="4" name="Содержимое 3"/>
          <p:cNvGraphicFramePr>
            <a:graphicFrameLocks noGrp="1"/>
          </p:cNvGraphicFramePr>
          <p:nvPr>
            <p:ph idx="1"/>
          </p:nvPr>
        </p:nvGraphicFramePr>
        <p:xfrm>
          <a:off x="642938" y="1571625"/>
          <a:ext cx="7786687" cy="4562475"/>
        </p:xfrm>
        <a:graphic>
          <a:graphicData uri="http://schemas.openxmlformats.org/drawingml/2006/table">
            <a:tbl>
              <a:tblPr firstRow="1" bandRow="1">
                <a:tableStyleId>{5C22544A-7EE6-4342-B048-85BDC9FD1C3A}</a:tableStyleId>
              </a:tblPr>
              <a:tblGrid>
                <a:gridCol w="1903426"/>
                <a:gridCol w="2162985"/>
                <a:gridCol w="1816907"/>
                <a:gridCol w="1903425"/>
              </a:tblGrid>
              <a:tr h="685792">
                <a:tc>
                  <a:txBody>
                    <a:bodyPr/>
                    <a:lstStyle/>
                    <a:p>
                      <a:r>
                        <a:rPr lang="ru-RU" dirty="0" smtClean="0"/>
                        <a:t> 3 балла</a:t>
                      </a:r>
                      <a:endParaRPr lang="ru-RU" dirty="0"/>
                    </a:p>
                  </a:txBody>
                  <a:tcPr/>
                </a:tc>
                <a:tc>
                  <a:txBody>
                    <a:bodyPr/>
                    <a:lstStyle/>
                    <a:p>
                      <a:r>
                        <a:rPr lang="ru-RU" dirty="0" smtClean="0"/>
                        <a:t>2 балла</a:t>
                      </a:r>
                      <a:endParaRPr lang="ru-RU" dirty="0"/>
                    </a:p>
                  </a:txBody>
                  <a:tcPr/>
                </a:tc>
                <a:tc>
                  <a:txBody>
                    <a:bodyPr/>
                    <a:lstStyle/>
                    <a:p>
                      <a:r>
                        <a:rPr lang="ru-RU" dirty="0" smtClean="0"/>
                        <a:t> 1 балл</a:t>
                      </a:r>
                      <a:endParaRPr lang="ru-RU" dirty="0"/>
                    </a:p>
                  </a:txBody>
                  <a:tcPr/>
                </a:tc>
                <a:tc>
                  <a:txBody>
                    <a:bodyPr/>
                    <a:lstStyle/>
                    <a:p>
                      <a:r>
                        <a:rPr lang="ru-RU" dirty="0" smtClean="0"/>
                        <a:t> 0 баллов</a:t>
                      </a:r>
                      <a:endParaRPr lang="ru-RU" dirty="0"/>
                    </a:p>
                  </a:txBody>
                  <a:tcPr/>
                </a:tc>
              </a:tr>
              <a:tr h="370840">
                <a:tc>
                  <a:txBody>
                    <a:bodyPr/>
                    <a:lstStyle/>
                    <a:p>
                      <a:r>
                        <a:rPr lang="ru-RU" sz="1400" b="1" u="sng" kern="1200" baseline="0" dirty="0" smtClean="0">
                          <a:solidFill>
                            <a:srgbClr val="002060"/>
                          </a:solidFill>
                          <a:latin typeface="+mn-lt"/>
                          <a:ea typeface="+mn-ea"/>
                          <a:cs typeface="+mn-cs"/>
                        </a:rPr>
                        <a:t>Задание</a:t>
                      </a:r>
                      <a:r>
                        <a:rPr lang="ru-RU" sz="1400" b="1" u="none" kern="1200" baseline="0" dirty="0" smtClean="0">
                          <a:solidFill>
                            <a:srgbClr val="002060"/>
                          </a:solidFill>
                          <a:latin typeface="+mn-lt"/>
                          <a:ea typeface="+mn-ea"/>
                          <a:cs typeface="+mn-cs"/>
                        </a:rPr>
                        <a:t> </a:t>
                      </a:r>
                      <a:r>
                        <a:rPr lang="ru-RU" sz="1400" b="1" u="sng" kern="1200" baseline="0" dirty="0" smtClean="0">
                          <a:solidFill>
                            <a:srgbClr val="002060"/>
                          </a:solidFill>
                          <a:latin typeface="+mn-lt"/>
                          <a:ea typeface="+mn-ea"/>
                          <a:cs typeface="+mn-cs"/>
                        </a:rPr>
                        <a:t>выполнено</a:t>
                      </a:r>
                      <a:r>
                        <a:rPr lang="ru-RU" sz="1400" b="1" u="none" kern="1200" baseline="0" dirty="0" smtClean="0">
                          <a:solidFill>
                            <a:srgbClr val="002060"/>
                          </a:solidFill>
                          <a:latin typeface="+mn-lt"/>
                          <a:ea typeface="+mn-ea"/>
                          <a:cs typeface="+mn-cs"/>
                        </a:rPr>
                        <a:t> </a:t>
                      </a:r>
                      <a:r>
                        <a:rPr lang="ru-RU" sz="1400" b="1" u="sng" kern="1200" baseline="0" dirty="0" smtClean="0">
                          <a:solidFill>
                            <a:srgbClr val="002060"/>
                          </a:solidFill>
                          <a:latin typeface="+mn-lt"/>
                          <a:ea typeface="+mn-ea"/>
                          <a:cs typeface="+mn-cs"/>
                        </a:rPr>
                        <a:t>полностью: </a:t>
                      </a:r>
                      <a:r>
                        <a:rPr lang="ru-RU" sz="1400" b="1" kern="1200" baseline="0" dirty="0" smtClean="0">
                          <a:solidFill>
                            <a:srgbClr val="002060"/>
                          </a:solidFill>
                          <a:latin typeface="+mn-lt"/>
                          <a:ea typeface="+mn-ea"/>
                          <a:cs typeface="+mn-cs"/>
                        </a:rPr>
                        <a:t>даны</a:t>
                      </a:r>
                    </a:p>
                    <a:p>
                      <a:r>
                        <a:rPr lang="ru-RU" sz="1400" b="1" i="1" kern="1200" baseline="0" dirty="0" smtClean="0">
                          <a:solidFill>
                            <a:srgbClr val="002060"/>
                          </a:solidFill>
                          <a:latin typeface="+mn-lt"/>
                          <a:ea typeface="+mn-ea"/>
                          <a:cs typeface="+mn-cs"/>
                        </a:rPr>
                        <a:t>полные</a:t>
                      </a:r>
                      <a:r>
                        <a:rPr lang="ru-RU" sz="1400" kern="1200" baseline="0" dirty="0" smtClean="0">
                          <a:solidFill>
                            <a:srgbClr val="002060"/>
                          </a:solidFill>
                          <a:latin typeface="+mn-lt"/>
                          <a:ea typeface="+mn-ea"/>
                          <a:cs typeface="+mn-cs"/>
                        </a:rPr>
                        <a:t> ответы на три заданных вопроса.</a:t>
                      </a:r>
                    </a:p>
                    <a:p>
                      <a:r>
                        <a:rPr lang="ru-RU" sz="1400" i="1" kern="1200" baseline="0" dirty="0" smtClean="0">
                          <a:solidFill>
                            <a:srgbClr val="002060"/>
                          </a:solidFill>
                          <a:latin typeface="+mn-lt"/>
                          <a:ea typeface="+mn-ea"/>
                          <a:cs typeface="+mn-cs"/>
                        </a:rPr>
                        <a:t>Правильно </a:t>
                      </a:r>
                      <a:r>
                        <a:rPr lang="ru-RU" sz="1400" kern="1200" baseline="0" dirty="0" smtClean="0">
                          <a:solidFill>
                            <a:srgbClr val="002060"/>
                          </a:solidFill>
                          <a:latin typeface="+mn-lt"/>
                          <a:ea typeface="+mn-ea"/>
                          <a:cs typeface="+mn-cs"/>
                        </a:rPr>
                        <a:t>выбрано обращение, есть завершающая фраза и подпись; есть благодарность,</a:t>
                      </a:r>
                    </a:p>
                    <a:p>
                      <a:r>
                        <a:rPr lang="ru-RU" sz="1400" kern="1200" baseline="0" dirty="0" smtClean="0">
                          <a:solidFill>
                            <a:srgbClr val="002060"/>
                          </a:solidFill>
                          <a:latin typeface="+mn-lt"/>
                          <a:ea typeface="+mn-ea"/>
                          <a:cs typeface="+mn-cs"/>
                        </a:rPr>
                        <a:t>упоминание о предыдущих</a:t>
                      </a:r>
                    </a:p>
                    <a:p>
                      <a:r>
                        <a:rPr lang="ru-RU" sz="1400" kern="1200" baseline="0" dirty="0" smtClean="0">
                          <a:solidFill>
                            <a:srgbClr val="002060"/>
                          </a:solidFill>
                          <a:latin typeface="+mn-lt"/>
                          <a:ea typeface="+mn-ea"/>
                          <a:cs typeface="+mn-cs"/>
                        </a:rPr>
                        <a:t>контактах, выражена надежда на будущие</a:t>
                      </a:r>
                    </a:p>
                    <a:p>
                      <a:r>
                        <a:rPr lang="ru-RU" sz="1400" kern="1200" baseline="0" dirty="0" smtClean="0">
                          <a:solidFill>
                            <a:srgbClr val="002060"/>
                          </a:solidFill>
                          <a:latin typeface="+mn-lt"/>
                          <a:ea typeface="+mn-ea"/>
                          <a:cs typeface="+mn-cs"/>
                        </a:rPr>
                        <a:t>контакты</a:t>
                      </a:r>
                      <a:endParaRPr lang="ru-RU" sz="1400" dirty="0">
                        <a:solidFill>
                          <a:srgbClr val="002060"/>
                        </a:solidFill>
                      </a:endParaRPr>
                    </a:p>
                  </a:txBody>
                  <a:tcPr/>
                </a:tc>
                <a:tc>
                  <a:txBody>
                    <a:bodyPr/>
                    <a:lstStyle/>
                    <a:p>
                      <a:r>
                        <a:rPr lang="ru-RU" sz="1400" b="1" u="sng" kern="1200" baseline="0" dirty="0" smtClean="0">
                          <a:solidFill>
                            <a:srgbClr val="002060"/>
                          </a:solidFill>
                          <a:latin typeface="+mn-lt"/>
                          <a:ea typeface="+mn-ea"/>
                          <a:cs typeface="+mn-cs"/>
                        </a:rPr>
                        <a:t>Задание выполнено</a:t>
                      </a:r>
                      <a:r>
                        <a:rPr lang="ru-RU" sz="1400" b="1" kern="1200" baseline="0" dirty="0" smtClean="0">
                          <a:solidFill>
                            <a:srgbClr val="002060"/>
                          </a:solidFill>
                          <a:latin typeface="+mn-lt"/>
                          <a:ea typeface="+mn-ea"/>
                          <a:cs typeface="+mn-cs"/>
                        </a:rPr>
                        <a:t>: даны ответы</a:t>
                      </a:r>
                    </a:p>
                    <a:p>
                      <a:r>
                        <a:rPr lang="ru-RU" sz="1400" kern="1200" baseline="0" dirty="0" smtClean="0">
                          <a:solidFill>
                            <a:srgbClr val="002060"/>
                          </a:solidFill>
                          <a:latin typeface="+mn-lt"/>
                          <a:ea typeface="+mn-ea"/>
                          <a:cs typeface="+mn-cs"/>
                        </a:rPr>
                        <a:t>на </a:t>
                      </a:r>
                      <a:r>
                        <a:rPr lang="ru-RU" sz="1400" b="0" i="1" kern="1200" baseline="0" dirty="0" smtClean="0">
                          <a:solidFill>
                            <a:srgbClr val="002060"/>
                          </a:solidFill>
                          <a:latin typeface="+mn-lt"/>
                          <a:ea typeface="+mn-ea"/>
                          <a:cs typeface="+mn-cs"/>
                        </a:rPr>
                        <a:t>три</a:t>
                      </a:r>
                      <a:r>
                        <a:rPr lang="ru-RU" sz="1400" kern="1200" baseline="0" dirty="0" smtClean="0">
                          <a:solidFill>
                            <a:srgbClr val="002060"/>
                          </a:solidFill>
                          <a:latin typeface="+mn-lt"/>
                          <a:ea typeface="+mn-ea"/>
                          <a:cs typeface="+mn-cs"/>
                        </a:rPr>
                        <a:t> заданных вопроса, но на </a:t>
                      </a:r>
                      <a:r>
                        <a:rPr lang="ru-RU" sz="1400" b="1" kern="1200" baseline="0" dirty="0" smtClean="0">
                          <a:solidFill>
                            <a:srgbClr val="002060"/>
                          </a:solidFill>
                          <a:latin typeface="+mn-lt"/>
                          <a:ea typeface="+mn-ea"/>
                          <a:cs typeface="+mn-cs"/>
                        </a:rPr>
                        <a:t>один вопрос дан неполный ответ.</a:t>
                      </a:r>
                      <a:r>
                        <a:rPr lang="ru-RU" sz="1400" kern="1200" baseline="0" dirty="0" smtClean="0">
                          <a:solidFill>
                            <a:srgbClr val="002060"/>
                          </a:solidFill>
                          <a:latin typeface="+mn-lt"/>
                          <a:ea typeface="+mn-ea"/>
                          <a:cs typeface="+mn-cs"/>
                        </a:rPr>
                        <a:t> Есть 1-2 нарушения в стилевом</a:t>
                      </a:r>
                    </a:p>
                    <a:p>
                      <a:r>
                        <a:rPr lang="ru-RU" sz="1400" kern="1200" baseline="0" dirty="0" smtClean="0">
                          <a:solidFill>
                            <a:srgbClr val="002060"/>
                          </a:solidFill>
                          <a:latin typeface="+mn-lt"/>
                          <a:ea typeface="+mn-ea"/>
                          <a:cs typeface="+mn-cs"/>
                        </a:rPr>
                        <a:t>оформлении письма И/ИЛИ отсутствует благодарность, упоминание о предыдущих/будущих контактах</a:t>
                      </a:r>
                    </a:p>
                  </a:txBody>
                  <a:tcPr/>
                </a:tc>
                <a:tc>
                  <a:txBody>
                    <a:bodyPr/>
                    <a:lstStyle/>
                    <a:p>
                      <a:r>
                        <a:rPr lang="ru-RU" sz="1400" b="1" u="sng" kern="1200" baseline="0" dirty="0" smtClean="0">
                          <a:solidFill>
                            <a:srgbClr val="002060"/>
                          </a:solidFill>
                          <a:latin typeface="+mn-lt"/>
                          <a:ea typeface="+mn-ea"/>
                          <a:cs typeface="+mn-cs"/>
                        </a:rPr>
                        <a:t>Задание выполнено частично </a:t>
                      </a:r>
                      <a:r>
                        <a:rPr lang="ru-RU" sz="1400" b="1" kern="1200" baseline="0" dirty="0" smtClean="0">
                          <a:solidFill>
                            <a:srgbClr val="002060"/>
                          </a:solidFill>
                          <a:latin typeface="+mn-lt"/>
                          <a:ea typeface="+mn-ea"/>
                          <a:cs typeface="+mn-cs"/>
                        </a:rPr>
                        <a:t>: даны </a:t>
                      </a:r>
                      <a:r>
                        <a:rPr lang="ru-RU" sz="1400" kern="1200" baseline="0" dirty="0" smtClean="0">
                          <a:solidFill>
                            <a:srgbClr val="002060"/>
                          </a:solidFill>
                          <a:latin typeface="+mn-lt"/>
                          <a:ea typeface="+mn-ea"/>
                          <a:cs typeface="+mn-cs"/>
                        </a:rPr>
                        <a:t>ответы на заданные вопросы, НО на два</a:t>
                      </a:r>
                    </a:p>
                    <a:p>
                      <a:r>
                        <a:rPr lang="ru-RU" sz="1400" kern="1200" baseline="0" dirty="0" smtClean="0">
                          <a:solidFill>
                            <a:srgbClr val="002060"/>
                          </a:solidFill>
                          <a:latin typeface="+mn-lt"/>
                          <a:ea typeface="+mn-ea"/>
                          <a:cs typeface="+mn-cs"/>
                        </a:rPr>
                        <a:t>вопроса даны</a:t>
                      </a:r>
                    </a:p>
                    <a:p>
                      <a:r>
                        <a:rPr lang="ru-RU" sz="1400" kern="1200" baseline="0" dirty="0" smtClean="0">
                          <a:solidFill>
                            <a:srgbClr val="002060"/>
                          </a:solidFill>
                          <a:latin typeface="+mn-lt"/>
                          <a:ea typeface="+mn-ea"/>
                          <a:cs typeface="+mn-cs"/>
                        </a:rPr>
                        <a:t>неполные ответы ИЛИ ответ</a:t>
                      </a:r>
                    </a:p>
                    <a:p>
                      <a:r>
                        <a:rPr lang="ru-RU" sz="1400" kern="1200" baseline="0" dirty="0" smtClean="0">
                          <a:solidFill>
                            <a:srgbClr val="002060"/>
                          </a:solidFill>
                          <a:latin typeface="+mn-lt"/>
                          <a:ea typeface="+mn-ea"/>
                          <a:cs typeface="+mn-cs"/>
                        </a:rPr>
                        <a:t>на один вопрос</a:t>
                      </a:r>
                    </a:p>
                    <a:p>
                      <a:r>
                        <a:rPr lang="ru-RU" sz="1400" kern="1200" baseline="0" dirty="0" smtClean="0">
                          <a:solidFill>
                            <a:srgbClr val="002060"/>
                          </a:solidFill>
                          <a:latin typeface="+mn-lt"/>
                          <a:ea typeface="+mn-ea"/>
                          <a:cs typeface="+mn-cs"/>
                        </a:rPr>
                        <a:t>отсутствует.</a:t>
                      </a:r>
                    </a:p>
                    <a:p>
                      <a:r>
                        <a:rPr lang="ru-RU" sz="1400" kern="1200" baseline="0" dirty="0" smtClean="0">
                          <a:solidFill>
                            <a:srgbClr val="002060"/>
                          </a:solidFill>
                          <a:latin typeface="+mn-lt"/>
                          <a:ea typeface="+mn-ea"/>
                          <a:cs typeface="+mn-cs"/>
                        </a:rPr>
                        <a:t>Имеется более</a:t>
                      </a:r>
                    </a:p>
                    <a:p>
                      <a:r>
                        <a:rPr lang="ru-RU" sz="1400" kern="1200" baseline="0" dirty="0" smtClean="0">
                          <a:solidFill>
                            <a:srgbClr val="002060"/>
                          </a:solidFill>
                          <a:latin typeface="+mn-lt"/>
                          <a:ea typeface="+mn-ea"/>
                          <a:cs typeface="+mn-cs"/>
                        </a:rPr>
                        <a:t>2-х нарушений</a:t>
                      </a:r>
                    </a:p>
                    <a:p>
                      <a:r>
                        <a:rPr lang="ru-RU" sz="1400" kern="1200" baseline="0" dirty="0" smtClean="0">
                          <a:solidFill>
                            <a:srgbClr val="002060"/>
                          </a:solidFill>
                          <a:latin typeface="+mn-lt"/>
                          <a:ea typeface="+mn-ea"/>
                          <a:cs typeface="+mn-cs"/>
                        </a:rPr>
                        <a:t>в стилевом</a:t>
                      </a:r>
                    </a:p>
                    <a:p>
                      <a:r>
                        <a:rPr lang="ru-RU" sz="1400" kern="1200" baseline="0" dirty="0" smtClean="0">
                          <a:solidFill>
                            <a:srgbClr val="002060"/>
                          </a:solidFill>
                          <a:latin typeface="+mn-lt"/>
                          <a:ea typeface="+mn-ea"/>
                          <a:cs typeface="+mn-cs"/>
                        </a:rPr>
                        <a:t>оформлении</a:t>
                      </a:r>
                    </a:p>
                    <a:p>
                      <a:r>
                        <a:rPr lang="ru-RU" sz="1400" kern="1200" baseline="0" dirty="0" smtClean="0">
                          <a:solidFill>
                            <a:srgbClr val="002060"/>
                          </a:solidFill>
                          <a:latin typeface="+mn-lt"/>
                          <a:ea typeface="+mn-ea"/>
                          <a:cs typeface="+mn-cs"/>
                        </a:rPr>
                        <a:t>письма и в соблюдении норм</a:t>
                      </a:r>
                    </a:p>
                    <a:p>
                      <a:r>
                        <a:rPr lang="ru-RU" sz="1400" kern="1200" baseline="0" dirty="0" smtClean="0">
                          <a:solidFill>
                            <a:srgbClr val="002060"/>
                          </a:solidFill>
                          <a:latin typeface="+mn-lt"/>
                          <a:ea typeface="+mn-ea"/>
                          <a:cs typeface="+mn-cs"/>
                        </a:rPr>
                        <a:t>вежливости</a:t>
                      </a:r>
                      <a:endParaRPr lang="ru-RU" sz="1400" dirty="0">
                        <a:solidFill>
                          <a:srgbClr val="002060"/>
                        </a:solidFill>
                      </a:endParaRPr>
                    </a:p>
                  </a:txBody>
                  <a:tcPr/>
                </a:tc>
                <a:tc>
                  <a:txBody>
                    <a:bodyPr/>
                    <a:lstStyle/>
                    <a:p>
                      <a:r>
                        <a:rPr lang="ru-RU" sz="1400" b="1" u="sng" kern="1200" baseline="0" dirty="0" smtClean="0">
                          <a:solidFill>
                            <a:srgbClr val="002060"/>
                          </a:solidFill>
                          <a:latin typeface="+mn-lt"/>
                          <a:ea typeface="+mn-ea"/>
                          <a:cs typeface="+mn-cs"/>
                        </a:rPr>
                        <a:t>Задание не</a:t>
                      </a:r>
                    </a:p>
                    <a:p>
                      <a:r>
                        <a:rPr lang="ru-RU" sz="1400" b="1" u="sng" kern="1200" baseline="0" dirty="0" smtClean="0">
                          <a:solidFill>
                            <a:srgbClr val="002060"/>
                          </a:solidFill>
                          <a:latin typeface="+mn-lt"/>
                          <a:ea typeface="+mn-ea"/>
                          <a:cs typeface="+mn-cs"/>
                        </a:rPr>
                        <a:t>выполнено:</a:t>
                      </a:r>
                    </a:p>
                    <a:p>
                      <a:r>
                        <a:rPr lang="ru-RU" sz="1400" kern="1200" baseline="0" dirty="0" smtClean="0">
                          <a:solidFill>
                            <a:srgbClr val="002060"/>
                          </a:solidFill>
                          <a:latin typeface="+mn-lt"/>
                          <a:ea typeface="+mn-ea"/>
                          <a:cs typeface="+mn-cs"/>
                        </a:rPr>
                        <a:t>Отсутствуют ответы на два вопроса ИЛИ</a:t>
                      </a:r>
                    </a:p>
                    <a:p>
                      <a:r>
                        <a:rPr lang="ru-RU" sz="1400" kern="1200" baseline="0" dirty="0" smtClean="0">
                          <a:solidFill>
                            <a:srgbClr val="002060"/>
                          </a:solidFill>
                          <a:latin typeface="+mn-lt"/>
                          <a:ea typeface="+mn-ea"/>
                          <a:cs typeface="+mn-cs"/>
                        </a:rPr>
                        <a:t>текст письма не соответствует требуемому объему</a:t>
                      </a:r>
                      <a:endParaRPr lang="ru-RU" sz="1400" dirty="0">
                        <a:solidFill>
                          <a:srgbClr val="002060"/>
                        </a:solidFill>
                      </a:endParaRPr>
                    </a:p>
                  </a:txBody>
                  <a:tcPr/>
                </a:tc>
              </a:tr>
              <a:tr h="370840">
                <a:tc>
                  <a:txBody>
                    <a:bodyPr/>
                    <a:lstStyle/>
                    <a:p>
                      <a:endParaRPr lang="ru-RU" dirty="0"/>
                    </a:p>
                  </a:txBody>
                  <a:tcPr/>
                </a:tc>
                <a:tc>
                  <a:txBody>
                    <a:bodyPr/>
                    <a:lstStyle/>
                    <a:p>
                      <a:endParaRPr lang="ru-RU" dirty="0"/>
                    </a:p>
                  </a:txBody>
                  <a:tcPr/>
                </a:tc>
                <a:tc>
                  <a:txBody>
                    <a:bodyPr/>
                    <a:lstStyle/>
                    <a:p>
                      <a:endParaRPr lang="ru-RU" sz="1200"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457200" y="428625"/>
            <a:ext cx="8229600" cy="714375"/>
          </a:xfrm>
        </p:spPr>
        <p:txBody>
          <a:bodyPr/>
          <a:lstStyle/>
          <a:p>
            <a:pPr eaLnBrk="1" hangingPunct="1"/>
            <a:r>
              <a:rPr lang="ru-RU" sz="3200" b="1" smtClean="0">
                <a:solidFill>
                  <a:srgbClr val="C00000"/>
                </a:solidFill>
              </a:rPr>
              <a:t>Критерий 2 Организация текста</a:t>
            </a:r>
          </a:p>
        </p:txBody>
      </p:sp>
      <p:graphicFrame>
        <p:nvGraphicFramePr>
          <p:cNvPr id="4" name="Содержимое 3"/>
          <p:cNvGraphicFramePr>
            <a:graphicFrameLocks noGrp="1"/>
          </p:cNvGraphicFramePr>
          <p:nvPr>
            <p:ph idx="1"/>
          </p:nvPr>
        </p:nvGraphicFramePr>
        <p:xfrm>
          <a:off x="714375" y="1428750"/>
          <a:ext cx="7643813" cy="5021263"/>
        </p:xfrm>
        <a:graphic>
          <a:graphicData uri="http://schemas.openxmlformats.org/drawingml/2006/table">
            <a:tbl>
              <a:tblPr firstRow="1" bandRow="1">
                <a:tableStyleId>{5C22544A-7EE6-4342-B048-85BDC9FD1C3A}</a:tableStyleId>
              </a:tblPr>
              <a:tblGrid>
                <a:gridCol w="2885949"/>
                <a:gridCol w="2573956"/>
                <a:gridCol w="2183960"/>
              </a:tblGrid>
              <a:tr h="707271">
                <a:tc>
                  <a:txBody>
                    <a:bodyPr/>
                    <a:lstStyle/>
                    <a:p>
                      <a:r>
                        <a:rPr lang="ru-RU" dirty="0" smtClean="0"/>
                        <a:t>2 балла</a:t>
                      </a:r>
                      <a:endParaRPr lang="ru-RU" dirty="0"/>
                    </a:p>
                  </a:txBody>
                  <a:tcPr/>
                </a:tc>
                <a:tc>
                  <a:txBody>
                    <a:bodyPr/>
                    <a:lstStyle/>
                    <a:p>
                      <a:r>
                        <a:rPr lang="ru-RU" dirty="0" smtClean="0"/>
                        <a:t> 1 балл</a:t>
                      </a:r>
                      <a:endParaRPr lang="ru-RU" dirty="0"/>
                    </a:p>
                  </a:txBody>
                  <a:tcPr/>
                </a:tc>
                <a:tc>
                  <a:txBody>
                    <a:bodyPr/>
                    <a:lstStyle/>
                    <a:p>
                      <a:r>
                        <a:rPr lang="ru-RU" dirty="0" smtClean="0"/>
                        <a:t> 0 баллов</a:t>
                      </a:r>
                      <a:endParaRPr lang="ru-RU" dirty="0"/>
                    </a:p>
                  </a:txBody>
                  <a:tcPr/>
                </a:tc>
              </a:tr>
              <a:tr h="3614982">
                <a:tc>
                  <a:txBody>
                    <a:bodyPr/>
                    <a:lstStyle/>
                    <a:p>
                      <a:r>
                        <a:rPr lang="ru-RU" sz="1800" b="1" kern="1200" baseline="0" dirty="0" smtClean="0">
                          <a:solidFill>
                            <a:srgbClr val="002060"/>
                          </a:solidFill>
                          <a:latin typeface="+mn-lt"/>
                          <a:ea typeface="+mn-ea"/>
                          <a:cs typeface="+mn-cs"/>
                        </a:rPr>
                        <a:t>Текст логично выстроен и</a:t>
                      </a:r>
                    </a:p>
                    <a:p>
                      <a:r>
                        <a:rPr lang="ru-RU" sz="1800" b="1" kern="1200" baseline="0" dirty="0" smtClean="0">
                          <a:solidFill>
                            <a:srgbClr val="002060"/>
                          </a:solidFill>
                          <a:latin typeface="+mn-lt"/>
                          <a:ea typeface="+mn-ea"/>
                          <a:cs typeface="+mn-cs"/>
                        </a:rPr>
                        <a:t>разделен на абзацы</a:t>
                      </a:r>
                      <a:r>
                        <a:rPr lang="ru-RU" sz="1800" kern="1200" baseline="0" dirty="0" smtClean="0">
                          <a:solidFill>
                            <a:srgbClr val="002060"/>
                          </a:solidFill>
                          <a:latin typeface="+mn-lt"/>
                          <a:ea typeface="+mn-ea"/>
                          <a:cs typeface="+mn-cs"/>
                        </a:rPr>
                        <a:t>;</a:t>
                      </a:r>
                    </a:p>
                    <a:p>
                      <a:r>
                        <a:rPr lang="ru-RU" sz="1800" kern="1200" baseline="0" dirty="0" smtClean="0">
                          <a:solidFill>
                            <a:srgbClr val="002060"/>
                          </a:solidFill>
                          <a:latin typeface="+mn-lt"/>
                          <a:ea typeface="+mn-ea"/>
                          <a:cs typeface="+mn-cs"/>
                        </a:rPr>
                        <a:t>Правильно использованы</a:t>
                      </a:r>
                    </a:p>
                    <a:p>
                      <a:r>
                        <a:rPr lang="ru-RU" sz="1800" kern="1200" baseline="0" dirty="0" smtClean="0">
                          <a:solidFill>
                            <a:srgbClr val="002060"/>
                          </a:solidFill>
                          <a:latin typeface="+mn-lt"/>
                          <a:ea typeface="+mn-ea"/>
                          <a:cs typeface="+mn-cs"/>
                        </a:rPr>
                        <a:t>языковые средства для</a:t>
                      </a:r>
                    </a:p>
                    <a:p>
                      <a:r>
                        <a:rPr lang="ru-RU" sz="1800" kern="1200" baseline="0" dirty="0" smtClean="0">
                          <a:solidFill>
                            <a:srgbClr val="002060"/>
                          </a:solidFill>
                          <a:latin typeface="+mn-lt"/>
                          <a:ea typeface="+mn-ea"/>
                          <a:cs typeface="+mn-cs"/>
                        </a:rPr>
                        <a:t>передачи логической связи;</a:t>
                      </a:r>
                    </a:p>
                    <a:p>
                      <a:r>
                        <a:rPr lang="ru-RU" sz="1800" kern="1200" baseline="0" dirty="0" smtClean="0">
                          <a:solidFill>
                            <a:srgbClr val="002060"/>
                          </a:solidFill>
                          <a:latin typeface="+mn-lt"/>
                          <a:ea typeface="+mn-ea"/>
                          <a:cs typeface="+mn-cs"/>
                        </a:rPr>
                        <a:t>Оформление текста</a:t>
                      </a:r>
                    </a:p>
                    <a:p>
                      <a:r>
                        <a:rPr lang="ru-RU" sz="1800" kern="1200" baseline="0" dirty="0" smtClean="0">
                          <a:solidFill>
                            <a:srgbClr val="002060"/>
                          </a:solidFill>
                          <a:latin typeface="+mn-lt"/>
                          <a:ea typeface="+mn-ea"/>
                          <a:cs typeface="+mn-cs"/>
                        </a:rPr>
                        <a:t>соответствует нормам</a:t>
                      </a:r>
                    </a:p>
                    <a:p>
                      <a:r>
                        <a:rPr lang="ru-RU" sz="1800" kern="1200" baseline="0" dirty="0" smtClean="0">
                          <a:solidFill>
                            <a:srgbClr val="002060"/>
                          </a:solidFill>
                          <a:latin typeface="+mn-lt"/>
                          <a:ea typeface="+mn-ea"/>
                          <a:cs typeface="+mn-cs"/>
                        </a:rPr>
                        <a:t>письменного этикета,</a:t>
                      </a:r>
                    </a:p>
                    <a:p>
                      <a:r>
                        <a:rPr lang="ru-RU" sz="1800" kern="1200" baseline="0" dirty="0" smtClean="0">
                          <a:solidFill>
                            <a:srgbClr val="002060"/>
                          </a:solidFill>
                          <a:latin typeface="+mn-lt"/>
                          <a:ea typeface="+mn-ea"/>
                          <a:cs typeface="+mn-cs"/>
                        </a:rPr>
                        <a:t>принятого в стране</a:t>
                      </a:r>
                    </a:p>
                    <a:p>
                      <a:r>
                        <a:rPr lang="ru-RU" sz="1800" kern="1200" baseline="0" dirty="0" smtClean="0">
                          <a:solidFill>
                            <a:srgbClr val="002060"/>
                          </a:solidFill>
                          <a:latin typeface="+mn-lt"/>
                          <a:ea typeface="+mn-ea"/>
                          <a:cs typeface="+mn-cs"/>
                        </a:rPr>
                        <a:t>изучаемого языка</a:t>
                      </a:r>
                    </a:p>
                  </a:txBody>
                  <a:tcPr/>
                </a:tc>
                <a:tc>
                  <a:txBody>
                    <a:bodyPr/>
                    <a:lstStyle/>
                    <a:p>
                      <a:r>
                        <a:rPr lang="ru-RU" sz="1800" b="1" kern="1200" baseline="0" dirty="0" smtClean="0">
                          <a:solidFill>
                            <a:srgbClr val="002060"/>
                          </a:solidFill>
                          <a:latin typeface="+mn-lt"/>
                          <a:ea typeface="+mn-ea"/>
                          <a:cs typeface="+mn-cs"/>
                        </a:rPr>
                        <a:t>Текст в основном</a:t>
                      </a:r>
                    </a:p>
                    <a:p>
                      <a:r>
                        <a:rPr lang="ru-RU" sz="1800" b="1" kern="1200" baseline="0" dirty="0" smtClean="0">
                          <a:solidFill>
                            <a:srgbClr val="002060"/>
                          </a:solidFill>
                          <a:latin typeface="+mn-lt"/>
                          <a:ea typeface="+mn-ea"/>
                          <a:cs typeface="+mn-cs"/>
                        </a:rPr>
                        <a:t>логично выстроен</a:t>
                      </a:r>
                      <a:r>
                        <a:rPr lang="ru-RU" sz="1800" kern="1200" baseline="0" dirty="0" smtClean="0">
                          <a:solidFill>
                            <a:srgbClr val="002060"/>
                          </a:solidFill>
                          <a:latin typeface="+mn-lt"/>
                          <a:ea typeface="+mn-ea"/>
                          <a:cs typeface="+mn-cs"/>
                        </a:rPr>
                        <a:t>, </a:t>
                      </a:r>
                      <a:r>
                        <a:rPr lang="ru-RU" sz="1800" b="1" kern="1200" baseline="0" dirty="0" smtClean="0">
                          <a:solidFill>
                            <a:srgbClr val="002060"/>
                          </a:solidFill>
                          <a:latin typeface="+mn-lt"/>
                          <a:ea typeface="+mn-ea"/>
                          <a:cs typeface="+mn-cs"/>
                        </a:rPr>
                        <a:t>НО имеются</a:t>
                      </a:r>
                    </a:p>
                    <a:p>
                      <a:r>
                        <a:rPr lang="ru-RU" sz="1800" b="1" kern="1200" baseline="0" dirty="0" smtClean="0">
                          <a:solidFill>
                            <a:srgbClr val="002060"/>
                          </a:solidFill>
                          <a:latin typeface="+mn-lt"/>
                          <a:ea typeface="+mn-ea"/>
                          <a:cs typeface="+mn-cs"/>
                        </a:rPr>
                        <a:t>недостатки (</a:t>
                      </a:r>
                      <a:r>
                        <a:rPr lang="ru-RU" sz="1800" kern="1200" baseline="0" dirty="0" smtClean="0">
                          <a:solidFill>
                            <a:srgbClr val="002060"/>
                          </a:solidFill>
                          <a:latin typeface="+mn-lt"/>
                          <a:ea typeface="+mn-ea"/>
                          <a:cs typeface="+mn-cs"/>
                        </a:rPr>
                        <a:t>1-2) при использовании средств логической связи И/ИЛИ делении на</a:t>
                      </a:r>
                    </a:p>
                    <a:p>
                      <a:r>
                        <a:rPr lang="ru-RU" sz="1800" kern="1200" baseline="0" dirty="0" smtClean="0">
                          <a:solidFill>
                            <a:srgbClr val="002060"/>
                          </a:solidFill>
                          <a:latin typeface="+mn-lt"/>
                          <a:ea typeface="+mn-ea"/>
                          <a:cs typeface="+mn-cs"/>
                        </a:rPr>
                        <a:t>абзацы ИЛИ имеются отдельные</a:t>
                      </a:r>
                    </a:p>
                    <a:p>
                      <a:r>
                        <a:rPr lang="ru-RU" sz="1800" kern="1200" baseline="0" dirty="0" smtClean="0">
                          <a:solidFill>
                            <a:srgbClr val="002060"/>
                          </a:solidFill>
                          <a:latin typeface="+mn-lt"/>
                          <a:ea typeface="+mn-ea"/>
                          <a:cs typeface="+mn-cs"/>
                        </a:rPr>
                        <a:t>нарушения в</a:t>
                      </a:r>
                    </a:p>
                    <a:p>
                      <a:r>
                        <a:rPr lang="ru-RU" sz="1800" kern="1200" baseline="0" dirty="0" smtClean="0">
                          <a:solidFill>
                            <a:srgbClr val="002060"/>
                          </a:solidFill>
                          <a:latin typeface="+mn-lt"/>
                          <a:ea typeface="+mn-ea"/>
                          <a:cs typeface="+mn-cs"/>
                        </a:rPr>
                        <a:t>Структурном</a:t>
                      </a:r>
                    </a:p>
                    <a:p>
                      <a:r>
                        <a:rPr lang="ru-RU" sz="1800" kern="1200" baseline="0" dirty="0" smtClean="0">
                          <a:solidFill>
                            <a:srgbClr val="002060"/>
                          </a:solidFill>
                          <a:latin typeface="+mn-lt"/>
                          <a:ea typeface="+mn-ea"/>
                          <a:cs typeface="+mn-cs"/>
                        </a:rPr>
                        <a:t>оформлении текста письма</a:t>
                      </a:r>
                      <a:endParaRPr lang="ru-RU" sz="1800" dirty="0">
                        <a:solidFill>
                          <a:srgbClr val="002060"/>
                        </a:solidFill>
                      </a:endParaRPr>
                    </a:p>
                  </a:txBody>
                  <a:tcPr/>
                </a:tc>
                <a:tc>
                  <a:txBody>
                    <a:bodyPr/>
                    <a:lstStyle/>
                    <a:p>
                      <a:r>
                        <a:rPr lang="ru-RU" sz="1800" b="1" kern="1200" baseline="0" dirty="0" smtClean="0">
                          <a:solidFill>
                            <a:srgbClr val="002060"/>
                          </a:solidFill>
                          <a:latin typeface="+mn-lt"/>
                          <a:ea typeface="+mn-ea"/>
                          <a:cs typeface="+mn-cs"/>
                        </a:rPr>
                        <a:t>Текст выстроен</a:t>
                      </a:r>
                    </a:p>
                    <a:p>
                      <a:r>
                        <a:rPr lang="ru-RU" sz="1800" b="1" kern="1200" baseline="0" dirty="0" smtClean="0">
                          <a:solidFill>
                            <a:srgbClr val="002060"/>
                          </a:solidFill>
                          <a:latin typeface="+mn-lt"/>
                          <a:ea typeface="+mn-ea"/>
                          <a:cs typeface="+mn-cs"/>
                        </a:rPr>
                        <a:t>нелогично</a:t>
                      </a:r>
                      <a:r>
                        <a:rPr lang="ru-RU" sz="1800" kern="1200" baseline="0" dirty="0" smtClean="0">
                          <a:solidFill>
                            <a:srgbClr val="002060"/>
                          </a:solidFill>
                          <a:latin typeface="+mn-lt"/>
                          <a:ea typeface="+mn-ea"/>
                          <a:cs typeface="+mn-cs"/>
                        </a:rPr>
                        <a:t>;</a:t>
                      </a:r>
                    </a:p>
                    <a:p>
                      <a:r>
                        <a:rPr lang="ru-RU" sz="1800" kern="1200" baseline="0" dirty="0" smtClean="0">
                          <a:solidFill>
                            <a:srgbClr val="002060"/>
                          </a:solidFill>
                          <a:latin typeface="+mn-lt"/>
                          <a:ea typeface="+mn-ea"/>
                          <a:cs typeface="+mn-cs"/>
                        </a:rPr>
                        <a:t>допущены</a:t>
                      </a:r>
                    </a:p>
                    <a:p>
                      <a:r>
                        <a:rPr lang="ru-RU" sz="1800" kern="1200" baseline="0" dirty="0" smtClean="0">
                          <a:solidFill>
                            <a:srgbClr val="002060"/>
                          </a:solidFill>
                          <a:latin typeface="+mn-lt"/>
                          <a:ea typeface="+mn-ea"/>
                          <a:cs typeface="+mn-cs"/>
                        </a:rPr>
                        <a:t>многочисленные ошибки в</a:t>
                      </a:r>
                    </a:p>
                    <a:p>
                      <a:r>
                        <a:rPr lang="ru-RU" sz="1800" kern="1200" baseline="0" dirty="0" smtClean="0">
                          <a:solidFill>
                            <a:srgbClr val="002060"/>
                          </a:solidFill>
                          <a:latin typeface="+mn-lt"/>
                          <a:ea typeface="+mn-ea"/>
                          <a:cs typeface="+mn-cs"/>
                        </a:rPr>
                        <a:t>структурном</a:t>
                      </a:r>
                    </a:p>
                    <a:p>
                      <a:r>
                        <a:rPr lang="ru-RU" sz="1800" kern="1200" baseline="0" dirty="0" smtClean="0">
                          <a:solidFill>
                            <a:srgbClr val="002060"/>
                          </a:solidFill>
                          <a:latin typeface="+mn-lt"/>
                          <a:ea typeface="+mn-ea"/>
                          <a:cs typeface="+mn-cs"/>
                        </a:rPr>
                        <a:t>оформлении</a:t>
                      </a:r>
                    </a:p>
                    <a:p>
                      <a:r>
                        <a:rPr lang="ru-RU" sz="1800" kern="1200" baseline="0" dirty="0" smtClean="0">
                          <a:solidFill>
                            <a:srgbClr val="002060"/>
                          </a:solidFill>
                          <a:latin typeface="+mn-lt"/>
                          <a:ea typeface="+mn-ea"/>
                          <a:cs typeface="+mn-cs"/>
                        </a:rPr>
                        <a:t>письма ИЛИ</a:t>
                      </a:r>
                    </a:p>
                    <a:p>
                      <a:r>
                        <a:rPr lang="ru-RU" sz="1800" kern="1200" baseline="0" dirty="0" smtClean="0">
                          <a:solidFill>
                            <a:srgbClr val="002060"/>
                          </a:solidFill>
                          <a:latin typeface="+mn-lt"/>
                          <a:ea typeface="+mn-ea"/>
                          <a:cs typeface="+mn-cs"/>
                        </a:rPr>
                        <a:t>оформление</a:t>
                      </a:r>
                    </a:p>
                    <a:p>
                      <a:r>
                        <a:rPr lang="ru-RU" sz="1800" kern="1200" baseline="0" dirty="0" smtClean="0">
                          <a:solidFill>
                            <a:srgbClr val="002060"/>
                          </a:solidFill>
                          <a:latin typeface="+mn-lt"/>
                          <a:ea typeface="+mn-ea"/>
                          <a:cs typeface="+mn-cs"/>
                        </a:rPr>
                        <a:t>текста не</a:t>
                      </a:r>
                    </a:p>
                    <a:p>
                      <a:r>
                        <a:rPr lang="ru-RU" sz="1800" kern="1200" baseline="0" dirty="0" smtClean="0">
                          <a:solidFill>
                            <a:srgbClr val="002060"/>
                          </a:solidFill>
                          <a:latin typeface="+mn-lt"/>
                          <a:ea typeface="+mn-ea"/>
                          <a:cs typeface="+mn-cs"/>
                        </a:rPr>
                        <a:t>соответствует</a:t>
                      </a:r>
                    </a:p>
                    <a:p>
                      <a:r>
                        <a:rPr lang="ru-RU" sz="1800" kern="1200" baseline="0" dirty="0" smtClean="0">
                          <a:solidFill>
                            <a:srgbClr val="002060"/>
                          </a:solidFill>
                          <a:latin typeface="+mn-lt"/>
                          <a:ea typeface="+mn-ea"/>
                          <a:cs typeface="+mn-cs"/>
                        </a:rPr>
                        <a:t>нормам</a:t>
                      </a:r>
                    </a:p>
                    <a:p>
                      <a:r>
                        <a:rPr lang="ru-RU" sz="1800" kern="1200" baseline="0" dirty="0" smtClean="0">
                          <a:solidFill>
                            <a:srgbClr val="002060"/>
                          </a:solidFill>
                          <a:latin typeface="+mn-lt"/>
                          <a:ea typeface="+mn-ea"/>
                          <a:cs typeface="+mn-cs"/>
                        </a:rPr>
                        <a:t>письменного</a:t>
                      </a:r>
                    </a:p>
                    <a:p>
                      <a:r>
                        <a:rPr lang="ru-RU" sz="1800" kern="1200" baseline="0" dirty="0" smtClean="0">
                          <a:solidFill>
                            <a:srgbClr val="002060"/>
                          </a:solidFill>
                          <a:latin typeface="+mn-lt"/>
                          <a:ea typeface="+mn-ea"/>
                          <a:cs typeface="+mn-cs"/>
                        </a:rPr>
                        <a:t>этикета</a:t>
                      </a:r>
                      <a:endParaRPr lang="ru-RU" sz="1800" dirty="0">
                        <a:solidFill>
                          <a:srgbClr val="002060"/>
                        </a:solidFill>
                      </a:endParaRPr>
                    </a:p>
                  </a:txBody>
                  <a:tcPr/>
                </a:tc>
              </a:tr>
              <a:tr h="382455">
                <a:tc>
                  <a:txBody>
                    <a:bodyPr/>
                    <a:lstStyle/>
                    <a:p>
                      <a:endParaRPr lang="ru-RU" dirty="0"/>
                    </a:p>
                  </a:txBody>
                  <a:tcPr/>
                </a:tc>
                <a:tc>
                  <a:txBody>
                    <a:bodyPr/>
                    <a:lstStyle/>
                    <a:p>
                      <a:endParaRPr lang="ru-RU" sz="1200"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928687"/>
          </a:xfrm>
        </p:spPr>
        <p:txBody>
          <a:bodyPr rtlCol="0">
            <a:normAutofit fontScale="90000"/>
          </a:bodyPr>
          <a:lstStyle/>
          <a:p>
            <a:pPr eaLnBrk="1" fontAlgn="auto" hangingPunct="1">
              <a:spcAft>
                <a:spcPts val="0"/>
              </a:spcAft>
              <a:defRPr/>
            </a:pPr>
            <a:r>
              <a:rPr lang="ru-RU" sz="3200" b="1" dirty="0" smtClean="0">
                <a:solidFill>
                  <a:srgbClr val="C00000"/>
                </a:solidFill>
              </a:rPr>
              <a:t>Критерий 3. Лексико-грамматическое оформление текста</a:t>
            </a:r>
            <a:endParaRPr lang="ru-RU" sz="3200" b="1" dirty="0">
              <a:solidFill>
                <a:srgbClr val="C00000"/>
              </a:solidFill>
            </a:endParaRPr>
          </a:p>
        </p:txBody>
      </p:sp>
      <p:graphicFrame>
        <p:nvGraphicFramePr>
          <p:cNvPr id="4" name="Содержимое 3"/>
          <p:cNvGraphicFramePr>
            <a:graphicFrameLocks noGrp="1"/>
          </p:cNvGraphicFramePr>
          <p:nvPr>
            <p:ph idx="1"/>
          </p:nvPr>
        </p:nvGraphicFramePr>
        <p:xfrm>
          <a:off x="714375" y="1571625"/>
          <a:ext cx="7786688" cy="4775200"/>
        </p:xfrm>
        <a:graphic>
          <a:graphicData uri="http://schemas.openxmlformats.org/drawingml/2006/table">
            <a:tbl>
              <a:tblPr firstRow="1" bandRow="1">
                <a:tableStyleId>{5C22544A-7EE6-4342-B048-85BDC9FD1C3A}</a:tableStyleId>
              </a:tblPr>
              <a:tblGrid>
                <a:gridCol w="2286016"/>
                <a:gridCol w="1740069"/>
                <a:gridCol w="1990936"/>
                <a:gridCol w="1769721"/>
              </a:tblGrid>
              <a:tr h="685792">
                <a:tc>
                  <a:txBody>
                    <a:bodyPr/>
                    <a:lstStyle/>
                    <a:p>
                      <a:r>
                        <a:rPr lang="ru-RU" dirty="0" smtClean="0"/>
                        <a:t> 3 балла</a:t>
                      </a:r>
                      <a:endParaRPr lang="ru-RU" dirty="0"/>
                    </a:p>
                  </a:txBody>
                  <a:tcPr/>
                </a:tc>
                <a:tc>
                  <a:txBody>
                    <a:bodyPr/>
                    <a:lstStyle/>
                    <a:p>
                      <a:r>
                        <a:rPr lang="ru-RU" dirty="0" smtClean="0"/>
                        <a:t>2 балла</a:t>
                      </a:r>
                      <a:endParaRPr lang="ru-RU" dirty="0"/>
                    </a:p>
                  </a:txBody>
                  <a:tcPr/>
                </a:tc>
                <a:tc>
                  <a:txBody>
                    <a:bodyPr/>
                    <a:lstStyle/>
                    <a:p>
                      <a:r>
                        <a:rPr lang="ru-RU" dirty="0" smtClean="0"/>
                        <a:t> 1 балл</a:t>
                      </a:r>
                      <a:endParaRPr lang="ru-RU" dirty="0"/>
                    </a:p>
                  </a:txBody>
                  <a:tcPr/>
                </a:tc>
                <a:tc>
                  <a:txBody>
                    <a:bodyPr/>
                    <a:lstStyle/>
                    <a:p>
                      <a:r>
                        <a:rPr lang="ru-RU" dirty="0" smtClean="0"/>
                        <a:t> 0 баллов</a:t>
                      </a:r>
                      <a:endParaRPr lang="ru-RU" dirty="0"/>
                    </a:p>
                  </a:txBody>
                  <a:tcPr/>
                </a:tc>
              </a:tr>
              <a:tr h="370840">
                <a:tc>
                  <a:txBody>
                    <a:bodyPr/>
                    <a:lstStyle/>
                    <a:p>
                      <a:r>
                        <a:rPr lang="ru-RU" sz="1400" b="1" kern="1200" baseline="0" dirty="0" smtClean="0">
                          <a:solidFill>
                            <a:srgbClr val="002060"/>
                          </a:solidFill>
                          <a:latin typeface="+mn-lt"/>
                          <a:ea typeface="+mn-ea"/>
                          <a:cs typeface="+mn-cs"/>
                        </a:rPr>
                        <a:t>Использована разнообразная</a:t>
                      </a:r>
                    </a:p>
                    <a:p>
                      <a:r>
                        <a:rPr lang="ru-RU" sz="1400" b="1" kern="1200" baseline="0" dirty="0" smtClean="0">
                          <a:solidFill>
                            <a:srgbClr val="002060"/>
                          </a:solidFill>
                          <a:latin typeface="+mn-lt"/>
                          <a:ea typeface="+mn-ea"/>
                          <a:cs typeface="+mn-cs"/>
                        </a:rPr>
                        <a:t>лексика и различные</a:t>
                      </a:r>
                    </a:p>
                    <a:p>
                      <a:r>
                        <a:rPr lang="ru-RU" sz="1400" kern="1200" baseline="0" dirty="0" smtClean="0">
                          <a:solidFill>
                            <a:srgbClr val="002060"/>
                          </a:solidFill>
                          <a:latin typeface="+mn-lt"/>
                          <a:ea typeface="+mn-ea"/>
                          <a:cs typeface="+mn-cs"/>
                        </a:rPr>
                        <a:t>грамматические структуры,</a:t>
                      </a:r>
                    </a:p>
                    <a:p>
                      <a:r>
                        <a:rPr lang="ru-RU" sz="1400" kern="1200" baseline="0" dirty="0" smtClean="0">
                          <a:solidFill>
                            <a:srgbClr val="002060"/>
                          </a:solidFill>
                          <a:latin typeface="+mn-lt"/>
                          <a:ea typeface="+mn-ea"/>
                          <a:cs typeface="+mn-cs"/>
                        </a:rPr>
                        <a:t>соответствующие поставленной коммуникативной задачей</a:t>
                      </a:r>
                    </a:p>
                    <a:p>
                      <a:r>
                        <a:rPr lang="ru-RU" sz="1400" kern="1200" baseline="0" dirty="0" smtClean="0">
                          <a:solidFill>
                            <a:srgbClr val="002060"/>
                          </a:solidFill>
                          <a:latin typeface="+mn-lt"/>
                          <a:ea typeface="+mn-ea"/>
                          <a:cs typeface="+mn-cs"/>
                        </a:rPr>
                        <a:t>(допускается не более 2-х</a:t>
                      </a:r>
                    </a:p>
                    <a:p>
                      <a:r>
                        <a:rPr lang="ru-RU" sz="1400" kern="1200" baseline="0" dirty="0" smtClean="0">
                          <a:solidFill>
                            <a:srgbClr val="002060"/>
                          </a:solidFill>
                          <a:latin typeface="+mn-lt"/>
                          <a:ea typeface="+mn-ea"/>
                          <a:cs typeface="+mn-cs"/>
                        </a:rPr>
                        <a:t>языковых ошибок, не затрудняющих понимание)</a:t>
                      </a:r>
                      <a:endParaRPr lang="ru-RU" sz="1400" dirty="0">
                        <a:solidFill>
                          <a:srgbClr val="002060"/>
                        </a:solidFill>
                      </a:endParaRPr>
                    </a:p>
                  </a:txBody>
                  <a:tcPr/>
                </a:tc>
                <a:tc>
                  <a:txBody>
                    <a:bodyPr/>
                    <a:lstStyle/>
                    <a:p>
                      <a:r>
                        <a:rPr lang="ru-RU" sz="1400" b="1" kern="1200" baseline="0" dirty="0" smtClean="0">
                          <a:solidFill>
                            <a:srgbClr val="002060"/>
                          </a:solidFill>
                          <a:latin typeface="+mn-lt"/>
                          <a:ea typeface="+mn-ea"/>
                          <a:cs typeface="+mn-cs"/>
                        </a:rPr>
                        <a:t>Имеются языковые</a:t>
                      </a:r>
                    </a:p>
                    <a:p>
                      <a:r>
                        <a:rPr lang="ru-RU" sz="1400" b="1" kern="1200" baseline="0" dirty="0" smtClean="0">
                          <a:solidFill>
                            <a:srgbClr val="002060"/>
                          </a:solidFill>
                          <a:latin typeface="+mn-lt"/>
                          <a:ea typeface="+mn-ea"/>
                          <a:cs typeface="+mn-cs"/>
                        </a:rPr>
                        <a:t>ошибки, не затрудняющие понимание</a:t>
                      </a:r>
                    </a:p>
                    <a:p>
                      <a:r>
                        <a:rPr lang="ru-RU" sz="1400" b="1" kern="1200" baseline="0" dirty="0" smtClean="0">
                          <a:solidFill>
                            <a:srgbClr val="002060"/>
                          </a:solidFill>
                          <a:latin typeface="+mn-lt"/>
                          <a:ea typeface="+mn-ea"/>
                          <a:cs typeface="+mn-cs"/>
                        </a:rPr>
                        <a:t>(допускается не более 4-х негрубых языковых</a:t>
                      </a:r>
                    </a:p>
                    <a:p>
                      <a:r>
                        <a:rPr lang="ru-RU" sz="1400" b="1" kern="1200" baseline="0" dirty="0" smtClean="0">
                          <a:solidFill>
                            <a:srgbClr val="002060"/>
                          </a:solidFill>
                          <a:latin typeface="+mn-lt"/>
                          <a:ea typeface="+mn-ea"/>
                          <a:cs typeface="+mn-cs"/>
                        </a:rPr>
                        <a:t>ошибок) </a:t>
                      </a:r>
                      <a:r>
                        <a:rPr lang="ru-RU" sz="1400" kern="1200" baseline="0" dirty="0" smtClean="0">
                          <a:solidFill>
                            <a:srgbClr val="002060"/>
                          </a:solidFill>
                          <a:latin typeface="+mn-lt"/>
                          <a:ea typeface="+mn-ea"/>
                          <a:cs typeface="+mn-cs"/>
                        </a:rPr>
                        <a:t>ИЛИ</a:t>
                      </a:r>
                    </a:p>
                    <a:p>
                      <a:r>
                        <a:rPr lang="ru-RU" sz="1400" kern="1200" baseline="0" dirty="0" smtClean="0">
                          <a:solidFill>
                            <a:srgbClr val="002060"/>
                          </a:solidFill>
                          <a:latin typeface="+mn-lt"/>
                          <a:ea typeface="+mn-ea"/>
                          <a:cs typeface="+mn-cs"/>
                        </a:rPr>
                        <a:t>языковые ошибки</a:t>
                      </a:r>
                    </a:p>
                    <a:p>
                      <a:r>
                        <a:rPr lang="ru-RU" sz="1400" kern="1200" baseline="0" dirty="0" smtClean="0">
                          <a:solidFill>
                            <a:srgbClr val="002060"/>
                          </a:solidFill>
                          <a:latin typeface="+mn-lt"/>
                          <a:ea typeface="+mn-ea"/>
                          <a:cs typeface="+mn-cs"/>
                        </a:rPr>
                        <a:t>отсутствуют, но</a:t>
                      </a:r>
                    </a:p>
                    <a:p>
                      <a:r>
                        <a:rPr lang="ru-RU" sz="1400" kern="1200" baseline="0" dirty="0" smtClean="0">
                          <a:solidFill>
                            <a:srgbClr val="002060"/>
                          </a:solidFill>
                          <a:latin typeface="+mn-lt"/>
                          <a:ea typeface="+mn-ea"/>
                          <a:cs typeface="+mn-cs"/>
                        </a:rPr>
                        <a:t>Используются</a:t>
                      </a:r>
                    </a:p>
                    <a:p>
                      <a:r>
                        <a:rPr lang="ru-RU" sz="1400" kern="1200" baseline="0" dirty="0" smtClean="0">
                          <a:solidFill>
                            <a:srgbClr val="002060"/>
                          </a:solidFill>
                          <a:latin typeface="+mn-lt"/>
                          <a:ea typeface="+mn-ea"/>
                          <a:cs typeface="+mn-cs"/>
                        </a:rPr>
                        <a:t>лексические единицы и грамматические</a:t>
                      </a:r>
                    </a:p>
                    <a:p>
                      <a:r>
                        <a:rPr lang="ru-RU" sz="1400" kern="1200" baseline="0" dirty="0" smtClean="0">
                          <a:solidFill>
                            <a:srgbClr val="002060"/>
                          </a:solidFill>
                          <a:latin typeface="+mn-lt"/>
                          <a:ea typeface="+mn-ea"/>
                          <a:cs typeface="+mn-cs"/>
                        </a:rPr>
                        <a:t>структуры только</a:t>
                      </a:r>
                    </a:p>
                    <a:p>
                      <a:r>
                        <a:rPr lang="ru-RU" sz="1400" kern="1200" baseline="0" dirty="0" smtClean="0">
                          <a:solidFill>
                            <a:srgbClr val="002060"/>
                          </a:solidFill>
                          <a:latin typeface="+mn-lt"/>
                          <a:ea typeface="+mn-ea"/>
                          <a:cs typeface="+mn-cs"/>
                        </a:rPr>
                        <a:t>элементарного уровня</a:t>
                      </a:r>
                    </a:p>
                  </a:txBody>
                  <a:tcPr/>
                </a:tc>
                <a:tc>
                  <a:txBody>
                    <a:bodyPr/>
                    <a:lstStyle/>
                    <a:p>
                      <a:r>
                        <a:rPr lang="ru-RU" sz="1400" b="1" kern="1200" baseline="0" dirty="0" smtClean="0">
                          <a:solidFill>
                            <a:srgbClr val="002060"/>
                          </a:solidFill>
                          <a:latin typeface="+mn-lt"/>
                          <a:ea typeface="+mn-ea"/>
                          <a:cs typeface="+mn-cs"/>
                        </a:rPr>
                        <a:t>Имеются языковые ошибки, не затрудняющие</a:t>
                      </a:r>
                    </a:p>
                    <a:p>
                      <a:r>
                        <a:rPr lang="ru-RU" sz="1400" b="1" kern="1200" baseline="0" dirty="0" smtClean="0">
                          <a:solidFill>
                            <a:srgbClr val="002060"/>
                          </a:solidFill>
                          <a:latin typeface="+mn-lt"/>
                          <a:ea typeface="+mn-ea"/>
                          <a:cs typeface="+mn-cs"/>
                        </a:rPr>
                        <a:t>понимание (допускается</a:t>
                      </a:r>
                    </a:p>
                    <a:p>
                      <a:r>
                        <a:rPr lang="ru-RU" sz="1400" b="1" kern="1200" baseline="0" dirty="0" smtClean="0">
                          <a:solidFill>
                            <a:srgbClr val="002060"/>
                          </a:solidFill>
                          <a:latin typeface="+mn-lt"/>
                          <a:ea typeface="+mn-ea"/>
                          <a:cs typeface="+mn-cs"/>
                        </a:rPr>
                        <a:t>не более 5-х негрубых</a:t>
                      </a:r>
                    </a:p>
                    <a:p>
                      <a:r>
                        <a:rPr lang="ru-RU" sz="1400" b="1" kern="1200" baseline="0" dirty="0" smtClean="0">
                          <a:solidFill>
                            <a:srgbClr val="002060"/>
                          </a:solidFill>
                          <a:latin typeface="+mn-lt"/>
                          <a:ea typeface="+mn-ea"/>
                          <a:cs typeface="+mn-cs"/>
                        </a:rPr>
                        <a:t>языковых ошибок) </a:t>
                      </a:r>
                      <a:r>
                        <a:rPr lang="ru-RU" sz="1400" kern="1200" baseline="0" dirty="0" smtClean="0">
                          <a:solidFill>
                            <a:srgbClr val="002060"/>
                          </a:solidFill>
                          <a:latin typeface="+mn-lt"/>
                          <a:ea typeface="+mn-ea"/>
                          <a:cs typeface="+mn-cs"/>
                        </a:rPr>
                        <a:t>ИЛИ</a:t>
                      </a:r>
                    </a:p>
                    <a:p>
                      <a:r>
                        <a:rPr lang="ru-RU" sz="1400" kern="1200" baseline="0" dirty="0" smtClean="0">
                          <a:solidFill>
                            <a:srgbClr val="002060"/>
                          </a:solidFill>
                          <a:latin typeface="+mn-lt"/>
                          <a:ea typeface="+mn-ea"/>
                          <a:cs typeface="+mn-cs"/>
                        </a:rPr>
                        <a:t>допущены языковые</a:t>
                      </a:r>
                    </a:p>
                    <a:p>
                      <a:r>
                        <a:rPr lang="ru-RU" sz="1400" kern="1200" baseline="0" dirty="0" smtClean="0">
                          <a:solidFill>
                            <a:srgbClr val="002060"/>
                          </a:solidFill>
                          <a:latin typeface="+mn-lt"/>
                          <a:ea typeface="+mn-ea"/>
                          <a:cs typeface="+mn-cs"/>
                        </a:rPr>
                        <a:t>ошибки, которые затрудняют понимание (не</a:t>
                      </a:r>
                    </a:p>
                    <a:p>
                      <a:r>
                        <a:rPr lang="ru-RU" sz="1400" kern="1200" baseline="0" dirty="0" smtClean="0">
                          <a:solidFill>
                            <a:srgbClr val="002060"/>
                          </a:solidFill>
                          <a:latin typeface="+mn-lt"/>
                          <a:ea typeface="+mn-ea"/>
                          <a:cs typeface="+mn-cs"/>
                        </a:rPr>
                        <a:t>более 1-2 грубых ошибок)</a:t>
                      </a:r>
                      <a:endParaRPr lang="ru-RU" sz="1400" dirty="0">
                        <a:solidFill>
                          <a:srgbClr val="002060"/>
                        </a:solidFill>
                      </a:endParaRPr>
                    </a:p>
                  </a:txBody>
                  <a:tcPr/>
                </a:tc>
                <a:tc>
                  <a:txBody>
                    <a:bodyPr/>
                    <a:lstStyle/>
                    <a:p>
                      <a:r>
                        <a:rPr lang="ru-RU" sz="1400" b="0" kern="1200" baseline="0" dirty="0" smtClean="0">
                          <a:solidFill>
                            <a:srgbClr val="002060"/>
                          </a:solidFill>
                          <a:latin typeface="+mn-lt"/>
                          <a:ea typeface="+mn-ea"/>
                          <a:cs typeface="+mn-cs"/>
                        </a:rPr>
                        <a:t>Допущены</a:t>
                      </a:r>
                    </a:p>
                    <a:p>
                      <a:r>
                        <a:rPr lang="ru-RU" sz="1400" b="0" kern="1200" baseline="0" dirty="0" smtClean="0">
                          <a:solidFill>
                            <a:srgbClr val="002060"/>
                          </a:solidFill>
                          <a:latin typeface="+mn-lt"/>
                          <a:ea typeface="+mn-ea"/>
                          <a:cs typeface="+mn-cs"/>
                        </a:rPr>
                        <a:t>многочисленные языковые ошибки,</a:t>
                      </a:r>
                    </a:p>
                    <a:p>
                      <a:r>
                        <a:rPr lang="ru-RU" sz="1400" b="0" kern="1200" baseline="0" dirty="0" smtClean="0">
                          <a:solidFill>
                            <a:srgbClr val="002060"/>
                          </a:solidFill>
                          <a:latin typeface="+mn-lt"/>
                          <a:ea typeface="+mn-ea"/>
                          <a:cs typeface="+mn-cs"/>
                        </a:rPr>
                        <a:t>которые затрудняют</a:t>
                      </a:r>
                    </a:p>
                    <a:p>
                      <a:r>
                        <a:rPr lang="ru-RU" sz="1400" b="0" kern="1200" baseline="0" dirty="0" smtClean="0">
                          <a:solidFill>
                            <a:srgbClr val="002060"/>
                          </a:solidFill>
                          <a:latin typeface="+mn-lt"/>
                          <a:ea typeface="+mn-ea"/>
                          <a:cs typeface="+mn-cs"/>
                        </a:rPr>
                        <a:t>понимание текста.</a:t>
                      </a:r>
                      <a:endParaRPr lang="ru-RU" sz="1400" b="0" dirty="0">
                        <a:solidFill>
                          <a:srgbClr val="002060"/>
                        </a:solidFill>
                      </a:endParaRPr>
                    </a:p>
                  </a:txBody>
                  <a:tcPr/>
                </a:tc>
              </a:tr>
              <a:tr h="370840">
                <a:tc>
                  <a:txBody>
                    <a:bodyPr/>
                    <a:lstStyle/>
                    <a:p>
                      <a:endParaRPr lang="ru-RU" dirty="0"/>
                    </a:p>
                  </a:txBody>
                  <a:tcPr/>
                </a:tc>
                <a:tc>
                  <a:txBody>
                    <a:bodyPr/>
                    <a:lstStyle/>
                    <a:p>
                      <a:endParaRPr lang="ru-RU" dirty="0"/>
                    </a:p>
                  </a:txBody>
                  <a:tcPr/>
                </a:tc>
                <a:tc>
                  <a:txBody>
                    <a:bodyPr/>
                    <a:lstStyle/>
                    <a:p>
                      <a:endParaRPr lang="ru-RU" sz="1200"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pPr eaLnBrk="1" hangingPunct="1"/>
            <a:r>
              <a:rPr lang="ru-RU" b="1" smtClean="0">
                <a:solidFill>
                  <a:srgbClr val="C00000"/>
                </a:solidFill>
              </a:rPr>
              <a:t>Содержание</a:t>
            </a:r>
          </a:p>
        </p:txBody>
      </p:sp>
      <p:sp>
        <p:nvSpPr>
          <p:cNvPr id="16386" name="Содержимое 2"/>
          <p:cNvSpPr>
            <a:spLocks noGrp="1"/>
          </p:cNvSpPr>
          <p:nvPr>
            <p:ph idx="1"/>
          </p:nvPr>
        </p:nvSpPr>
        <p:spPr/>
        <p:txBody>
          <a:bodyPr/>
          <a:lstStyle/>
          <a:p>
            <a:pPr eaLnBrk="1" fontAlgn="t" hangingPunct="1">
              <a:lnSpc>
                <a:spcPct val="80000"/>
              </a:lnSpc>
              <a:buFont typeface="Arial" charset="0"/>
              <a:buNone/>
            </a:pPr>
            <a:r>
              <a:rPr lang="en-US" sz="3000" b="1" smtClean="0">
                <a:solidFill>
                  <a:srgbClr val="002060"/>
                </a:solidFill>
              </a:rPr>
              <a:t>I.</a:t>
            </a:r>
            <a:r>
              <a:rPr lang="ru-RU" sz="3000" b="1" smtClean="0">
                <a:solidFill>
                  <a:srgbClr val="002060"/>
                </a:solidFill>
              </a:rPr>
              <a:t>Характеристика экзаменационной работы по английскому языку в 2016 году. </a:t>
            </a:r>
          </a:p>
          <a:p>
            <a:pPr eaLnBrk="1" fontAlgn="t" hangingPunct="1">
              <a:lnSpc>
                <a:spcPct val="80000"/>
              </a:lnSpc>
              <a:buFont typeface="Arial" charset="0"/>
              <a:buNone/>
            </a:pPr>
            <a:r>
              <a:rPr lang="en-US" sz="3000" b="1" smtClean="0">
                <a:solidFill>
                  <a:srgbClr val="002060"/>
                </a:solidFill>
              </a:rPr>
              <a:t>II.</a:t>
            </a:r>
            <a:r>
              <a:rPr lang="ru-RU" sz="3000" b="1" smtClean="0">
                <a:solidFill>
                  <a:srgbClr val="002060"/>
                </a:solidFill>
              </a:rPr>
              <a:t> Раздел « Письмо».Особенности задания </a:t>
            </a:r>
            <a:endParaRPr lang="en-US" sz="3000" b="1" smtClean="0">
              <a:solidFill>
                <a:srgbClr val="002060"/>
              </a:solidFill>
            </a:endParaRPr>
          </a:p>
          <a:p>
            <a:pPr eaLnBrk="1" fontAlgn="t" hangingPunct="1">
              <a:lnSpc>
                <a:spcPct val="80000"/>
              </a:lnSpc>
              <a:buFont typeface="Arial" charset="0"/>
              <a:buNone/>
            </a:pPr>
            <a:r>
              <a:rPr lang="en-US" sz="3000" b="1" smtClean="0">
                <a:solidFill>
                  <a:srgbClr val="002060"/>
                </a:solidFill>
              </a:rPr>
              <a:t>  </a:t>
            </a:r>
            <a:r>
              <a:rPr lang="ru-RU" sz="3000" b="1" smtClean="0">
                <a:solidFill>
                  <a:srgbClr val="002060"/>
                </a:solidFill>
              </a:rPr>
              <a:t>«Личное письмо» и общие подходы к оценке выполнения. Примеры оценивания ответов с комментариями.</a:t>
            </a:r>
          </a:p>
          <a:p>
            <a:pPr eaLnBrk="1" fontAlgn="t" hangingPunct="1">
              <a:lnSpc>
                <a:spcPct val="80000"/>
              </a:lnSpc>
              <a:buFont typeface="Arial" charset="0"/>
              <a:buNone/>
            </a:pPr>
            <a:r>
              <a:rPr lang="en-US" sz="3000" b="1" smtClean="0">
                <a:solidFill>
                  <a:srgbClr val="002060"/>
                </a:solidFill>
              </a:rPr>
              <a:t>III.</a:t>
            </a:r>
            <a:r>
              <a:rPr lang="ru-RU" sz="3000" b="1" smtClean="0">
                <a:solidFill>
                  <a:srgbClr val="002060"/>
                </a:solidFill>
              </a:rPr>
              <a:t> Раздел « Устная часть».Особенности заданий </a:t>
            </a:r>
            <a:r>
              <a:rPr lang="ru-RU" sz="3000" b="1" smtClean="0">
                <a:solidFill>
                  <a:srgbClr val="002060"/>
                </a:solidFill>
                <a:latin typeface="Arial" charset="0"/>
              </a:rPr>
              <a:t>      </a:t>
            </a:r>
            <a:r>
              <a:rPr lang="ru-RU" sz="3000" b="1" smtClean="0">
                <a:solidFill>
                  <a:srgbClr val="002060"/>
                </a:solidFill>
              </a:rPr>
              <a:t>и общие подходы к оценке</a:t>
            </a:r>
            <a:r>
              <a:rPr lang="en-US" sz="3000" b="1" smtClean="0">
                <a:solidFill>
                  <a:srgbClr val="002060"/>
                </a:solidFill>
              </a:rPr>
              <a:t> </a:t>
            </a:r>
            <a:r>
              <a:rPr lang="ru-RU" sz="3000" b="1" smtClean="0">
                <a:solidFill>
                  <a:srgbClr val="002060"/>
                </a:solidFill>
              </a:rPr>
              <a:t>их выполнения. Примеры оценивания ответов с комментариями</a:t>
            </a:r>
            <a:r>
              <a:rPr lang="ru-RU" sz="3000" b="1" smtClean="0">
                <a:solidFill>
                  <a:srgbClr val="002060"/>
                </a:solidFill>
                <a:latin typeface="Arial" charset="0"/>
              </a:rPr>
              <a:t>.</a:t>
            </a:r>
            <a:endParaRPr lang="ru-RU" sz="3000"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a:xfrm>
            <a:off x="457200" y="428625"/>
            <a:ext cx="8229600" cy="714375"/>
          </a:xfrm>
        </p:spPr>
        <p:txBody>
          <a:bodyPr/>
          <a:lstStyle/>
          <a:p>
            <a:pPr eaLnBrk="1" hangingPunct="1"/>
            <a:r>
              <a:rPr lang="ru-RU" sz="3200" b="1" smtClean="0">
                <a:solidFill>
                  <a:srgbClr val="C00000"/>
                </a:solidFill>
              </a:rPr>
              <a:t>Критерий 4  Орфография и пунктуация</a:t>
            </a:r>
          </a:p>
        </p:txBody>
      </p:sp>
      <p:graphicFrame>
        <p:nvGraphicFramePr>
          <p:cNvPr id="4" name="Содержимое 3"/>
          <p:cNvGraphicFramePr>
            <a:graphicFrameLocks noGrp="1"/>
          </p:cNvGraphicFramePr>
          <p:nvPr>
            <p:ph idx="1"/>
          </p:nvPr>
        </p:nvGraphicFramePr>
        <p:xfrm>
          <a:off x="1071563" y="1500188"/>
          <a:ext cx="7000875" cy="4705350"/>
        </p:xfrm>
        <a:graphic>
          <a:graphicData uri="http://schemas.openxmlformats.org/drawingml/2006/table">
            <a:tbl>
              <a:tblPr firstRow="1" bandRow="1">
                <a:tableStyleId>{5C22544A-7EE6-4342-B048-85BDC9FD1C3A}</a:tableStyleId>
              </a:tblPr>
              <a:tblGrid>
                <a:gridCol w="2643206"/>
                <a:gridCol w="2357455"/>
                <a:gridCol w="2000263"/>
              </a:tblGrid>
              <a:tr h="707271">
                <a:tc>
                  <a:txBody>
                    <a:bodyPr/>
                    <a:lstStyle/>
                    <a:p>
                      <a:r>
                        <a:rPr lang="ru-RU" dirty="0" smtClean="0"/>
                        <a:t>2 балла</a:t>
                      </a:r>
                      <a:endParaRPr lang="ru-RU" dirty="0"/>
                    </a:p>
                  </a:txBody>
                  <a:tcPr/>
                </a:tc>
                <a:tc>
                  <a:txBody>
                    <a:bodyPr/>
                    <a:lstStyle/>
                    <a:p>
                      <a:r>
                        <a:rPr lang="ru-RU" dirty="0" smtClean="0"/>
                        <a:t> 1 балл</a:t>
                      </a:r>
                      <a:endParaRPr lang="ru-RU" dirty="0"/>
                    </a:p>
                  </a:txBody>
                  <a:tcPr/>
                </a:tc>
                <a:tc>
                  <a:txBody>
                    <a:bodyPr/>
                    <a:lstStyle/>
                    <a:p>
                      <a:r>
                        <a:rPr lang="ru-RU" dirty="0" smtClean="0"/>
                        <a:t> 0 баллов</a:t>
                      </a:r>
                      <a:endParaRPr lang="ru-RU" dirty="0"/>
                    </a:p>
                  </a:txBody>
                  <a:tcPr/>
                </a:tc>
              </a:tr>
              <a:tr h="3614982">
                <a:tc>
                  <a:txBody>
                    <a:bodyPr/>
                    <a:lstStyle/>
                    <a:p>
                      <a:r>
                        <a:rPr lang="ru-RU" sz="1800" kern="1200" baseline="0" dirty="0" smtClean="0">
                          <a:solidFill>
                            <a:srgbClr val="002060"/>
                          </a:solidFill>
                          <a:latin typeface="+mn-lt"/>
                          <a:ea typeface="+mn-ea"/>
                          <a:cs typeface="+mn-cs"/>
                        </a:rPr>
                        <a:t>Орфографические и</a:t>
                      </a:r>
                    </a:p>
                    <a:p>
                      <a:r>
                        <a:rPr lang="ru-RU" sz="1800" kern="1200" baseline="0" dirty="0" smtClean="0">
                          <a:solidFill>
                            <a:srgbClr val="002060"/>
                          </a:solidFill>
                          <a:latin typeface="+mn-lt"/>
                          <a:ea typeface="+mn-ea"/>
                          <a:cs typeface="+mn-cs"/>
                        </a:rPr>
                        <a:t>пунктуационные</a:t>
                      </a:r>
                    </a:p>
                    <a:p>
                      <a:r>
                        <a:rPr lang="ru-RU" sz="1800" kern="1200" baseline="0" dirty="0" smtClean="0">
                          <a:solidFill>
                            <a:srgbClr val="002060"/>
                          </a:solidFill>
                          <a:latin typeface="+mn-lt"/>
                          <a:ea typeface="+mn-ea"/>
                          <a:cs typeface="+mn-cs"/>
                        </a:rPr>
                        <a:t>ошибки практически</a:t>
                      </a:r>
                    </a:p>
                    <a:p>
                      <a:r>
                        <a:rPr lang="ru-RU" sz="1800" kern="1200" baseline="0" dirty="0" smtClean="0">
                          <a:solidFill>
                            <a:srgbClr val="002060"/>
                          </a:solidFill>
                          <a:latin typeface="+mn-lt"/>
                          <a:ea typeface="+mn-ea"/>
                          <a:cs typeface="+mn-cs"/>
                        </a:rPr>
                        <a:t>отсутствуют</a:t>
                      </a:r>
                    </a:p>
                    <a:p>
                      <a:r>
                        <a:rPr lang="ru-RU" sz="1800" i="1" kern="1200" baseline="0" dirty="0" smtClean="0">
                          <a:solidFill>
                            <a:srgbClr val="002060"/>
                          </a:solidFill>
                          <a:latin typeface="+mn-lt"/>
                          <a:ea typeface="+mn-ea"/>
                          <a:cs typeface="+mn-cs"/>
                        </a:rPr>
                        <a:t>(допускается не</a:t>
                      </a:r>
                    </a:p>
                    <a:p>
                      <a:r>
                        <a:rPr lang="ru-RU" sz="1800" i="1" kern="1200" baseline="0" dirty="0" smtClean="0">
                          <a:solidFill>
                            <a:srgbClr val="002060"/>
                          </a:solidFill>
                          <a:latin typeface="+mn-lt"/>
                          <a:ea typeface="+mn-ea"/>
                          <a:cs typeface="+mn-cs"/>
                        </a:rPr>
                        <a:t>более 2-х, не затрудняющих понимание тек</a:t>
                      </a:r>
                      <a:r>
                        <a:rPr lang="ru-RU" sz="1800" kern="1200" baseline="0" dirty="0" smtClean="0">
                          <a:solidFill>
                            <a:srgbClr val="002060"/>
                          </a:solidFill>
                          <a:latin typeface="+mn-lt"/>
                          <a:ea typeface="+mn-ea"/>
                          <a:cs typeface="+mn-cs"/>
                        </a:rPr>
                        <a:t>ста)</a:t>
                      </a:r>
                      <a:endParaRPr lang="ru-RU" sz="1600" kern="1200" baseline="0" dirty="0" smtClean="0">
                        <a:solidFill>
                          <a:srgbClr val="002060"/>
                        </a:solidFill>
                        <a:latin typeface="+mn-lt"/>
                        <a:ea typeface="+mn-ea"/>
                        <a:cs typeface="+mn-cs"/>
                      </a:endParaRPr>
                    </a:p>
                  </a:txBody>
                  <a:tcPr/>
                </a:tc>
                <a:tc>
                  <a:txBody>
                    <a:bodyPr/>
                    <a:lstStyle/>
                    <a:p>
                      <a:r>
                        <a:rPr lang="ru-RU" sz="1800" kern="1200" baseline="0" dirty="0" smtClean="0">
                          <a:solidFill>
                            <a:srgbClr val="002060"/>
                          </a:solidFill>
                          <a:latin typeface="+mn-lt"/>
                          <a:ea typeface="+mn-ea"/>
                          <a:cs typeface="+mn-cs"/>
                        </a:rPr>
                        <a:t>Допущенные</a:t>
                      </a:r>
                    </a:p>
                    <a:p>
                      <a:r>
                        <a:rPr lang="ru-RU" sz="1800" kern="1200" baseline="0" dirty="0" smtClean="0">
                          <a:solidFill>
                            <a:srgbClr val="002060"/>
                          </a:solidFill>
                          <a:latin typeface="+mn-lt"/>
                          <a:ea typeface="+mn-ea"/>
                          <a:cs typeface="+mn-cs"/>
                        </a:rPr>
                        <a:t>орфографические и</a:t>
                      </a:r>
                    </a:p>
                    <a:p>
                      <a:r>
                        <a:rPr lang="ru-RU" sz="1800" kern="1200" baseline="0" dirty="0" smtClean="0">
                          <a:solidFill>
                            <a:srgbClr val="002060"/>
                          </a:solidFill>
                          <a:latin typeface="+mn-lt"/>
                          <a:ea typeface="+mn-ea"/>
                          <a:cs typeface="+mn-cs"/>
                        </a:rPr>
                        <a:t>пунктуационные ошибки не затрудняют понимание</a:t>
                      </a:r>
                    </a:p>
                    <a:p>
                      <a:r>
                        <a:rPr lang="ru-RU" sz="1800" kern="1200" baseline="0" dirty="0" smtClean="0">
                          <a:solidFill>
                            <a:srgbClr val="002060"/>
                          </a:solidFill>
                          <a:latin typeface="+mn-lt"/>
                          <a:ea typeface="+mn-ea"/>
                          <a:cs typeface="+mn-cs"/>
                        </a:rPr>
                        <a:t>(</a:t>
                      </a:r>
                      <a:r>
                        <a:rPr lang="ru-RU" sz="1800" i="1" kern="1200" baseline="0" dirty="0" smtClean="0">
                          <a:solidFill>
                            <a:srgbClr val="002060"/>
                          </a:solidFill>
                          <a:latin typeface="+mn-lt"/>
                          <a:ea typeface="+mn-ea"/>
                          <a:cs typeface="+mn-cs"/>
                        </a:rPr>
                        <a:t>допускается не более 3-4 ошибок</a:t>
                      </a:r>
                      <a:r>
                        <a:rPr lang="ru-RU" sz="1800" kern="1200" baseline="0" dirty="0" smtClean="0">
                          <a:solidFill>
                            <a:srgbClr val="002060"/>
                          </a:solidFill>
                          <a:latin typeface="+mn-lt"/>
                          <a:ea typeface="+mn-ea"/>
                          <a:cs typeface="+mn-cs"/>
                        </a:rPr>
                        <a:t>)</a:t>
                      </a:r>
                      <a:endParaRPr lang="ru-RU" sz="1600" dirty="0">
                        <a:solidFill>
                          <a:srgbClr val="002060"/>
                        </a:solidFill>
                      </a:endParaRPr>
                    </a:p>
                  </a:txBody>
                  <a:tcPr/>
                </a:tc>
                <a:tc>
                  <a:txBody>
                    <a:bodyPr/>
                    <a:lstStyle/>
                    <a:p>
                      <a:r>
                        <a:rPr lang="ru-RU" sz="1600" kern="1200" baseline="0" dirty="0" smtClean="0">
                          <a:solidFill>
                            <a:srgbClr val="002060"/>
                          </a:solidFill>
                          <a:latin typeface="+mn-lt"/>
                          <a:ea typeface="+mn-ea"/>
                          <a:cs typeface="+mn-cs"/>
                        </a:rPr>
                        <a:t>Допущены</a:t>
                      </a:r>
                    </a:p>
                    <a:p>
                      <a:r>
                        <a:rPr lang="ru-RU" sz="1600" kern="1200" baseline="0" dirty="0" smtClean="0">
                          <a:solidFill>
                            <a:srgbClr val="002060"/>
                          </a:solidFill>
                          <a:latin typeface="+mn-lt"/>
                          <a:ea typeface="+mn-ea"/>
                          <a:cs typeface="+mn-cs"/>
                        </a:rPr>
                        <a:t>многочисленные</a:t>
                      </a:r>
                    </a:p>
                    <a:p>
                      <a:r>
                        <a:rPr lang="ru-RU" sz="1600" kern="1200" baseline="0" dirty="0" smtClean="0">
                          <a:solidFill>
                            <a:srgbClr val="002060"/>
                          </a:solidFill>
                          <a:latin typeface="+mn-lt"/>
                          <a:ea typeface="+mn-ea"/>
                          <a:cs typeface="+mn-cs"/>
                        </a:rPr>
                        <a:t>орфографические</a:t>
                      </a:r>
                    </a:p>
                    <a:p>
                      <a:r>
                        <a:rPr lang="ru-RU" sz="1600" kern="1200" baseline="0" dirty="0" smtClean="0">
                          <a:solidFill>
                            <a:srgbClr val="002060"/>
                          </a:solidFill>
                          <a:latin typeface="+mn-lt"/>
                          <a:ea typeface="+mn-ea"/>
                          <a:cs typeface="+mn-cs"/>
                        </a:rPr>
                        <a:t>ошибки и</a:t>
                      </a:r>
                    </a:p>
                    <a:p>
                      <a:r>
                        <a:rPr lang="ru-RU" sz="1600" kern="1200" baseline="0" dirty="0" smtClean="0">
                          <a:solidFill>
                            <a:srgbClr val="002060"/>
                          </a:solidFill>
                          <a:latin typeface="+mn-lt"/>
                          <a:ea typeface="+mn-ea"/>
                          <a:cs typeface="+mn-cs"/>
                        </a:rPr>
                        <a:t>пунктуационные ошибки и/или</a:t>
                      </a:r>
                    </a:p>
                    <a:p>
                      <a:r>
                        <a:rPr lang="ru-RU" sz="1600" b="1" i="1" kern="1200" baseline="0" dirty="0" smtClean="0">
                          <a:solidFill>
                            <a:srgbClr val="002060"/>
                          </a:solidFill>
                          <a:latin typeface="+mn-lt"/>
                          <a:ea typeface="+mn-ea"/>
                          <a:cs typeface="+mn-cs"/>
                        </a:rPr>
                        <a:t>допущены ошибки,</a:t>
                      </a:r>
                    </a:p>
                    <a:p>
                      <a:r>
                        <a:rPr lang="ru-RU" sz="1600" b="1" i="1" kern="1200" baseline="0" dirty="0" smtClean="0">
                          <a:solidFill>
                            <a:srgbClr val="002060"/>
                          </a:solidFill>
                          <a:latin typeface="+mn-lt"/>
                          <a:ea typeface="+mn-ea"/>
                          <a:cs typeface="+mn-cs"/>
                        </a:rPr>
                        <a:t>которые затрудняют</a:t>
                      </a:r>
                    </a:p>
                    <a:p>
                      <a:r>
                        <a:rPr lang="ru-RU" sz="1600" b="1" i="1" kern="1200" baseline="0" dirty="0" smtClean="0">
                          <a:solidFill>
                            <a:srgbClr val="002060"/>
                          </a:solidFill>
                          <a:latin typeface="+mn-lt"/>
                          <a:ea typeface="+mn-ea"/>
                          <a:cs typeface="+mn-cs"/>
                        </a:rPr>
                        <a:t>понимание текста</a:t>
                      </a:r>
                      <a:endParaRPr lang="ru-RU" sz="1600" b="1" i="1" dirty="0">
                        <a:solidFill>
                          <a:srgbClr val="002060"/>
                        </a:solidFill>
                      </a:endParaRPr>
                    </a:p>
                  </a:txBody>
                  <a:tcPr/>
                </a:tc>
              </a:tr>
              <a:tr h="382455">
                <a:tc>
                  <a:txBody>
                    <a:bodyPr/>
                    <a:lstStyle/>
                    <a:p>
                      <a:endParaRPr lang="ru-RU" dirty="0"/>
                    </a:p>
                  </a:txBody>
                  <a:tcPr/>
                </a:tc>
                <a:tc>
                  <a:txBody>
                    <a:bodyPr/>
                    <a:lstStyle/>
                    <a:p>
                      <a:endParaRPr lang="ru-RU" sz="1200" dirty="0"/>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p:txBody>
          <a:bodyPr/>
          <a:lstStyle/>
          <a:p>
            <a:pPr eaLnBrk="1" hangingPunct="1"/>
            <a:r>
              <a:rPr lang="ru-RU" b="1" smtClean="0">
                <a:solidFill>
                  <a:srgbClr val="C00000"/>
                </a:solidFill>
              </a:rPr>
              <a:t>Эксперту на заметку:</a:t>
            </a:r>
          </a:p>
        </p:txBody>
      </p:sp>
      <p:sp>
        <p:nvSpPr>
          <p:cNvPr id="3" name="Содержимое 2"/>
          <p:cNvSpPr>
            <a:spLocks noGrp="1"/>
          </p:cNvSpPr>
          <p:nvPr>
            <p:ph idx="1"/>
          </p:nvPr>
        </p:nvSpPr>
        <p:spPr>
          <a:xfrm>
            <a:off x="457200" y="1357313"/>
            <a:ext cx="8229600" cy="4768850"/>
          </a:xfrm>
        </p:spPr>
        <p:txBody>
          <a:bodyPr rtlCol="0">
            <a:normAutofit fontScale="77500" lnSpcReduction="20000"/>
          </a:bodyPr>
          <a:lstStyle/>
          <a:p>
            <a:pPr eaLnBrk="1" fontAlgn="auto" hangingPunct="1">
              <a:spcAft>
                <a:spcPts val="0"/>
              </a:spcAft>
              <a:buFont typeface="Arial" pitchFamily="34" charset="0"/>
              <a:buChar char="•"/>
              <a:defRPr/>
            </a:pPr>
            <a:r>
              <a:rPr lang="ru-RU" dirty="0" smtClean="0">
                <a:solidFill>
                  <a:srgbClr val="002060"/>
                </a:solidFill>
              </a:rPr>
              <a:t>Если при проверке письма ставится «</a:t>
            </a:r>
            <a:r>
              <a:rPr lang="ru-RU" b="1" dirty="0" smtClean="0">
                <a:solidFill>
                  <a:srgbClr val="002060"/>
                </a:solidFill>
              </a:rPr>
              <a:t>0» за содержание, то письмо </a:t>
            </a:r>
            <a:r>
              <a:rPr lang="ru-RU" dirty="0" smtClean="0">
                <a:solidFill>
                  <a:srgbClr val="002060"/>
                </a:solidFill>
              </a:rPr>
              <a:t>дальше не проверяется, за каждый критерий ставится «</a:t>
            </a:r>
            <a:r>
              <a:rPr lang="ru-RU" b="1" dirty="0" smtClean="0">
                <a:solidFill>
                  <a:srgbClr val="002060"/>
                </a:solidFill>
              </a:rPr>
              <a:t>0» баллов.</a:t>
            </a:r>
          </a:p>
          <a:p>
            <a:pPr eaLnBrk="1" fontAlgn="auto" hangingPunct="1">
              <a:spcAft>
                <a:spcPts val="0"/>
              </a:spcAft>
              <a:buFont typeface="Arial" pitchFamily="34" charset="0"/>
              <a:buChar char="•"/>
              <a:defRPr/>
            </a:pPr>
            <a:r>
              <a:rPr lang="ru-RU" dirty="0" smtClean="0">
                <a:solidFill>
                  <a:srgbClr val="002060"/>
                </a:solidFill>
              </a:rPr>
              <a:t>Если объем письма менее </a:t>
            </a:r>
            <a:r>
              <a:rPr lang="ru-RU" b="1" dirty="0" smtClean="0">
                <a:solidFill>
                  <a:srgbClr val="002060"/>
                </a:solidFill>
              </a:rPr>
              <a:t>90 слов, то задание оценивается в 0 баллов.</a:t>
            </a:r>
          </a:p>
          <a:p>
            <a:pPr eaLnBrk="1" fontAlgn="auto" hangingPunct="1">
              <a:spcAft>
                <a:spcPts val="0"/>
              </a:spcAft>
              <a:buFont typeface="Arial" pitchFamily="34" charset="0"/>
              <a:buChar char="•"/>
              <a:defRPr/>
            </a:pPr>
            <a:r>
              <a:rPr lang="ru-RU" dirty="0" smtClean="0">
                <a:solidFill>
                  <a:srgbClr val="002060"/>
                </a:solidFill>
              </a:rPr>
              <a:t>Если объем письма более </a:t>
            </a:r>
            <a:r>
              <a:rPr lang="ru-RU" b="1" dirty="0" smtClean="0">
                <a:solidFill>
                  <a:srgbClr val="002060"/>
                </a:solidFill>
              </a:rPr>
              <a:t>132 слов, то проверке подлежат только 120 слов </a:t>
            </a:r>
            <a:r>
              <a:rPr lang="ru-RU" dirty="0" smtClean="0">
                <a:solidFill>
                  <a:srgbClr val="002060"/>
                </a:solidFill>
              </a:rPr>
              <a:t>с соответствующей оценкой по решению коммуникативной задачи.</a:t>
            </a:r>
          </a:p>
          <a:p>
            <a:pPr eaLnBrk="1" fontAlgn="auto" hangingPunct="1">
              <a:spcAft>
                <a:spcPts val="0"/>
              </a:spcAft>
              <a:buFont typeface="Arial" pitchFamily="34" charset="0"/>
              <a:buChar char="•"/>
              <a:defRPr/>
            </a:pPr>
            <a:r>
              <a:rPr lang="ru-RU" dirty="0" smtClean="0">
                <a:solidFill>
                  <a:srgbClr val="002060"/>
                </a:solidFill>
              </a:rPr>
              <a:t>При определении соответствия объема представленной работы требованиям считаются все слова, начиная с первого слова по последнее, включая вспомогательные глаголы, предлоги, артикли, частицы. В личном письме адрес, дата, подпись также подлежат подсчету.</a:t>
            </a:r>
            <a:endParaRPr lang="ru-RU" dirty="0">
              <a:solidFill>
                <a:srgbClr val="00206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a:xfrm>
            <a:off x="457200" y="428625"/>
            <a:ext cx="8229600" cy="928688"/>
          </a:xfrm>
        </p:spPr>
        <p:txBody>
          <a:bodyPr/>
          <a:lstStyle/>
          <a:p>
            <a:pPr eaLnBrk="1" hangingPunct="1"/>
            <a:r>
              <a:rPr lang="ru-RU" sz="2800" b="1" smtClean="0">
                <a:solidFill>
                  <a:srgbClr val="C00000"/>
                </a:solidFill>
              </a:rPr>
              <a:t>Эксперту на заметку:</a:t>
            </a:r>
            <a:br>
              <a:rPr lang="ru-RU" sz="2800" b="1" smtClean="0">
                <a:solidFill>
                  <a:srgbClr val="C00000"/>
                </a:solidFill>
              </a:rPr>
            </a:br>
            <a:r>
              <a:rPr lang="ru-RU" sz="2800" b="1" u="sng" smtClean="0">
                <a:solidFill>
                  <a:schemeClr val="tx2"/>
                </a:solidFill>
              </a:rPr>
              <a:t>При подсчете слов считаются как одно слово</a:t>
            </a:r>
            <a:r>
              <a:rPr lang="ru-RU" sz="2800" b="1" smtClean="0">
                <a:solidFill>
                  <a:schemeClr val="tx2"/>
                </a:solidFill>
              </a:rPr>
              <a:t>:</a:t>
            </a:r>
            <a:endParaRPr lang="ru-RU" sz="2800" smtClean="0">
              <a:solidFill>
                <a:schemeClr val="tx2"/>
              </a:solidFill>
            </a:endParaRPr>
          </a:p>
        </p:txBody>
      </p:sp>
      <p:graphicFrame>
        <p:nvGraphicFramePr>
          <p:cNvPr id="4" name="Содержимое 3"/>
          <p:cNvGraphicFramePr>
            <a:graphicFrameLocks noGrp="1"/>
          </p:cNvGraphicFramePr>
          <p:nvPr>
            <p:ph idx="1"/>
          </p:nvPr>
        </p:nvGraphicFramePr>
        <p:xfrm>
          <a:off x="714375" y="1600200"/>
          <a:ext cx="7643813" cy="3846513"/>
        </p:xfrm>
        <a:graphic>
          <a:graphicData uri="http://schemas.openxmlformats.org/drawingml/2006/table">
            <a:tbl>
              <a:tblPr firstRow="1" bandRow="1">
                <a:tableStyleId>{5C22544A-7EE6-4342-B048-85BDC9FD1C3A}</a:tableStyleId>
              </a:tblPr>
              <a:tblGrid>
                <a:gridCol w="3821933"/>
                <a:gridCol w="3821933"/>
              </a:tblGrid>
              <a:tr h="459475">
                <a:tc>
                  <a:txBody>
                    <a:bodyPr/>
                    <a:lstStyle/>
                    <a:p>
                      <a:pPr algn="ctr"/>
                      <a:r>
                        <a:rPr lang="ru-RU" sz="2400" b="1" dirty="0" smtClean="0"/>
                        <a:t>Языковые формы</a:t>
                      </a:r>
                    </a:p>
                  </a:txBody>
                  <a:tcPr/>
                </a:tc>
                <a:tc>
                  <a:txBody>
                    <a:bodyPr/>
                    <a:lstStyle/>
                    <a:p>
                      <a:pPr algn="ctr"/>
                      <a:r>
                        <a:rPr lang="ru-RU" sz="2400" b="1" dirty="0" smtClean="0"/>
                        <a:t>Примеры</a:t>
                      </a:r>
                      <a:endParaRPr lang="ru-RU" sz="2400" b="1" dirty="0"/>
                    </a:p>
                  </a:txBody>
                  <a:tcPr/>
                </a:tc>
              </a:tr>
              <a:tr h="459475">
                <a:tc>
                  <a:txBody>
                    <a:bodyPr/>
                    <a:lstStyle/>
                    <a:p>
                      <a:r>
                        <a:rPr lang="ru-RU" sz="2400" b="1" dirty="0" smtClean="0">
                          <a:solidFill>
                            <a:srgbClr val="002060"/>
                          </a:solidFill>
                        </a:rPr>
                        <a:t>краткие формы </a:t>
                      </a:r>
                      <a:endParaRPr lang="ru-RU" sz="2400" b="1" dirty="0"/>
                    </a:p>
                  </a:txBody>
                  <a:tcPr/>
                </a:tc>
                <a:tc>
                  <a:txBody>
                    <a:bodyPr/>
                    <a:lstStyle/>
                    <a:p>
                      <a:r>
                        <a:rPr lang="ru-RU" sz="2400" b="1" dirty="0" err="1" smtClean="0">
                          <a:solidFill>
                            <a:srgbClr val="002060"/>
                          </a:solidFill>
                        </a:rPr>
                        <a:t>I’ve</a:t>
                      </a:r>
                      <a:r>
                        <a:rPr lang="ru-RU" sz="2400" b="1" dirty="0" smtClean="0">
                          <a:solidFill>
                            <a:srgbClr val="002060"/>
                          </a:solidFill>
                        </a:rPr>
                        <a:t>,  </a:t>
                      </a:r>
                      <a:r>
                        <a:rPr lang="ru-RU" sz="2400" b="1" dirty="0" err="1" smtClean="0">
                          <a:solidFill>
                            <a:srgbClr val="002060"/>
                          </a:solidFill>
                        </a:rPr>
                        <a:t>it’s</a:t>
                      </a:r>
                      <a:r>
                        <a:rPr lang="ru-RU" sz="2400" b="1" dirty="0" smtClean="0">
                          <a:solidFill>
                            <a:srgbClr val="002060"/>
                          </a:solidFill>
                        </a:rPr>
                        <a:t>,  </a:t>
                      </a:r>
                      <a:r>
                        <a:rPr lang="ru-RU" sz="2400" b="1" dirty="0" err="1" smtClean="0">
                          <a:solidFill>
                            <a:srgbClr val="002060"/>
                          </a:solidFill>
                        </a:rPr>
                        <a:t>doesn’t</a:t>
                      </a:r>
                      <a:r>
                        <a:rPr lang="ru-RU" sz="2400" b="1" dirty="0" smtClean="0">
                          <a:solidFill>
                            <a:srgbClr val="002060"/>
                          </a:solidFill>
                        </a:rPr>
                        <a:t>,  </a:t>
                      </a:r>
                      <a:r>
                        <a:rPr lang="ru-RU" sz="2400" b="1" dirty="0" err="1" smtClean="0">
                          <a:solidFill>
                            <a:srgbClr val="002060"/>
                          </a:solidFill>
                        </a:rPr>
                        <a:t>wasn’t</a:t>
                      </a:r>
                      <a:endParaRPr lang="ru-RU" sz="2400" b="1" dirty="0"/>
                    </a:p>
                  </a:txBody>
                  <a:tcPr/>
                </a:tc>
              </a:tr>
              <a:tr h="793067">
                <a:tc>
                  <a:txBody>
                    <a:bodyPr/>
                    <a:lstStyle/>
                    <a:p>
                      <a:r>
                        <a:rPr lang="ru-RU" sz="2400" b="1" dirty="0" smtClean="0">
                          <a:solidFill>
                            <a:srgbClr val="002060"/>
                          </a:solidFill>
                        </a:rPr>
                        <a:t>числительные, выраженные цифрами </a:t>
                      </a:r>
                      <a:endParaRPr lang="ru-RU" sz="2400" b="1" dirty="0"/>
                    </a:p>
                  </a:txBody>
                  <a:tcPr/>
                </a:tc>
                <a:tc>
                  <a:txBody>
                    <a:bodyPr/>
                    <a:lstStyle/>
                    <a:p>
                      <a:r>
                        <a:rPr lang="ru-RU" sz="2400" b="1" dirty="0" smtClean="0">
                          <a:solidFill>
                            <a:srgbClr val="002060"/>
                          </a:solidFill>
                        </a:rPr>
                        <a:t>5, 29, 2016, 123204</a:t>
                      </a:r>
                      <a:endParaRPr lang="ru-RU" sz="2400" b="1" dirty="0"/>
                    </a:p>
                  </a:txBody>
                  <a:tcPr/>
                </a:tc>
              </a:tr>
              <a:tr h="793067">
                <a:tc>
                  <a:txBody>
                    <a:bodyPr/>
                    <a:lstStyle/>
                    <a:p>
                      <a:r>
                        <a:rPr lang="ru-RU" sz="2400" b="1" dirty="0" smtClean="0">
                          <a:solidFill>
                            <a:srgbClr val="002060"/>
                          </a:solidFill>
                        </a:rPr>
                        <a:t>числительные, выраженные словами </a:t>
                      </a:r>
                      <a:endParaRPr lang="ru-RU" sz="2400" b="1" dirty="0"/>
                    </a:p>
                  </a:txBody>
                  <a:tcPr/>
                </a:tc>
                <a:tc>
                  <a:txBody>
                    <a:bodyPr/>
                    <a:lstStyle/>
                    <a:p>
                      <a:r>
                        <a:rPr lang="ru-RU" sz="2400" b="1" dirty="0" smtClean="0">
                          <a:solidFill>
                            <a:srgbClr val="002060"/>
                          </a:solidFill>
                        </a:rPr>
                        <a:t>twenty-one</a:t>
                      </a:r>
                      <a:endParaRPr lang="ru-RU" sz="2400" b="1" dirty="0"/>
                    </a:p>
                  </a:txBody>
                  <a:tcPr/>
                </a:tc>
              </a:tr>
              <a:tr h="793067">
                <a:tc>
                  <a:txBody>
                    <a:bodyPr/>
                    <a:lstStyle/>
                    <a:p>
                      <a:r>
                        <a:rPr lang="en-US" sz="2400" b="1" dirty="0" smtClean="0">
                          <a:solidFill>
                            <a:srgbClr val="002060"/>
                          </a:solidFill>
                        </a:rPr>
                        <a:t>сложные слова </a:t>
                      </a:r>
                      <a:endParaRPr lang="ru-RU" sz="2400" b="1" dirty="0"/>
                    </a:p>
                  </a:txBody>
                  <a:tcPr/>
                </a:tc>
                <a:tc>
                  <a:txBody>
                    <a:bodyPr/>
                    <a:lstStyle/>
                    <a:p>
                      <a:r>
                        <a:rPr lang="en-US" sz="2400" b="1" dirty="0" smtClean="0">
                          <a:solidFill>
                            <a:srgbClr val="002060"/>
                          </a:solidFill>
                        </a:rPr>
                        <a:t>pop-singer, English-speaking, ill-mannered</a:t>
                      </a:r>
                      <a:endParaRPr lang="ru-RU" sz="2400" b="1" dirty="0"/>
                    </a:p>
                  </a:txBody>
                  <a:tcPr/>
                </a:tc>
              </a:tr>
              <a:tr h="459475">
                <a:tc>
                  <a:txBody>
                    <a:bodyPr/>
                    <a:lstStyle/>
                    <a:p>
                      <a:r>
                        <a:rPr lang="ru-RU" sz="2400" b="1" dirty="0" smtClean="0">
                          <a:solidFill>
                            <a:srgbClr val="002060"/>
                          </a:solidFill>
                        </a:rPr>
                        <a:t>сокращения</a:t>
                      </a:r>
                      <a:endParaRPr lang="ru-RU" sz="2400" b="1" dirty="0"/>
                    </a:p>
                  </a:txBody>
                  <a:tcPr/>
                </a:tc>
                <a:tc>
                  <a:txBody>
                    <a:bodyPr/>
                    <a:lstStyle/>
                    <a:p>
                      <a:r>
                        <a:rPr lang="ru-RU" sz="2400" b="1" dirty="0" smtClean="0">
                          <a:solidFill>
                            <a:srgbClr val="002060"/>
                          </a:solidFill>
                        </a:rPr>
                        <a:t>UK, </a:t>
                      </a:r>
                      <a:r>
                        <a:rPr lang="ru-RU" sz="2400" b="1" dirty="0" err="1" smtClean="0">
                          <a:solidFill>
                            <a:srgbClr val="002060"/>
                          </a:solidFill>
                        </a:rPr>
                        <a:t>e-mail</a:t>
                      </a:r>
                      <a:r>
                        <a:rPr lang="ru-RU" sz="2400" b="1" dirty="0" smtClean="0">
                          <a:solidFill>
                            <a:srgbClr val="002060"/>
                          </a:solidFill>
                        </a:rPr>
                        <a:t>, </a:t>
                      </a:r>
                      <a:r>
                        <a:rPr lang="ru-RU" sz="2400" b="1" dirty="0" err="1" smtClean="0">
                          <a:solidFill>
                            <a:srgbClr val="002060"/>
                          </a:solidFill>
                        </a:rPr>
                        <a:t>sms</a:t>
                      </a:r>
                      <a:r>
                        <a:rPr lang="ru-RU" sz="2400" b="1" dirty="0" smtClean="0">
                          <a:solidFill>
                            <a:srgbClr val="002060"/>
                          </a:solidFill>
                        </a:rPr>
                        <a:t>, TV</a:t>
                      </a:r>
                      <a:endParaRPr lang="ru-RU" sz="2400" b="1"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457200" y="428625"/>
            <a:ext cx="8229600" cy="857250"/>
          </a:xfrm>
        </p:spPr>
        <p:txBody>
          <a:bodyPr/>
          <a:lstStyle/>
          <a:p>
            <a:pPr eaLnBrk="1" hangingPunct="1"/>
            <a:r>
              <a:rPr lang="ru-RU" sz="2800" b="1" smtClean="0">
                <a:solidFill>
                  <a:schemeClr val="accent2"/>
                </a:solidFill>
              </a:rPr>
              <a:t>Практикум по оцениванию задания 33 </a:t>
            </a:r>
            <a:br>
              <a:rPr lang="ru-RU" sz="2800" b="1" smtClean="0">
                <a:solidFill>
                  <a:schemeClr val="accent2"/>
                </a:solidFill>
              </a:rPr>
            </a:br>
            <a:r>
              <a:rPr lang="ru-RU" sz="2800" b="1" smtClean="0">
                <a:solidFill>
                  <a:schemeClr val="accent2"/>
                </a:solidFill>
              </a:rPr>
              <a:t>« Личное письмо»</a:t>
            </a:r>
          </a:p>
        </p:txBody>
      </p:sp>
      <p:sp>
        <p:nvSpPr>
          <p:cNvPr id="3" name="Содержимое 2"/>
          <p:cNvSpPr>
            <a:spLocks noGrp="1"/>
          </p:cNvSpPr>
          <p:nvPr>
            <p:ph idx="1"/>
          </p:nvPr>
        </p:nvSpPr>
        <p:spPr>
          <a:xfrm>
            <a:off x="457200" y="1357313"/>
            <a:ext cx="8229600" cy="4768850"/>
          </a:xfrm>
          <a:ln w="6350">
            <a:noFill/>
          </a:ln>
        </p:spPr>
        <p:style>
          <a:lnRef idx="2">
            <a:schemeClr val="dk1"/>
          </a:lnRef>
          <a:fillRef idx="1">
            <a:schemeClr val="lt1"/>
          </a:fillRef>
          <a:effectRef idx="0">
            <a:schemeClr val="dk1"/>
          </a:effectRef>
          <a:fontRef idx="minor">
            <a:schemeClr val="dk1"/>
          </a:fontRef>
        </p:style>
        <p:txBody>
          <a:bodyPr rtlCol="0">
            <a:normAutofit fontScale="92500" lnSpcReduction="10000"/>
          </a:bodyPr>
          <a:lstStyle/>
          <a:p>
            <a:pPr algn="ctr" eaLnBrk="1" fontAlgn="auto" hangingPunct="1">
              <a:spcAft>
                <a:spcPts val="0"/>
              </a:spcAft>
              <a:buFont typeface="Arial" pitchFamily="34" charset="0"/>
              <a:buNone/>
              <a:defRPr/>
            </a:pPr>
            <a:r>
              <a:rPr lang="ru-RU" dirty="0" smtClean="0"/>
              <a:t>      </a:t>
            </a:r>
            <a:r>
              <a:rPr lang="ru-RU" sz="3000" u="sng" dirty="0" smtClean="0">
                <a:solidFill>
                  <a:srgbClr val="002060"/>
                </a:solidFill>
              </a:rPr>
              <a:t>Задание для экзаменуемого</a:t>
            </a:r>
          </a:p>
          <a:p>
            <a:pPr eaLnBrk="1" fontAlgn="auto" hangingPunct="1">
              <a:spcAft>
                <a:spcPts val="0"/>
              </a:spcAft>
              <a:buFont typeface="Arial" pitchFamily="34" charset="0"/>
              <a:buNone/>
              <a:defRPr/>
            </a:pPr>
            <a:r>
              <a:rPr lang="ru-RU" sz="2100" dirty="0" smtClean="0">
                <a:solidFill>
                  <a:srgbClr val="002060"/>
                </a:solidFill>
                <a:latin typeface="Times New Roman" pitchFamily="18" charset="0"/>
                <a:cs typeface="Times New Roman" pitchFamily="18" charset="0"/>
              </a:rPr>
              <a:t>    </a:t>
            </a:r>
            <a:r>
              <a:rPr lang="en-US" sz="2100" dirty="0" smtClean="0">
                <a:solidFill>
                  <a:srgbClr val="002060"/>
                </a:solidFill>
                <a:latin typeface="Times New Roman" pitchFamily="18" charset="0"/>
                <a:cs typeface="Times New Roman" pitchFamily="18" charset="0"/>
              </a:rPr>
              <a:t>You have </a:t>
            </a:r>
            <a:r>
              <a:rPr lang="en-US" sz="2100" b="1" dirty="0" smtClean="0">
                <a:solidFill>
                  <a:srgbClr val="002060"/>
                </a:solidFill>
                <a:latin typeface="Times New Roman" pitchFamily="18" charset="0"/>
                <a:cs typeface="Times New Roman" pitchFamily="18" charset="0"/>
              </a:rPr>
              <a:t>30</a:t>
            </a:r>
            <a:r>
              <a:rPr lang="en-US" sz="2100" dirty="0" smtClean="0">
                <a:solidFill>
                  <a:srgbClr val="002060"/>
                </a:solidFill>
                <a:latin typeface="Times New Roman" pitchFamily="18" charset="0"/>
                <a:cs typeface="Times New Roman" pitchFamily="18" charset="0"/>
              </a:rPr>
              <a:t> minutes to do this task.</a:t>
            </a:r>
            <a:endParaRPr lang="ru-RU" sz="2100" dirty="0" smtClean="0">
              <a:solidFill>
                <a:srgbClr val="00206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ru-RU" sz="2100" dirty="0" smtClean="0">
                <a:solidFill>
                  <a:srgbClr val="002060"/>
                </a:solidFill>
                <a:latin typeface="Times New Roman" pitchFamily="18" charset="0"/>
                <a:cs typeface="Times New Roman" pitchFamily="18" charset="0"/>
              </a:rPr>
              <a:t>    </a:t>
            </a:r>
            <a:r>
              <a:rPr lang="en-US" sz="2100" dirty="0" smtClean="0">
                <a:solidFill>
                  <a:srgbClr val="002060"/>
                </a:solidFill>
                <a:latin typeface="Times New Roman" pitchFamily="18" charset="0"/>
                <a:cs typeface="Times New Roman" pitchFamily="18" charset="0"/>
              </a:rPr>
              <a:t>You have received a letter from your English-speaking pen friend, Ben.</a:t>
            </a:r>
            <a:endParaRPr lang="ru-RU" sz="2100" dirty="0" smtClean="0">
              <a:solidFill>
                <a:srgbClr val="00206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ru-RU" b="1" i="1" dirty="0" smtClean="0">
                <a:solidFill>
                  <a:srgbClr val="002060"/>
                </a:solidFill>
              </a:rPr>
              <a:t>   </a:t>
            </a:r>
            <a:r>
              <a:rPr lang="en-US" sz="3000" b="1" i="1" dirty="0" smtClean="0">
                <a:solidFill>
                  <a:srgbClr val="002060"/>
                </a:solidFill>
              </a:rPr>
              <a:t>I’m very busy preparing for my school exams in Literature and History. To pass them successfully, I have to remember a lot.</a:t>
            </a:r>
            <a:endParaRPr lang="ru-RU" sz="3000" b="1" dirty="0" smtClean="0">
              <a:solidFill>
                <a:srgbClr val="002060"/>
              </a:solidFill>
            </a:endParaRPr>
          </a:p>
          <a:p>
            <a:pPr eaLnBrk="1" fontAlgn="auto" hangingPunct="1">
              <a:spcAft>
                <a:spcPts val="0"/>
              </a:spcAft>
              <a:buFont typeface="Arial" pitchFamily="34" charset="0"/>
              <a:buNone/>
              <a:defRPr/>
            </a:pPr>
            <a:r>
              <a:rPr lang="ru-RU" sz="3000" b="1" i="1" dirty="0" smtClean="0">
                <a:solidFill>
                  <a:srgbClr val="002060"/>
                </a:solidFill>
              </a:rPr>
              <a:t>  …</a:t>
            </a:r>
            <a:r>
              <a:rPr lang="en-US" sz="3000" b="1" i="1" dirty="0" smtClean="0">
                <a:solidFill>
                  <a:srgbClr val="002060"/>
                </a:solidFill>
              </a:rPr>
              <a:t> What subjects have you chosen for your exams and why?... What type of exam do you prefer - oral or written? …How do you prepare for exams?</a:t>
            </a:r>
            <a:r>
              <a:rPr lang="ru-RU" sz="3000" b="1" i="1" dirty="0" smtClean="0">
                <a:solidFill>
                  <a:srgbClr val="002060"/>
                </a:solidFill>
              </a:rPr>
              <a:t> </a:t>
            </a:r>
            <a:r>
              <a:rPr lang="en-US" sz="3000" b="1" i="1" dirty="0" smtClean="0">
                <a:solidFill>
                  <a:srgbClr val="002060"/>
                </a:solidFill>
              </a:rPr>
              <a:t>…</a:t>
            </a:r>
            <a:endParaRPr lang="ru-RU" sz="3000" b="1" dirty="0" smtClean="0">
              <a:solidFill>
                <a:srgbClr val="002060"/>
              </a:solidFill>
            </a:endParaRPr>
          </a:p>
          <a:p>
            <a:pPr eaLnBrk="1" fontAlgn="auto" hangingPunct="1">
              <a:spcAft>
                <a:spcPts val="0"/>
              </a:spcAft>
              <a:buFont typeface="Arial" pitchFamily="34" charset="0"/>
              <a:buNone/>
              <a:defRPr/>
            </a:pPr>
            <a:r>
              <a:rPr lang="ru-RU" dirty="0" smtClean="0">
                <a:solidFill>
                  <a:srgbClr val="002060"/>
                </a:solidFill>
              </a:rPr>
              <a:t>   </a:t>
            </a:r>
            <a:r>
              <a:rPr lang="en-US" sz="2100" dirty="0" smtClean="0">
                <a:solidFill>
                  <a:srgbClr val="002060"/>
                </a:solidFill>
                <a:latin typeface="Times New Roman" pitchFamily="18" charset="0"/>
                <a:cs typeface="Times New Roman" pitchFamily="18" charset="0"/>
              </a:rPr>
              <a:t>Write him a letter and answer his 3 questions.</a:t>
            </a:r>
            <a:endParaRPr lang="ru-RU" sz="2100" dirty="0" smtClean="0">
              <a:solidFill>
                <a:srgbClr val="00206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ru-RU" sz="2100" dirty="0" smtClean="0">
                <a:solidFill>
                  <a:srgbClr val="002060"/>
                </a:solidFill>
                <a:latin typeface="Times New Roman" pitchFamily="18" charset="0"/>
                <a:cs typeface="Times New Roman" pitchFamily="18" charset="0"/>
              </a:rPr>
              <a:t>   </a:t>
            </a:r>
            <a:r>
              <a:rPr lang="en-US" sz="2100" dirty="0" smtClean="0">
                <a:solidFill>
                  <a:srgbClr val="002060"/>
                </a:solidFill>
                <a:latin typeface="Times New Roman" pitchFamily="18" charset="0"/>
                <a:cs typeface="Times New Roman" pitchFamily="18" charset="0"/>
              </a:rPr>
              <a:t>Write </a:t>
            </a:r>
            <a:r>
              <a:rPr lang="en-US" sz="2100" b="1" dirty="0" smtClean="0">
                <a:solidFill>
                  <a:srgbClr val="002060"/>
                </a:solidFill>
                <a:latin typeface="Times New Roman" pitchFamily="18" charset="0"/>
                <a:cs typeface="Times New Roman" pitchFamily="18" charset="0"/>
              </a:rPr>
              <a:t>100</a:t>
            </a:r>
            <a:r>
              <a:rPr lang="ru-RU" sz="2100" b="1" dirty="0" smtClean="0">
                <a:solidFill>
                  <a:srgbClr val="002060"/>
                </a:solidFill>
                <a:latin typeface="Times New Roman" pitchFamily="18" charset="0"/>
                <a:cs typeface="Times New Roman" pitchFamily="18" charset="0"/>
              </a:rPr>
              <a:t> </a:t>
            </a:r>
            <a:r>
              <a:rPr lang="en-US" sz="2100" b="1" dirty="0" smtClean="0">
                <a:solidFill>
                  <a:srgbClr val="002060"/>
                </a:solidFill>
                <a:latin typeface="Times New Roman" pitchFamily="18" charset="0"/>
                <a:cs typeface="Times New Roman" pitchFamily="18" charset="0"/>
              </a:rPr>
              <a:t>–120 </a:t>
            </a:r>
            <a:r>
              <a:rPr lang="en-US" sz="2100" dirty="0" smtClean="0">
                <a:solidFill>
                  <a:srgbClr val="002060"/>
                </a:solidFill>
                <a:latin typeface="Times New Roman" pitchFamily="18" charset="0"/>
                <a:cs typeface="Times New Roman" pitchFamily="18" charset="0"/>
              </a:rPr>
              <a:t>words. Remember the rules of letter writing.</a:t>
            </a:r>
            <a:endParaRPr lang="ru-RU" sz="2100" dirty="0" smtClean="0">
              <a:solidFill>
                <a:srgbClr val="002060"/>
              </a:solidFill>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Заголовок 1"/>
          <p:cNvSpPr>
            <a:spLocks noGrp="1"/>
          </p:cNvSpPr>
          <p:nvPr>
            <p:ph type="title"/>
          </p:nvPr>
        </p:nvSpPr>
        <p:spPr>
          <a:xfrm>
            <a:off x="457200" y="428625"/>
            <a:ext cx="8229600" cy="928688"/>
          </a:xfrm>
        </p:spPr>
        <p:txBody>
          <a:bodyPr/>
          <a:lstStyle/>
          <a:p>
            <a:pPr eaLnBrk="1" hangingPunct="1"/>
            <a:r>
              <a:rPr lang="ru-RU" sz="2900" b="1" smtClean="0">
                <a:solidFill>
                  <a:schemeClr val="accent2"/>
                </a:solidFill>
              </a:rPr>
              <a:t>Алгоритм оценивания задания 33 </a:t>
            </a:r>
            <a:br>
              <a:rPr lang="ru-RU" sz="2900" b="1" smtClean="0">
                <a:solidFill>
                  <a:schemeClr val="accent2"/>
                </a:solidFill>
              </a:rPr>
            </a:br>
            <a:r>
              <a:rPr lang="ru-RU" sz="2900" b="1" smtClean="0">
                <a:solidFill>
                  <a:schemeClr val="accent2"/>
                </a:solidFill>
              </a:rPr>
              <a:t>«Личное письмо» (текст 1)</a:t>
            </a:r>
          </a:p>
        </p:txBody>
      </p:sp>
      <p:sp>
        <p:nvSpPr>
          <p:cNvPr id="3" name="Содержимое 2"/>
          <p:cNvSpPr>
            <a:spLocks noGrp="1"/>
          </p:cNvSpPr>
          <p:nvPr>
            <p:ph idx="1"/>
          </p:nvPr>
        </p:nvSpPr>
        <p:spPr>
          <a:xfrm>
            <a:off x="457200" y="1357313"/>
            <a:ext cx="8229600" cy="4768850"/>
          </a:xfrm>
        </p:spPr>
        <p:txBody>
          <a:bodyPr rtlCol="0">
            <a:normAutofit fontScale="55000" lnSpcReduction="20000"/>
          </a:bodyPr>
          <a:lstStyle/>
          <a:p>
            <a:pPr eaLnBrk="1" fontAlgn="auto" hangingPunct="1">
              <a:spcAft>
                <a:spcPts val="0"/>
              </a:spcAft>
              <a:buFont typeface="Arial" pitchFamily="34" charset="0"/>
              <a:buNone/>
              <a:defRPr/>
            </a:pPr>
            <a:r>
              <a:rPr lang="ru-RU" b="1" i="1" dirty="0" smtClean="0">
                <a:solidFill>
                  <a:srgbClr val="002060"/>
                </a:solidFill>
              </a:rPr>
              <a:t>                                                                                                              </a:t>
            </a:r>
            <a:r>
              <a:rPr lang="en-US" b="1" i="1" dirty="0" smtClean="0">
                <a:solidFill>
                  <a:srgbClr val="002060"/>
                </a:solidFill>
              </a:rPr>
              <a:t>Moscow, Russia </a:t>
            </a:r>
            <a:endParaRPr lang="ru-RU" b="1" i="1" dirty="0" smtClean="0">
              <a:solidFill>
                <a:srgbClr val="002060"/>
              </a:solidFill>
            </a:endParaRPr>
          </a:p>
          <a:p>
            <a:pPr eaLnBrk="1" fontAlgn="auto" hangingPunct="1">
              <a:spcAft>
                <a:spcPts val="0"/>
              </a:spcAft>
              <a:buFont typeface="Arial" pitchFamily="34" charset="0"/>
              <a:buNone/>
              <a:defRPr/>
            </a:pPr>
            <a:r>
              <a:rPr lang="ru-RU" b="1" i="1" dirty="0" smtClean="0">
                <a:solidFill>
                  <a:srgbClr val="002060"/>
                </a:solidFill>
              </a:rPr>
              <a:t>                                                                                                              </a:t>
            </a:r>
            <a:r>
              <a:rPr lang="en-US" b="1" i="1" dirty="0" smtClean="0">
                <a:solidFill>
                  <a:srgbClr val="002060"/>
                </a:solidFill>
              </a:rPr>
              <a:t>07.12.2013 </a:t>
            </a:r>
            <a:endParaRPr lang="ru-RU" b="1" i="1" dirty="0" smtClean="0">
              <a:solidFill>
                <a:srgbClr val="002060"/>
              </a:solidFill>
            </a:endParaRPr>
          </a:p>
          <a:p>
            <a:pPr eaLnBrk="1" fontAlgn="auto" hangingPunct="1">
              <a:spcAft>
                <a:spcPts val="0"/>
              </a:spcAft>
              <a:buFont typeface="Arial" pitchFamily="34" charset="0"/>
              <a:buNone/>
              <a:defRPr/>
            </a:pPr>
            <a:r>
              <a:rPr lang="ru-RU" b="1" i="1" dirty="0" smtClean="0"/>
              <a:t>      </a:t>
            </a:r>
            <a:r>
              <a:rPr lang="en-US" sz="3600" b="1" i="1" dirty="0" smtClean="0">
                <a:solidFill>
                  <a:srgbClr val="002060"/>
                </a:solidFill>
              </a:rPr>
              <a:t>Dear Ben,</a:t>
            </a:r>
            <a:endParaRPr lang="ru-RU" sz="3600" dirty="0" smtClean="0">
              <a:solidFill>
                <a:srgbClr val="002060"/>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rgbClr val="002060"/>
                </a:solidFill>
              </a:rPr>
              <a:t>Thank you for your letter. Sorry for not writing for a long time. </a:t>
            </a:r>
            <a:endParaRPr lang="ru-RU" sz="3600" b="1" i="1" dirty="0" smtClean="0">
              <a:solidFill>
                <a:srgbClr val="002060"/>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rgbClr val="002060"/>
                </a:solidFill>
              </a:rPr>
              <a:t>I am very busy preparing for my school exams in English and Social science. </a:t>
            </a:r>
            <a:r>
              <a:rPr lang="en-US" sz="3600" b="1" i="1" dirty="0" smtClean="0">
                <a:solidFill>
                  <a:srgbClr val="C00000"/>
                </a:solidFill>
              </a:rPr>
              <a:t>I have chosen English language, because without the knowledge of English language it is difficult to get a highly paid job. Social science is a very necessary subject too.</a:t>
            </a:r>
            <a:endParaRPr lang="ru-RU" sz="3600" dirty="0" smtClean="0">
              <a:solidFill>
                <a:srgbClr val="C00000"/>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chemeClr val="accent3">
                    <a:lumMod val="75000"/>
                  </a:schemeClr>
                </a:solidFill>
              </a:rPr>
              <a:t>I prefer oral exams, because it is possible to express the opinion on this or that question.</a:t>
            </a:r>
            <a:endParaRPr lang="ru-RU" sz="3600" dirty="0" smtClean="0">
              <a:solidFill>
                <a:schemeClr val="accent3">
                  <a:lumMod val="75000"/>
                </a:schemeClr>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chemeClr val="accent6"/>
                </a:solidFill>
              </a:rPr>
              <a:t>I prepare for the examinations differently. In English I learn words, I write essays</a:t>
            </a:r>
            <a:r>
              <a:rPr lang="ru-RU" sz="3600" b="1" i="1" dirty="0" smtClean="0">
                <a:solidFill>
                  <a:schemeClr val="accent6"/>
                </a:solidFill>
              </a:rPr>
              <a:t> </a:t>
            </a:r>
            <a:r>
              <a:rPr lang="en-US" sz="3600" b="1" i="1" dirty="0" smtClean="0">
                <a:solidFill>
                  <a:schemeClr val="accent6"/>
                </a:solidFill>
              </a:rPr>
              <a:t>and compositions and I practice informal conversations. For examination in social science I read articles from newspapers, and I learn facts and statistics. </a:t>
            </a:r>
            <a:endParaRPr lang="ru-RU" sz="3600" b="1" i="1" dirty="0" smtClean="0">
              <a:solidFill>
                <a:schemeClr val="accent6"/>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rgbClr val="002060"/>
                </a:solidFill>
              </a:rPr>
              <a:t>Sorry, I have to go, my mum is waiting for me. </a:t>
            </a:r>
            <a:endParaRPr lang="ru-RU" sz="3600" b="1" i="1" dirty="0" smtClean="0">
              <a:solidFill>
                <a:srgbClr val="002060"/>
              </a:solidFill>
            </a:endParaRP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rgbClr val="002060"/>
                </a:solidFill>
              </a:rPr>
              <a:t>Best wishes</a:t>
            </a:r>
            <a:r>
              <a:rPr lang="ru-RU" sz="3600" b="1" i="1" dirty="0" smtClean="0">
                <a:solidFill>
                  <a:srgbClr val="002060"/>
                </a:solidFill>
              </a:rPr>
              <a:t>,</a:t>
            </a:r>
          </a:p>
          <a:p>
            <a:pPr eaLnBrk="1" fontAlgn="auto" hangingPunct="1">
              <a:spcAft>
                <a:spcPts val="0"/>
              </a:spcAft>
              <a:buFont typeface="Arial" pitchFamily="34" charset="0"/>
              <a:buNone/>
              <a:defRPr/>
            </a:pPr>
            <a:r>
              <a:rPr lang="ru-RU" sz="3600" b="1" i="1" dirty="0" smtClean="0">
                <a:solidFill>
                  <a:srgbClr val="002060"/>
                </a:solidFill>
              </a:rPr>
              <a:t>     </a:t>
            </a:r>
            <a:r>
              <a:rPr lang="en-US" sz="3600" b="1" i="1" dirty="0" smtClean="0">
                <a:solidFill>
                  <a:srgbClr val="002060"/>
                </a:solidFill>
              </a:rPr>
              <a:t>Ivan</a:t>
            </a:r>
            <a:endParaRPr lang="ru-RU" sz="3600" dirty="0" smtClean="0">
              <a:solidFill>
                <a:srgbClr val="002060"/>
              </a:solidFill>
            </a:endParaRP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25"/>
            <a:ext cx="8229600" cy="357188"/>
          </a:xfrm>
        </p:spPr>
        <p:txBody>
          <a:bodyPr rtlCol="0">
            <a:normAutofit fontScale="90000"/>
          </a:bodyPr>
          <a:lstStyle/>
          <a:p>
            <a:pPr eaLnBrk="1" fontAlgn="auto" hangingPunct="1">
              <a:spcAft>
                <a:spcPts val="0"/>
              </a:spcAft>
              <a:defRPr/>
            </a:pPr>
            <a:endParaRPr lang="ru-RU" dirty="0"/>
          </a:p>
        </p:txBody>
      </p:sp>
      <p:sp>
        <p:nvSpPr>
          <p:cNvPr id="40962" name="Содержимое 2"/>
          <p:cNvSpPr>
            <a:spLocks noGrp="1"/>
          </p:cNvSpPr>
          <p:nvPr>
            <p:ph idx="1"/>
          </p:nvPr>
        </p:nvSpPr>
        <p:spPr>
          <a:xfrm>
            <a:off x="457200" y="928688"/>
            <a:ext cx="8229600" cy="5197475"/>
          </a:xfrm>
        </p:spPr>
        <p:txBody>
          <a:bodyPr/>
          <a:lstStyle/>
          <a:p>
            <a:pPr eaLnBrk="1" hangingPunct="1">
              <a:buFont typeface="Arial" charset="0"/>
              <a:buNone/>
            </a:pPr>
            <a:r>
              <a:rPr lang="ru-RU" sz="2400" smtClean="0">
                <a:solidFill>
                  <a:srgbClr val="002060"/>
                </a:solidFill>
              </a:rPr>
              <a:t>    1.Начинаем с подсчета слов(129 слов, объем соблюден)</a:t>
            </a:r>
          </a:p>
          <a:p>
            <a:pPr eaLnBrk="1" hangingPunct="1">
              <a:buFont typeface="Arial" charset="0"/>
              <a:buNone/>
            </a:pPr>
            <a:r>
              <a:rPr lang="ru-RU" sz="2400" b="1" smtClean="0">
                <a:solidFill>
                  <a:srgbClr val="002060"/>
                </a:solidFill>
              </a:rPr>
              <a:t>     2.Оценка по критерию «Решение коммуникативной задачи»</a:t>
            </a:r>
            <a:r>
              <a:rPr lang="ru-RU" sz="2400" smtClean="0">
                <a:solidFill>
                  <a:srgbClr val="002060"/>
                </a:solidFill>
              </a:rPr>
              <a:t>.           </a:t>
            </a:r>
            <a:r>
              <a:rPr lang="ru-RU" sz="2800" b="1" smtClean="0">
                <a:solidFill>
                  <a:srgbClr val="002060"/>
                </a:solidFill>
              </a:rPr>
              <a:t>Ставим 3 балла, т. к. </a:t>
            </a:r>
          </a:p>
          <a:p>
            <a:pPr eaLnBrk="1" hangingPunct="1">
              <a:buFont typeface="Wingdings" pitchFamily="2" charset="2"/>
              <a:buChar char="ü"/>
            </a:pPr>
            <a:r>
              <a:rPr lang="ru-RU" sz="2400" smtClean="0">
                <a:solidFill>
                  <a:srgbClr val="002060"/>
                </a:solidFill>
              </a:rPr>
              <a:t>даны полные ответы на все три поставленные вопросы.</a:t>
            </a:r>
          </a:p>
          <a:p>
            <a:pPr eaLnBrk="1" hangingPunct="1">
              <a:buFont typeface="Wingdings" pitchFamily="2" charset="2"/>
              <a:buChar char="ü"/>
            </a:pPr>
            <a:r>
              <a:rPr lang="ru-RU" sz="2400" smtClean="0">
                <a:solidFill>
                  <a:srgbClr val="002060"/>
                </a:solidFill>
              </a:rPr>
              <a:t>Обращение(</a:t>
            </a:r>
            <a:r>
              <a:rPr lang="en-US" sz="2400" smtClean="0">
                <a:solidFill>
                  <a:srgbClr val="002060"/>
                </a:solidFill>
              </a:rPr>
              <a:t>Dear Ben</a:t>
            </a:r>
            <a:r>
              <a:rPr lang="ru-RU" sz="2400" smtClean="0">
                <a:solidFill>
                  <a:srgbClr val="002060"/>
                </a:solidFill>
              </a:rPr>
              <a:t>,</a:t>
            </a:r>
            <a:r>
              <a:rPr lang="en-US" sz="2400" smtClean="0">
                <a:solidFill>
                  <a:srgbClr val="002060"/>
                </a:solidFill>
              </a:rPr>
              <a:t>)</a:t>
            </a:r>
            <a:r>
              <a:rPr lang="ru-RU" sz="2400" smtClean="0">
                <a:solidFill>
                  <a:srgbClr val="002060"/>
                </a:solidFill>
              </a:rPr>
              <a:t>,завершающая фраза(</a:t>
            </a:r>
            <a:r>
              <a:rPr lang="en-US" sz="2400" smtClean="0">
                <a:solidFill>
                  <a:srgbClr val="002060"/>
                </a:solidFill>
              </a:rPr>
              <a:t>Best wishes</a:t>
            </a:r>
            <a:r>
              <a:rPr lang="ru-RU" sz="2400" smtClean="0">
                <a:solidFill>
                  <a:srgbClr val="002060"/>
                </a:solidFill>
              </a:rPr>
              <a:t>,) и  подпись (</a:t>
            </a:r>
            <a:r>
              <a:rPr lang="en-US" sz="2400" smtClean="0">
                <a:solidFill>
                  <a:srgbClr val="002060"/>
                </a:solidFill>
              </a:rPr>
              <a:t>Ivan</a:t>
            </a:r>
            <a:r>
              <a:rPr lang="ru-RU" sz="2400" smtClean="0">
                <a:solidFill>
                  <a:srgbClr val="002060"/>
                </a:solidFill>
              </a:rPr>
              <a:t>) соответствуют стилю неформального письма.</a:t>
            </a:r>
          </a:p>
          <a:p>
            <a:pPr eaLnBrk="1" hangingPunct="1">
              <a:buFont typeface="Wingdings" pitchFamily="2" charset="2"/>
              <a:buChar char="ü"/>
            </a:pPr>
            <a:r>
              <a:rPr lang="ru-RU" sz="2400" smtClean="0">
                <a:solidFill>
                  <a:srgbClr val="002060"/>
                </a:solidFill>
              </a:rPr>
              <a:t>В письме присутствует благодарность за полученное письмо(</a:t>
            </a:r>
            <a:r>
              <a:rPr lang="en-US" sz="2400" smtClean="0">
                <a:solidFill>
                  <a:srgbClr val="002060"/>
                </a:solidFill>
              </a:rPr>
              <a:t> Thank you for your letter. Sorry for not writing for a long time)</a:t>
            </a:r>
            <a:r>
              <a:rPr lang="ru-RU" sz="2400" smtClean="0">
                <a:solidFill>
                  <a:srgbClr val="002060"/>
                </a:solidFill>
              </a:rPr>
              <a:t>. Отсутствует упоминание о будущих контактах, что является лишь недочетом.</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Заголовок 1"/>
          <p:cNvSpPr>
            <a:spLocks noGrp="1"/>
          </p:cNvSpPr>
          <p:nvPr>
            <p:ph type="title"/>
          </p:nvPr>
        </p:nvSpPr>
        <p:spPr>
          <a:xfrm>
            <a:off x="457200" y="500063"/>
            <a:ext cx="8229600" cy="785812"/>
          </a:xfrm>
        </p:spPr>
        <p:txBody>
          <a:bodyPr/>
          <a:lstStyle/>
          <a:p>
            <a:pPr eaLnBrk="1" hangingPunct="1"/>
            <a:r>
              <a:rPr lang="ru-RU" sz="3200" b="1" smtClean="0">
                <a:solidFill>
                  <a:schemeClr val="tx2"/>
                </a:solidFill>
              </a:rPr>
              <a:t>3.Оценка по критерию «Организация текста»</a:t>
            </a:r>
          </a:p>
        </p:txBody>
      </p:sp>
      <p:sp>
        <p:nvSpPr>
          <p:cNvPr id="3" name="Содержимое 2"/>
          <p:cNvSpPr>
            <a:spLocks noGrp="1"/>
          </p:cNvSpPr>
          <p:nvPr>
            <p:ph idx="1"/>
          </p:nvPr>
        </p:nvSpPr>
        <p:spPr>
          <a:xfrm>
            <a:off x="457200" y="1285875"/>
            <a:ext cx="8229600" cy="4840288"/>
          </a:xfrm>
        </p:spPr>
        <p:txBody>
          <a:bodyPr rtlCol="0">
            <a:normAutofit lnSpcReduction="10000"/>
          </a:bodyPr>
          <a:lstStyle/>
          <a:p>
            <a:pPr algn="ctr" eaLnBrk="1" fontAlgn="auto" hangingPunct="1">
              <a:spcAft>
                <a:spcPts val="0"/>
              </a:spcAft>
              <a:buFont typeface="Arial" pitchFamily="34" charset="0"/>
              <a:buNone/>
              <a:defRPr/>
            </a:pPr>
            <a:r>
              <a:rPr lang="ru-RU" dirty="0" smtClean="0"/>
              <a:t>   </a:t>
            </a:r>
            <a:r>
              <a:rPr lang="ru-RU" sz="2800" b="1" dirty="0" smtClean="0">
                <a:solidFill>
                  <a:schemeClr val="tx2"/>
                </a:solidFill>
              </a:rPr>
              <a:t>Ставим 2 балла, т. к</a:t>
            </a:r>
          </a:p>
          <a:p>
            <a:pPr eaLnBrk="1" fontAlgn="auto" hangingPunct="1">
              <a:spcAft>
                <a:spcPts val="0"/>
              </a:spcAft>
              <a:buFont typeface="Wingdings" pitchFamily="2" charset="2"/>
              <a:buChar char="ü"/>
              <a:defRPr/>
            </a:pPr>
            <a:r>
              <a:rPr lang="ru-RU" sz="2400" dirty="0" smtClean="0">
                <a:solidFill>
                  <a:schemeClr val="tx2"/>
                </a:solidFill>
              </a:rPr>
              <a:t>Текст выстроен в целом </a:t>
            </a:r>
            <a:r>
              <a:rPr lang="ru-RU" sz="2400" b="1" dirty="0" smtClean="0">
                <a:solidFill>
                  <a:schemeClr val="tx2"/>
                </a:solidFill>
              </a:rPr>
              <a:t>логично и разделен на абзацы</a:t>
            </a:r>
            <a:r>
              <a:rPr lang="ru-RU" sz="2400" dirty="0" smtClean="0">
                <a:solidFill>
                  <a:schemeClr val="tx2"/>
                </a:solidFill>
              </a:rPr>
              <a:t>. Каждый вопрос выделен в отдельный абзац. Благодарность за полученное письмо и завершающая фраза также даны в отдельных абзацах. Есть предложение, вводящее в проблему письма:</a:t>
            </a:r>
            <a:r>
              <a:rPr lang="en-US" sz="2400" dirty="0" smtClean="0">
                <a:solidFill>
                  <a:schemeClr val="tx2"/>
                </a:solidFill>
              </a:rPr>
              <a:t> I am very busy for my school exams in English and Social studies</a:t>
            </a:r>
            <a:r>
              <a:rPr lang="ru-RU" sz="2400" dirty="0" smtClean="0">
                <a:solidFill>
                  <a:schemeClr val="tx2"/>
                </a:solidFill>
              </a:rPr>
              <a:t>.</a:t>
            </a:r>
          </a:p>
          <a:p>
            <a:pPr eaLnBrk="1" fontAlgn="auto" hangingPunct="1">
              <a:spcAft>
                <a:spcPts val="0"/>
              </a:spcAft>
              <a:buFont typeface="Wingdings" pitchFamily="2" charset="2"/>
              <a:buChar char="ü"/>
              <a:defRPr/>
            </a:pPr>
            <a:r>
              <a:rPr lang="ru-RU" sz="2400" dirty="0" smtClean="0">
                <a:solidFill>
                  <a:schemeClr val="tx2"/>
                </a:solidFill>
              </a:rPr>
              <a:t>Используются правильно союзы </a:t>
            </a:r>
            <a:r>
              <a:rPr lang="en-US" sz="2400" dirty="0" smtClean="0">
                <a:solidFill>
                  <a:schemeClr val="tx2"/>
                </a:solidFill>
              </a:rPr>
              <a:t>because </a:t>
            </a:r>
            <a:r>
              <a:rPr lang="ru-RU" sz="2400" dirty="0" smtClean="0">
                <a:solidFill>
                  <a:schemeClr val="tx2"/>
                </a:solidFill>
              </a:rPr>
              <a:t>и </a:t>
            </a:r>
            <a:r>
              <a:rPr lang="en-US" sz="2400" dirty="0" smtClean="0">
                <a:solidFill>
                  <a:schemeClr val="tx2"/>
                </a:solidFill>
              </a:rPr>
              <a:t>and</a:t>
            </a:r>
            <a:r>
              <a:rPr lang="ru-RU" sz="2400" dirty="0" smtClean="0">
                <a:solidFill>
                  <a:schemeClr val="tx2"/>
                </a:solidFill>
              </a:rPr>
              <a:t>.</a:t>
            </a:r>
          </a:p>
          <a:p>
            <a:pPr eaLnBrk="1" fontAlgn="auto" hangingPunct="1">
              <a:spcAft>
                <a:spcPts val="0"/>
              </a:spcAft>
              <a:buFont typeface="Wingdings" pitchFamily="2" charset="2"/>
              <a:buChar char="ü"/>
              <a:defRPr/>
            </a:pPr>
            <a:r>
              <a:rPr lang="ru-RU" sz="2400" dirty="0" smtClean="0">
                <a:solidFill>
                  <a:schemeClr val="tx2"/>
                </a:solidFill>
              </a:rPr>
              <a:t>Оформление письма соответствует нормам письменного этикета:  правильно оформленный  в верхнем правом углу адрес ( сначала город, потом страна), дата, обращение на отдельной строке слева, завершающая фраза письма на отдельной строке, подпись на отдельной строке адрес</a:t>
            </a:r>
            <a:endParaRPr lang="ru-RU" sz="2400"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928687"/>
          </a:xfrm>
        </p:spPr>
        <p:txBody>
          <a:bodyPr rtlCol="0">
            <a:normAutofit fontScale="90000"/>
          </a:bodyPr>
          <a:lstStyle/>
          <a:p>
            <a:pPr eaLnBrk="1" fontAlgn="auto" hangingPunct="1">
              <a:spcAft>
                <a:spcPts val="0"/>
              </a:spcAft>
              <a:defRPr/>
            </a:pPr>
            <a:r>
              <a:rPr lang="ru-RU" sz="2800" b="1" dirty="0" smtClean="0">
                <a:solidFill>
                  <a:schemeClr val="tx2"/>
                </a:solidFill>
              </a:rPr>
              <a:t>4.Оценка по критерию «Лексико-грамматическое оформление текста»</a:t>
            </a:r>
            <a:endParaRPr lang="ru-RU" sz="2800" dirty="0"/>
          </a:p>
        </p:txBody>
      </p:sp>
      <p:sp>
        <p:nvSpPr>
          <p:cNvPr id="43010" name="Содержимое 2"/>
          <p:cNvSpPr>
            <a:spLocks noGrp="1"/>
          </p:cNvSpPr>
          <p:nvPr>
            <p:ph idx="1"/>
          </p:nvPr>
        </p:nvSpPr>
        <p:spPr>
          <a:xfrm>
            <a:off x="457200" y="1285875"/>
            <a:ext cx="8229600" cy="4840288"/>
          </a:xfrm>
        </p:spPr>
        <p:txBody>
          <a:bodyPr/>
          <a:lstStyle/>
          <a:p>
            <a:pPr algn="ctr" eaLnBrk="1" hangingPunct="1">
              <a:lnSpc>
                <a:spcPct val="90000"/>
              </a:lnSpc>
              <a:buFont typeface="Arial" charset="0"/>
              <a:buNone/>
            </a:pPr>
            <a:r>
              <a:rPr lang="ru-RU" b="1" smtClean="0">
                <a:solidFill>
                  <a:schemeClr val="tx2"/>
                </a:solidFill>
              </a:rPr>
              <a:t>    </a:t>
            </a:r>
            <a:r>
              <a:rPr lang="ru-RU" sz="2800" b="1" smtClean="0">
                <a:solidFill>
                  <a:schemeClr val="tx2"/>
                </a:solidFill>
              </a:rPr>
              <a:t>Ставим 3 балла, т.к.</a:t>
            </a:r>
          </a:p>
          <a:p>
            <a:pPr eaLnBrk="1" hangingPunct="1">
              <a:lnSpc>
                <a:spcPct val="90000"/>
              </a:lnSpc>
              <a:buFont typeface="Wingdings" pitchFamily="2" charset="2"/>
              <a:buChar char="ü"/>
            </a:pPr>
            <a:r>
              <a:rPr lang="ru-RU" sz="2000" b="1" smtClean="0"/>
              <a:t> </a:t>
            </a:r>
            <a:r>
              <a:rPr lang="ru-RU" sz="2000" smtClean="0">
                <a:solidFill>
                  <a:schemeClr val="tx2"/>
                </a:solidFill>
              </a:rPr>
              <a:t>В письме использована разнообразная лексика (</a:t>
            </a:r>
            <a:r>
              <a:rPr lang="en-US" sz="2000" i="1" smtClean="0">
                <a:solidFill>
                  <a:schemeClr val="tx2"/>
                </a:solidFill>
              </a:rPr>
              <a:t>highly paid</a:t>
            </a:r>
            <a:r>
              <a:rPr lang="ru-RU" sz="2000" i="1" smtClean="0">
                <a:solidFill>
                  <a:schemeClr val="tx2"/>
                </a:solidFill>
              </a:rPr>
              <a:t>, </a:t>
            </a:r>
            <a:r>
              <a:rPr lang="en-US" sz="2000" i="1" smtClean="0">
                <a:solidFill>
                  <a:schemeClr val="tx2"/>
                </a:solidFill>
              </a:rPr>
              <a:t>statistics</a:t>
            </a:r>
            <a:r>
              <a:rPr lang="ru-RU" sz="2000" i="1" smtClean="0">
                <a:solidFill>
                  <a:schemeClr val="tx2"/>
                </a:solidFill>
              </a:rPr>
              <a:t>, </a:t>
            </a:r>
            <a:r>
              <a:rPr lang="en-US" sz="2000" i="1" smtClean="0">
                <a:solidFill>
                  <a:schemeClr val="tx2"/>
                </a:solidFill>
              </a:rPr>
              <a:t>informal conversation etc</a:t>
            </a:r>
            <a:r>
              <a:rPr lang="ru-RU" sz="2000" i="1" smtClean="0">
                <a:solidFill>
                  <a:schemeClr val="tx2"/>
                </a:solidFill>
              </a:rPr>
              <a:t>.) </a:t>
            </a:r>
            <a:r>
              <a:rPr lang="ru-RU" sz="2000" smtClean="0">
                <a:solidFill>
                  <a:schemeClr val="tx2"/>
                </a:solidFill>
              </a:rPr>
              <a:t>простые и сложные грамматические структуры </a:t>
            </a:r>
            <a:r>
              <a:rPr lang="ru-RU" sz="2000" i="1" smtClean="0">
                <a:solidFill>
                  <a:schemeClr val="tx2"/>
                </a:solidFill>
              </a:rPr>
              <a:t>(</a:t>
            </a:r>
            <a:r>
              <a:rPr lang="en-US" sz="2000" i="1" smtClean="0">
                <a:solidFill>
                  <a:schemeClr val="tx2"/>
                </a:solidFill>
              </a:rPr>
              <a:t>have been</a:t>
            </a:r>
            <a:r>
              <a:rPr lang="ru-RU" sz="2000" i="1" smtClean="0">
                <a:solidFill>
                  <a:schemeClr val="tx2"/>
                </a:solidFill>
              </a:rPr>
              <a:t>, </a:t>
            </a:r>
            <a:r>
              <a:rPr lang="en-US" sz="2000" i="1" smtClean="0">
                <a:solidFill>
                  <a:schemeClr val="tx2"/>
                </a:solidFill>
              </a:rPr>
              <a:t>without</a:t>
            </a:r>
            <a:r>
              <a:rPr lang="ru-RU" sz="2000" i="1" smtClean="0">
                <a:solidFill>
                  <a:schemeClr val="tx2"/>
                </a:solidFill>
              </a:rPr>
              <a:t>.. </a:t>
            </a:r>
            <a:r>
              <a:rPr lang="en-US" sz="2000" i="1" smtClean="0">
                <a:solidFill>
                  <a:schemeClr val="tx2"/>
                </a:solidFill>
              </a:rPr>
              <a:t>it’s difficult to..), </a:t>
            </a:r>
            <a:r>
              <a:rPr lang="ru-RU" sz="2000" smtClean="0">
                <a:solidFill>
                  <a:schemeClr val="tx2"/>
                </a:solidFill>
              </a:rPr>
              <a:t>используются простые и сложные предложения, которые соответствуют поставленной коммуникативной задаче.</a:t>
            </a:r>
          </a:p>
          <a:p>
            <a:pPr eaLnBrk="1" hangingPunct="1">
              <a:lnSpc>
                <a:spcPct val="90000"/>
              </a:lnSpc>
              <a:buFont typeface="Wingdings" pitchFamily="2" charset="2"/>
              <a:buChar char="ü"/>
            </a:pPr>
            <a:r>
              <a:rPr lang="ru-RU" sz="2000" smtClean="0">
                <a:solidFill>
                  <a:schemeClr val="tx2"/>
                </a:solidFill>
              </a:rPr>
              <a:t>Количество грамматических и лексических ошибок, не затрудняющих понимание – 1: допущенные ошибки затрагивают одну грамматическую категорию – артикль. Одна ошибка повторяется несколько раз, а именно: </a:t>
            </a:r>
            <a:r>
              <a:rPr lang="en-US" sz="2000" i="1" smtClean="0">
                <a:solidFill>
                  <a:schemeClr val="tx2"/>
                </a:solidFill>
              </a:rPr>
              <a:t>English language</a:t>
            </a:r>
            <a:r>
              <a:rPr lang="ru-RU" sz="2000" i="1" smtClean="0">
                <a:solidFill>
                  <a:schemeClr val="tx2"/>
                </a:solidFill>
              </a:rPr>
              <a:t> (артикль), </a:t>
            </a:r>
            <a:r>
              <a:rPr lang="en-US" sz="2000" i="1" smtClean="0">
                <a:solidFill>
                  <a:schemeClr val="tx2"/>
                </a:solidFill>
              </a:rPr>
              <a:t>the knowledge of English language </a:t>
            </a:r>
            <a:r>
              <a:rPr lang="ru-RU" sz="2000" i="1" smtClean="0">
                <a:solidFill>
                  <a:schemeClr val="tx2"/>
                </a:solidFill>
              </a:rPr>
              <a:t>(артикль), </a:t>
            </a:r>
            <a:r>
              <a:rPr lang="en-US" sz="2000" i="1" smtClean="0">
                <a:solidFill>
                  <a:schemeClr val="tx2"/>
                </a:solidFill>
              </a:rPr>
              <a:t>practice</a:t>
            </a:r>
            <a:r>
              <a:rPr lang="ru-RU" sz="2000" i="1" smtClean="0">
                <a:solidFill>
                  <a:schemeClr val="tx2"/>
                </a:solidFill>
              </a:rPr>
              <a:t>  </a:t>
            </a:r>
            <a:r>
              <a:rPr lang="en-US" sz="2000" i="1" smtClean="0">
                <a:solidFill>
                  <a:schemeClr val="tx2"/>
                </a:solidFill>
              </a:rPr>
              <a:t>informal conversation</a:t>
            </a:r>
            <a:r>
              <a:rPr lang="ru-RU" sz="2000" i="1" smtClean="0">
                <a:solidFill>
                  <a:schemeClr val="tx2"/>
                </a:solidFill>
              </a:rPr>
              <a:t> (артикль). </a:t>
            </a:r>
            <a:r>
              <a:rPr lang="ru-RU" sz="2000" smtClean="0">
                <a:solidFill>
                  <a:schemeClr val="tx2"/>
                </a:solidFill>
              </a:rPr>
              <a:t>Кроме того, более логично было бы использовать предлог </a:t>
            </a:r>
            <a:r>
              <a:rPr lang="en-US" sz="2000" i="1" smtClean="0">
                <a:solidFill>
                  <a:schemeClr val="tx2"/>
                </a:solidFill>
              </a:rPr>
              <a:t>for</a:t>
            </a:r>
            <a:r>
              <a:rPr lang="ru-RU" sz="2000" i="1" smtClean="0">
                <a:solidFill>
                  <a:schemeClr val="tx2"/>
                </a:solidFill>
              </a:rPr>
              <a:t> </a:t>
            </a:r>
            <a:r>
              <a:rPr lang="ru-RU" sz="2000" smtClean="0">
                <a:solidFill>
                  <a:schemeClr val="tx2"/>
                </a:solidFill>
              </a:rPr>
              <a:t>во фразе </a:t>
            </a:r>
            <a:r>
              <a:rPr lang="en-US" sz="2000" i="1" smtClean="0">
                <a:solidFill>
                  <a:schemeClr val="tx2"/>
                </a:solidFill>
              </a:rPr>
              <a:t>In English </a:t>
            </a:r>
            <a:r>
              <a:rPr lang="ru-RU" sz="2000" smtClean="0">
                <a:solidFill>
                  <a:schemeClr val="tx2"/>
                </a:solidFill>
              </a:rPr>
              <a:t>при ответе на третий вопрос.</a:t>
            </a:r>
          </a:p>
          <a:p>
            <a:pPr eaLnBrk="1" hangingPunct="1">
              <a:lnSpc>
                <a:spcPct val="90000"/>
              </a:lnSpc>
              <a:buFont typeface="Wingdings" pitchFamily="2" charset="2"/>
              <a:buChar char="ü"/>
            </a:pPr>
            <a:r>
              <a:rPr lang="ru-RU" sz="2000" smtClean="0">
                <a:solidFill>
                  <a:schemeClr val="tx2"/>
                </a:solidFill>
              </a:rPr>
              <a:t>Количество грамматических и лексических ошибок, затрудняющих понимание, – 0</a:t>
            </a:r>
            <a:endParaRPr lang="ru-RU"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p:nvPr>
        </p:nvSpPr>
        <p:spPr>
          <a:xfrm>
            <a:off x="428625" y="428625"/>
            <a:ext cx="8229600" cy="714375"/>
          </a:xfrm>
        </p:spPr>
        <p:txBody>
          <a:bodyPr/>
          <a:lstStyle/>
          <a:p>
            <a:pPr eaLnBrk="1" hangingPunct="1"/>
            <a:r>
              <a:rPr lang="ru-RU" sz="2400" b="1" smtClean="0">
                <a:solidFill>
                  <a:schemeClr val="tx2"/>
                </a:solidFill>
              </a:rPr>
              <a:t>5. Оценка по критерию « Орфография и пунктуация»</a:t>
            </a:r>
          </a:p>
        </p:txBody>
      </p:sp>
      <p:sp>
        <p:nvSpPr>
          <p:cNvPr id="44034" name="Содержимое 2"/>
          <p:cNvSpPr>
            <a:spLocks noGrp="1"/>
          </p:cNvSpPr>
          <p:nvPr>
            <p:ph idx="1"/>
          </p:nvPr>
        </p:nvSpPr>
        <p:spPr>
          <a:xfrm>
            <a:off x="457200" y="1214438"/>
            <a:ext cx="8229600" cy="4911725"/>
          </a:xfrm>
        </p:spPr>
        <p:txBody>
          <a:bodyPr/>
          <a:lstStyle/>
          <a:p>
            <a:pPr marL="514350" indent="-514350" eaLnBrk="1" hangingPunct="1">
              <a:buFont typeface="Arial" charset="0"/>
              <a:buNone/>
            </a:pPr>
            <a:r>
              <a:rPr lang="ru-RU" b="1" smtClean="0">
                <a:solidFill>
                  <a:schemeClr val="tx2"/>
                </a:solidFill>
              </a:rPr>
              <a:t>                       Ставим 2 балла, т. к.</a:t>
            </a:r>
          </a:p>
          <a:p>
            <a:pPr marL="514350" indent="-514350" eaLnBrk="1" hangingPunct="1">
              <a:buFont typeface="Wingdings" pitchFamily="2" charset="2"/>
              <a:buChar char="ü"/>
            </a:pPr>
            <a:r>
              <a:rPr lang="ru-RU" sz="2800" smtClean="0">
                <a:solidFill>
                  <a:schemeClr val="tx2"/>
                </a:solidFill>
              </a:rPr>
              <a:t>Количество орфографических и пунктуационных ошибок в письме- 1, а именно: написание учебного предмета с маленькой буквы</a:t>
            </a:r>
            <a:r>
              <a:rPr lang="ru-RU" sz="2800" b="1" smtClean="0">
                <a:solidFill>
                  <a:schemeClr val="tx2"/>
                </a:solidFill>
              </a:rPr>
              <a:t>( </a:t>
            </a:r>
            <a:r>
              <a:rPr lang="en-US" sz="2800" b="1" smtClean="0">
                <a:solidFill>
                  <a:schemeClr val="tx2"/>
                </a:solidFill>
              </a:rPr>
              <a:t>social studies)</a:t>
            </a:r>
            <a:r>
              <a:rPr lang="ru-RU" sz="2800" smtClean="0">
                <a:solidFill>
                  <a:schemeClr val="tx2"/>
                </a:solidFill>
              </a:rPr>
              <a:t> при ответе на третий вопрос. В ответе на первый и второй вопросы имеется запятая перед словом </a:t>
            </a:r>
            <a:r>
              <a:rPr lang="en-US" sz="2800" b="1" smtClean="0">
                <a:solidFill>
                  <a:schemeClr val="tx2"/>
                </a:solidFill>
              </a:rPr>
              <a:t>because</a:t>
            </a:r>
            <a:r>
              <a:rPr lang="ru-RU" sz="2800" smtClean="0">
                <a:solidFill>
                  <a:schemeClr val="tx2"/>
                </a:solidFill>
              </a:rPr>
              <a:t>. Данные ошибки не затрудняют понимание.</a:t>
            </a:r>
          </a:p>
          <a:p>
            <a:pPr marL="514350" indent="-514350" eaLnBrk="1" hangingPunct="1">
              <a:buFont typeface="Wingdings" pitchFamily="2" charset="2"/>
              <a:buChar char="ü"/>
            </a:pPr>
            <a:r>
              <a:rPr lang="ru-RU" sz="2800" smtClean="0">
                <a:solidFill>
                  <a:schemeClr val="tx2"/>
                </a:solidFill>
              </a:rPr>
              <a:t> Общая оценка за письмо: 3+2+3+2=10 </a:t>
            </a:r>
            <a:r>
              <a:rPr lang="ru-RU" sz="2800" smtClean="0">
                <a:solidFill>
                  <a:schemeClr val="tx2"/>
                </a:solidFill>
                <a:latin typeface="Arial" charset="0"/>
              </a:rPr>
              <a:t>б</a:t>
            </a:r>
            <a:r>
              <a:rPr lang="ru-RU" sz="2800" smtClean="0">
                <a:solidFill>
                  <a:schemeClr val="tx2"/>
                </a:solidFill>
              </a:rPr>
              <a:t>аллов</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Заголовок 1"/>
          <p:cNvSpPr>
            <a:spLocks noGrp="1"/>
          </p:cNvSpPr>
          <p:nvPr>
            <p:ph type="title"/>
          </p:nvPr>
        </p:nvSpPr>
        <p:spPr>
          <a:xfrm>
            <a:off x="457200" y="428625"/>
            <a:ext cx="8229600" cy="785813"/>
          </a:xfrm>
        </p:spPr>
        <p:txBody>
          <a:bodyPr/>
          <a:lstStyle/>
          <a:p>
            <a:pPr algn="l" eaLnBrk="1" hangingPunct="1"/>
            <a:r>
              <a:rPr lang="ru-RU" sz="3200" b="1" smtClean="0">
                <a:solidFill>
                  <a:schemeClr val="tx2"/>
                </a:solidFill>
              </a:rPr>
              <a:t>Оценка задания « Личное письмо»(текст 2)</a:t>
            </a:r>
          </a:p>
        </p:txBody>
      </p:sp>
      <p:sp>
        <p:nvSpPr>
          <p:cNvPr id="3" name="Содержимое 2"/>
          <p:cNvSpPr>
            <a:spLocks noGrp="1"/>
          </p:cNvSpPr>
          <p:nvPr>
            <p:ph idx="1"/>
          </p:nvPr>
        </p:nvSpPr>
        <p:spPr>
          <a:xfrm>
            <a:off x="428625" y="1714500"/>
            <a:ext cx="8229600" cy="4525963"/>
          </a:xfrm>
        </p:spPr>
        <p:txBody>
          <a:bodyPr rtlCol="0">
            <a:noAutofit/>
          </a:bodyPr>
          <a:lstStyle/>
          <a:p>
            <a:pPr eaLnBrk="1" fontAlgn="auto" hangingPunct="1">
              <a:spcAft>
                <a:spcPts val="0"/>
              </a:spcAft>
              <a:buFont typeface="Arial" pitchFamily="34" charset="0"/>
              <a:buNone/>
              <a:defRPr/>
            </a:pPr>
            <a:r>
              <a:rPr lang="ru-RU" sz="1800" b="1" i="1" dirty="0" smtClean="0">
                <a:solidFill>
                  <a:schemeClr val="tx2"/>
                </a:solidFill>
              </a:rPr>
              <a:t>                                                                                                                 </a:t>
            </a:r>
            <a:r>
              <a:rPr lang="en-US" sz="1800" b="1" i="1" dirty="0" err="1" smtClean="0">
                <a:solidFill>
                  <a:schemeClr val="tx2"/>
                </a:solidFill>
              </a:rPr>
              <a:t>Himki</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Russia </a:t>
            </a:r>
            <a:endParaRPr lang="ru-RU" sz="1800" b="1" i="1"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06.12.2011</a:t>
            </a:r>
            <a:endParaRPr lang="ru-RU" sz="1800" b="1" i="1"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 Dear Ben,</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Thanks for your letter. It was lovely to hear from you.</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You asked me about my preparation for exams. Well, </a:t>
            </a:r>
            <a:r>
              <a:rPr lang="en-US" sz="1800" b="1" i="1" dirty="0" smtClean="0">
                <a:solidFill>
                  <a:schemeClr val="accent2"/>
                </a:solidFill>
              </a:rPr>
              <a:t>I’ll take two compulsory</a:t>
            </a:r>
            <a:endParaRPr lang="ru-RU" sz="1800" dirty="0" smtClean="0">
              <a:solidFill>
                <a:schemeClr val="accent2"/>
              </a:solidFill>
            </a:endParaRPr>
          </a:p>
          <a:p>
            <a:pPr eaLnBrk="1" fontAlgn="auto" hangingPunct="1">
              <a:spcAft>
                <a:spcPts val="0"/>
              </a:spcAft>
              <a:buFont typeface="Arial" pitchFamily="34" charset="0"/>
              <a:buNone/>
              <a:defRPr/>
            </a:pPr>
            <a:r>
              <a:rPr lang="ru-RU" sz="1800" b="1" i="1" dirty="0" smtClean="0">
                <a:solidFill>
                  <a:schemeClr val="accent2"/>
                </a:solidFill>
              </a:rPr>
              <a:t>      </a:t>
            </a:r>
            <a:r>
              <a:rPr lang="en-US" sz="1800" b="1" i="1" dirty="0" smtClean="0">
                <a:solidFill>
                  <a:schemeClr val="accent2"/>
                </a:solidFill>
              </a:rPr>
              <a:t>examinations, they are: Russian language and Mathematics. Also, I’m preparing</a:t>
            </a:r>
            <a:endParaRPr lang="ru-RU" sz="1800" dirty="0" smtClean="0">
              <a:solidFill>
                <a:schemeClr val="accent2"/>
              </a:solidFill>
            </a:endParaRPr>
          </a:p>
          <a:p>
            <a:pPr eaLnBrk="1" fontAlgn="auto" hangingPunct="1">
              <a:spcAft>
                <a:spcPts val="0"/>
              </a:spcAft>
              <a:buFont typeface="Arial" pitchFamily="34" charset="0"/>
              <a:buNone/>
              <a:defRPr/>
            </a:pPr>
            <a:r>
              <a:rPr lang="ru-RU" sz="1800" b="1" i="1" dirty="0" smtClean="0">
                <a:solidFill>
                  <a:schemeClr val="accent2"/>
                </a:solidFill>
              </a:rPr>
              <a:t>     </a:t>
            </a:r>
            <a:r>
              <a:rPr lang="en-US" sz="1800" b="1" i="1" dirty="0" smtClean="0">
                <a:solidFill>
                  <a:schemeClr val="accent2"/>
                </a:solidFill>
              </a:rPr>
              <a:t>for exams in Society and English. I want to pass them well, so I have to study</a:t>
            </a:r>
            <a:endParaRPr lang="ru-RU" sz="1800" dirty="0" smtClean="0">
              <a:solidFill>
                <a:schemeClr val="accent2"/>
              </a:solidFill>
            </a:endParaRPr>
          </a:p>
          <a:p>
            <a:pPr eaLnBrk="1" fontAlgn="auto" hangingPunct="1">
              <a:spcAft>
                <a:spcPts val="0"/>
              </a:spcAft>
              <a:buFont typeface="Arial" pitchFamily="34" charset="0"/>
              <a:buNone/>
              <a:defRPr/>
            </a:pPr>
            <a:r>
              <a:rPr lang="ru-RU" sz="1800" b="1" i="1" dirty="0" smtClean="0">
                <a:solidFill>
                  <a:schemeClr val="accent2"/>
                </a:solidFill>
              </a:rPr>
              <a:t>     </a:t>
            </a:r>
            <a:r>
              <a:rPr lang="en-US" sz="1800" b="1" i="1" dirty="0" smtClean="0">
                <a:solidFill>
                  <a:schemeClr val="accent2"/>
                </a:solidFill>
              </a:rPr>
              <a:t>these subjects every day. </a:t>
            </a:r>
            <a:r>
              <a:rPr lang="en-US" sz="1800" b="1" i="1" dirty="0" smtClean="0">
                <a:solidFill>
                  <a:schemeClr val="accent3">
                    <a:lumMod val="75000"/>
                  </a:schemeClr>
                </a:solidFill>
              </a:rPr>
              <a:t>By the way, I prefer written exams to oral ones, because</a:t>
            </a:r>
            <a:endParaRPr lang="ru-RU" sz="1800" dirty="0" smtClean="0">
              <a:solidFill>
                <a:schemeClr val="accent3">
                  <a:lumMod val="75000"/>
                </a:schemeClr>
              </a:solidFill>
            </a:endParaRPr>
          </a:p>
          <a:p>
            <a:pPr eaLnBrk="1" fontAlgn="auto" hangingPunct="1">
              <a:spcAft>
                <a:spcPts val="0"/>
              </a:spcAft>
              <a:buFont typeface="Arial" pitchFamily="34" charset="0"/>
              <a:buNone/>
              <a:defRPr/>
            </a:pPr>
            <a:r>
              <a:rPr lang="ru-RU" sz="1800" b="1" i="1" dirty="0" smtClean="0">
                <a:solidFill>
                  <a:schemeClr val="accent3">
                    <a:lumMod val="75000"/>
                  </a:schemeClr>
                </a:solidFill>
              </a:rPr>
              <a:t>     </a:t>
            </a:r>
            <a:r>
              <a:rPr lang="en-US" sz="1800" b="1" i="1" dirty="0" smtClean="0">
                <a:solidFill>
                  <a:schemeClr val="accent3">
                    <a:lumMod val="75000"/>
                  </a:schemeClr>
                </a:solidFill>
              </a:rPr>
              <a:t>I have more time to do tasks without mistakes</a:t>
            </a:r>
            <a:r>
              <a:rPr lang="en-US" sz="1800" b="1" i="1" dirty="0" smtClean="0">
                <a:solidFill>
                  <a:schemeClr val="tx2"/>
                </a:solidFill>
              </a:rPr>
              <a:t>.</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Well, I have to go now. Write back</a:t>
            </a:r>
            <a:r>
              <a:rPr lang="ru-RU" sz="1800" b="1" i="1" dirty="0" smtClean="0">
                <a:solidFill>
                  <a:schemeClr val="tx2"/>
                </a:solidFill>
              </a:rPr>
              <a:t>, </a:t>
            </a:r>
            <a:r>
              <a:rPr lang="en-US" sz="1800" b="1" i="1" dirty="0" smtClean="0">
                <a:solidFill>
                  <a:schemeClr val="tx2"/>
                </a:solidFill>
              </a:rPr>
              <a:t>please</a:t>
            </a:r>
            <a:r>
              <a:rPr lang="ru-RU" sz="1800" b="1" i="1" dirty="0" smtClean="0">
                <a:solidFill>
                  <a:schemeClr val="tx2"/>
                </a:solidFill>
              </a:rPr>
              <a:t>.</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smtClean="0">
                <a:solidFill>
                  <a:schemeClr val="tx2"/>
                </a:solidFill>
              </a:rPr>
              <a:t>Love</a:t>
            </a:r>
            <a:r>
              <a:rPr lang="ru-RU" sz="1800" b="1" i="1" dirty="0" smtClean="0">
                <a:solidFill>
                  <a:schemeClr val="tx2"/>
                </a:solidFill>
              </a:rPr>
              <a:t>,</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solidFill>
                  <a:schemeClr val="tx2"/>
                </a:solidFill>
              </a:rPr>
              <a:t>    </a:t>
            </a:r>
            <a:r>
              <a:rPr lang="en-US" sz="1800" b="1" i="1" dirty="0" err="1" smtClean="0">
                <a:solidFill>
                  <a:schemeClr val="tx2"/>
                </a:solidFill>
              </a:rPr>
              <a:t>Nastya</a:t>
            </a:r>
            <a:endParaRPr lang="ru-RU" sz="1800" dirty="0" smtClean="0">
              <a:solidFill>
                <a:schemeClr val="tx2"/>
              </a:solidFill>
            </a:endParaRPr>
          </a:p>
          <a:p>
            <a:pPr eaLnBrk="1" fontAlgn="auto" hangingPunct="1">
              <a:spcAft>
                <a:spcPts val="0"/>
              </a:spcAft>
              <a:buFont typeface="Arial" pitchFamily="34" charset="0"/>
              <a:buNone/>
              <a:defRPr/>
            </a:pPr>
            <a:r>
              <a:rPr lang="ru-RU" sz="1800" b="1" i="1" dirty="0" smtClean="0"/>
              <a:t> </a:t>
            </a:r>
            <a:endParaRPr lang="ru-RU"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1060450"/>
          </a:xfrm>
        </p:spPr>
        <p:txBody>
          <a:bodyPr rtlCol="0">
            <a:normAutofit fontScale="90000"/>
          </a:bodyPr>
          <a:lstStyle/>
          <a:p>
            <a:pPr eaLnBrk="1" fontAlgn="auto" hangingPunct="1">
              <a:spcAft>
                <a:spcPts val="0"/>
              </a:spcAft>
              <a:defRPr/>
            </a:pPr>
            <a:r>
              <a:rPr lang="en-US" sz="3200" b="1" dirty="0" smtClean="0">
                <a:solidFill>
                  <a:srgbClr val="C00000"/>
                </a:solidFill>
              </a:rPr>
              <a:t>I.</a:t>
            </a:r>
            <a:r>
              <a:rPr lang="ru-RU" sz="3200" b="1" dirty="0" smtClean="0">
                <a:solidFill>
                  <a:srgbClr val="C00000"/>
                </a:solidFill>
              </a:rPr>
              <a:t>Характеристика экзаменационной работы по английскому языку в 2016 году</a:t>
            </a:r>
            <a:endParaRPr lang="ru-RU" sz="3200" b="1" dirty="0">
              <a:solidFill>
                <a:srgbClr val="C00000"/>
              </a:solidFill>
            </a:endParaRPr>
          </a:p>
        </p:txBody>
      </p:sp>
      <p:sp>
        <p:nvSpPr>
          <p:cNvPr id="17410" name="Содержимое 2"/>
          <p:cNvSpPr>
            <a:spLocks noGrp="1"/>
          </p:cNvSpPr>
          <p:nvPr>
            <p:ph idx="1"/>
          </p:nvPr>
        </p:nvSpPr>
        <p:spPr/>
        <p:txBody>
          <a:bodyPr/>
          <a:lstStyle/>
          <a:p>
            <a:pPr eaLnBrk="1" hangingPunct="1">
              <a:buFont typeface="Arial" charset="0"/>
              <a:buNone/>
            </a:pPr>
            <a:r>
              <a:rPr lang="ru-RU" smtClean="0"/>
              <a:t>    </a:t>
            </a:r>
            <a:r>
              <a:rPr lang="ru-RU" smtClean="0">
                <a:solidFill>
                  <a:srgbClr val="002060"/>
                </a:solidFill>
              </a:rPr>
              <a:t>Назначение ОГЭ по английскому языку- </a:t>
            </a:r>
            <a:r>
              <a:rPr lang="ru-RU" b="1" i="1" smtClean="0">
                <a:solidFill>
                  <a:srgbClr val="002060"/>
                </a:solidFill>
              </a:rPr>
              <a:t>оценка уровня языковой подготовки выпускников </a:t>
            </a:r>
            <a:r>
              <a:rPr lang="en-US" b="1" i="1" smtClean="0">
                <a:solidFill>
                  <a:srgbClr val="002060"/>
                </a:solidFill>
              </a:rPr>
              <a:t>IX</a:t>
            </a:r>
            <a:r>
              <a:rPr lang="ru-RU" b="1" i="1" smtClean="0">
                <a:solidFill>
                  <a:srgbClr val="002060"/>
                </a:solidFill>
              </a:rPr>
              <a:t> классов с целью их государственной ( итоговой ) аттестации. Результаты ОГЭ могут быть использованы при отборе в профильные классы старшей школы.</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1"/>
          <p:cNvSpPr>
            <a:spLocks noGrp="1"/>
          </p:cNvSpPr>
          <p:nvPr>
            <p:ph type="title"/>
          </p:nvPr>
        </p:nvSpPr>
        <p:spPr/>
        <p:txBody>
          <a:bodyPr/>
          <a:lstStyle/>
          <a:p>
            <a:pPr eaLnBrk="1" hangingPunct="1"/>
            <a:endParaRPr lang="ru-RU" smtClean="0"/>
          </a:p>
        </p:txBody>
      </p:sp>
      <p:sp>
        <p:nvSpPr>
          <p:cNvPr id="46082" name="Содержимое 2"/>
          <p:cNvSpPr>
            <a:spLocks noGrp="1"/>
          </p:cNvSpPr>
          <p:nvPr>
            <p:ph idx="1"/>
          </p:nvPr>
        </p:nvSpPr>
        <p:spPr/>
        <p:txBody>
          <a:bodyPr/>
          <a:lstStyle/>
          <a:p>
            <a:pPr eaLnBrk="1" hangingPunct="1">
              <a:lnSpc>
                <a:spcPct val="80000"/>
              </a:lnSpc>
              <a:buFont typeface="Arial" charset="0"/>
              <a:buNone/>
            </a:pPr>
            <a:r>
              <a:rPr lang="en-US" sz="1800" smtClean="0">
                <a:solidFill>
                  <a:srgbClr val="002060"/>
                </a:solidFill>
              </a:rPr>
              <a:t>      </a:t>
            </a:r>
            <a:r>
              <a:rPr lang="ru-RU" sz="1800" smtClean="0">
                <a:solidFill>
                  <a:srgbClr val="002060"/>
                </a:solidFill>
              </a:rPr>
              <a:t>1.Начинаем с подсчета слов(95 слов, объем соблюден)</a:t>
            </a:r>
          </a:p>
          <a:p>
            <a:pPr eaLnBrk="1" hangingPunct="1">
              <a:lnSpc>
                <a:spcPct val="80000"/>
              </a:lnSpc>
              <a:buFont typeface="Arial" charset="0"/>
              <a:buNone/>
            </a:pPr>
            <a:r>
              <a:rPr lang="ru-RU" sz="1800" b="1" smtClean="0">
                <a:solidFill>
                  <a:srgbClr val="002060"/>
                </a:solidFill>
              </a:rPr>
              <a:t>     2.Оценка по критерию «Решение коммуникативной задачи»</a:t>
            </a:r>
            <a:r>
              <a:rPr lang="ru-RU" sz="1800" smtClean="0">
                <a:solidFill>
                  <a:srgbClr val="002060"/>
                </a:solidFill>
              </a:rPr>
              <a:t>.          </a:t>
            </a:r>
            <a:endParaRPr lang="en-US" sz="1800" smtClean="0">
              <a:solidFill>
                <a:srgbClr val="002060"/>
              </a:solidFill>
            </a:endParaRPr>
          </a:p>
          <a:p>
            <a:pPr eaLnBrk="1" hangingPunct="1">
              <a:lnSpc>
                <a:spcPct val="80000"/>
              </a:lnSpc>
              <a:buFont typeface="Arial" charset="0"/>
              <a:buNone/>
            </a:pPr>
            <a:r>
              <a:rPr lang="en-US" sz="1800" smtClean="0">
                <a:solidFill>
                  <a:srgbClr val="002060"/>
                </a:solidFill>
              </a:rPr>
              <a:t>                                                </a:t>
            </a:r>
            <a:r>
              <a:rPr lang="ru-RU" sz="1800" smtClean="0">
                <a:solidFill>
                  <a:srgbClr val="002060"/>
                </a:solidFill>
              </a:rPr>
              <a:t> </a:t>
            </a:r>
            <a:r>
              <a:rPr lang="ru-RU" sz="2000" b="1" smtClean="0">
                <a:solidFill>
                  <a:srgbClr val="002060"/>
                </a:solidFill>
              </a:rPr>
              <a:t>Ставим 1 балл, т. к. </a:t>
            </a:r>
          </a:p>
          <a:p>
            <a:pPr eaLnBrk="1" hangingPunct="1">
              <a:lnSpc>
                <a:spcPct val="80000"/>
              </a:lnSpc>
              <a:buFont typeface="Wingdings" pitchFamily="2" charset="2"/>
              <a:buChar char="ü"/>
            </a:pPr>
            <a:r>
              <a:rPr lang="ru-RU" sz="1800" smtClean="0">
                <a:solidFill>
                  <a:schemeClr val="tx2"/>
                </a:solidFill>
              </a:rPr>
              <a:t>Дан неполный ответ на первый вопрос, так как отсутствует вопрос на ответ «Почему?»: </a:t>
            </a:r>
            <a:r>
              <a:rPr lang="en-US" sz="1800" b="1" i="1" smtClean="0">
                <a:solidFill>
                  <a:schemeClr val="accent2"/>
                </a:solidFill>
              </a:rPr>
              <a:t>I</a:t>
            </a:r>
            <a:r>
              <a:rPr lang="ru-RU" sz="1800" b="1" i="1" smtClean="0">
                <a:solidFill>
                  <a:schemeClr val="accent2"/>
                </a:solidFill>
              </a:rPr>
              <a:t>’</a:t>
            </a:r>
            <a:r>
              <a:rPr lang="en-US" sz="1800" b="1" i="1" smtClean="0">
                <a:solidFill>
                  <a:schemeClr val="accent2"/>
                </a:solidFill>
              </a:rPr>
              <a:t>ll take two compulsory examinations</a:t>
            </a:r>
            <a:r>
              <a:rPr lang="ru-RU" sz="1800" b="1" i="1" smtClean="0">
                <a:solidFill>
                  <a:schemeClr val="accent2"/>
                </a:solidFill>
              </a:rPr>
              <a:t>, </a:t>
            </a:r>
            <a:r>
              <a:rPr lang="en-US" sz="1800" b="1" i="1" smtClean="0">
                <a:solidFill>
                  <a:schemeClr val="accent2"/>
                </a:solidFill>
              </a:rPr>
              <a:t>they are</a:t>
            </a:r>
            <a:r>
              <a:rPr lang="ru-RU" sz="1800" b="1" i="1" smtClean="0">
                <a:solidFill>
                  <a:schemeClr val="accent2"/>
                </a:solidFill>
              </a:rPr>
              <a:t>: </a:t>
            </a:r>
            <a:r>
              <a:rPr lang="en-US" sz="1800" b="1" i="1" smtClean="0">
                <a:solidFill>
                  <a:schemeClr val="accent2"/>
                </a:solidFill>
              </a:rPr>
              <a:t>Russian language and Mathematics</a:t>
            </a:r>
            <a:r>
              <a:rPr lang="ru-RU" sz="1800" b="1" i="1" smtClean="0">
                <a:solidFill>
                  <a:schemeClr val="accent2"/>
                </a:solidFill>
              </a:rPr>
              <a:t>. </a:t>
            </a:r>
            <a:r>
              <a:rPr lang="en-US" sz="1800" b="1" i="1" smtClean="0">
                <a:solidFill>
                  <a:schemeClr val="accent2"/>
                </a:solidFill>
              </a:rPr>
              <a:t>Also, I am preparing for exams in Society and English. I want to pass them well, so I have to study these subjects every day</a:t>
            </a:r>
            <a:r>
              <a:rPr lang="en-US" sz="1800" b="1" i="1" smtClean="0">
                <a:solidFill>
                  <a:schemeClr val="tx2"/>
                </a:solidFill>
              </a:rPr>
              <a:t>. </a:t>
            </a:r>
            <a:r>
              <a:rPr lang="ru-RU" sz="1800" smtClean="0">
                <a:solidFill>
                  <a:schemeClr val="tx2"/>
                </a:solidFill>
              </a:rPr>
              <a:t>Дан полный ответ на второй вопрос: </a:t>
            </a:r>
            <a:r>
              <a:rPr lang="en-US" sz="1800" b="1" i="1" smtClean="0">
                <a:solidFill>
                  <a:schemeClr val="accent2"/>
                </a:solidFill>
              </a:rPr>
              <a:t>By the way, I prefer written exams to oral ones, because</a:t>
            </a:r>
            <a:r>
              <a:rPr lang="ru-RU" sz="1800" b="1" i="1" smtClean="0">
                <a:solidFill>
                  <a:schemeClr val="accent2"/>
                </a:solidFill>
              </a:rPr>
              <a:t> </a:t>
            </a:r>
            <a:r>
              <a:rPr lang="en-US" sz="1800" b="1" i="1" smtClean="0">
                <a:solidFill>
                  <a:schemeClr val="accent2"/>
                </a:solidFill>
              </a:rPr>
              <a:t>I have more time to do tasks without mistakes</a:t>
            </a:r>
            <a:r>
              <a:rPr lang="en-US" sz="1800" b="1" i="1" smtClean="0">
                <a:solidFill>
                  <a:schemeClr val="tx2"/>
                </a:solidFill>
              </a:rPr>
              <a:t>.</a:t>
            </a:r>
            <a:r>
              <a:rPr lang="ru-RU" sz="1800" b="1" i="1" smtClean="0">
                <a:solidFill>
                  <a:schemeClr val="tx2"/>
                </a:solidFill>
              </a:rPr>
              <a:t> </a:t>
            </a:r>
            <a:endParaRPr lang="ru-RU" sz="1800" b="1" i="1" smtClean="0">
              <a:solidFill>
                <a:schemeClr val="tx2"/>
              </a:solidFill>
              <a:latin typeface="Arial" charset="0"/>
            </a:endParaRPr>
          </a:p>
          <a:p>
            <a:pPr eaLnBrk="1" hangingPunct="1">
              <a:lnSpc>
                <a:spcPct val="80000"/>
              </a:lnSpc>
              <a:buFont typeface="Wingdings" pitchFamily="2" charset="2"/>
              <a:buNone/>
            </a:pPr>
            <a:r>
              <a:rPr lang="ru-RU" sz="1800" smtClean="0">
                <a:solidFill>
                  <a:schemeClr val="tx2"/>
                </a:solidFill>
                <a:latin typeface="Arial" charset="0"/>
              </a:rPr>
              <a:t>      </a:t>
            </a:r>
            <a:r>
              <a:rPr lang="ru-RU" sz="1800" smtClean="0">
                <a:solidFill>
                  <a:schemeClr val="tx2"/>
                </a:solidFill>
              </a:rPr>
              <a:t>На третий вопрос  ответа не дано.</a:t>
            </a:r>
          </a:p>
          <a:p>
            <a:pPr eaLnBrk="1" hangingPunct="1">
              <a:lnSpc>
                <a:spcPct val="80000"/>
              </a:lnSpc>
              <a:buFont typeface="Wingdings" pitchFamily="2" charset="2"/>
              <a:buChar char="ü"/>
            </a:pPr>
            <a:endParaRPr lang="ru-RU" sz="1800" smtClean="0">
              <a:solidFill>
                <a:schemeClr val="tx2"/>
              </a:solidFill>
            </a:endParaRPr>
          </a:p>
          <a:p>
            <a:pPr eaLnBrk="1" hangingPunct="1">
              <a:lnSpc>
                <a:spcPct val="80000"/>
              </a:lnSpc>
              <a:buFont typeface="Wingdings" pitchFamily="2" charset="2"/>
              <a:buChar char="ü"/>
            </a:pPr>
            <a:r>
              <a:rPr lang="ru-RU" sz="1800" smtClean="0">
                <a:solidFill>
                  <a:schemeClr val="tx2"/>
                </a:solidFill>
              </a:rPr>
              <a:t>Обращение(</a:t>
            </a:r>
            <a:r>
              <a:rPr lang="en-US" sz="1800" smtClean="0">
                <a:solidFill>
                  <a:schemeClr val="tx2"/>
                </a:solidFill>
              </a:rPr>
              <a:t>Dear Ben</a:t>
            </a:r>
            <a:r>
              <a:rPr lang="ru-RU" sz="1800" smtClean="0">
                <a:solidFill>
                  <a:schemeClr val="tx2"/>
                </a:solidFill>
              </a:rPr>
              <a:t>,</a:t>
            </a:r>
            <a:r>
              <a:rPr lang="en-US" sz="1800" smtClean="0">
                <a:solidFill>
                  <a:schemeClr val="tx2"/>
                </a:solidFill>
              </a:rPr>
              <a:t>)</a:t>
            </a:r>
            <a:r>
              <a:rPr lang="ru-RU" sz="1800" smtClean="0">
                <a:solidFill>
                  <a:schemeClr val="tx2"/>
                </a:solidFill>
              </a:rPr>
              <a:t>,завершающая фраза(</a:t>
            </a:r>
            <a:r>
              <a:rPr lang="en-US" sz="1800" smtClean="0">
                <a:solidFill>
                  <a:schemeClr val="tx2"/>
                </a:solidFill>
              </a:rPr>
              <a:t>Love</a:t>
            </a:r>
            <a:r>
              <a:rPr lang="ru-RU" sz="1800" smtClean="0">
                <a:solidFill>
                  <a:schemeClr val="tx2"/>
                </a:solidFill>
              </a:rPr>
              <a:t>,) и  подпись (</a:t>
            </a:r>
            <a:r>
              <a:rPr lang="en-US" sz="1800" smtClean="0">
                <a:solidFill>
                  <a:schemeClr val="tx2"/>
                </a:solidFill>
              </a:rPr>
              <a:t>Nastya</a:t>
            </a:r>
            <a:r>
              <a:rPr lang="ru-RU" sz="1800" smtClean="0">
                <a:solidFill>
                  <a:schemeClr val="tx2"/>
                </a:solidFill>
              </a:rPr>
              <a:t>) соответствуют стилю неформального письма.</a:t>
            </a:r>
          </a:p>
          <a:p>
            <a:pPr eaLnBrk="1" hangingPunct="1">
              <a:lnSpc>
                <a:spcPct val="80000"/>
              </a:lnSpc>
              <a:buFont typeface="Wingdings" pitchFamily="2" charset="2"/>
              <a:buChar char="ü"/>
            </a:pPr>
            <a:r>
              <a:rPr lang="ru-RU" sz="1800" smtClean="0">
                <a:solidFill>
                  <a:schemeClr val="tx2"/>
                </a:solidFill>
              </a:rPr>
              <a:t>В письме присутствует благодарность за полученное письмо (</a:t>
            </a:r>
            <a:r>
              <a:rPr lang="en-US" sz="1800" i="1" smtClean="0">
                <a:solidFill>
                  <a:schemeClr val="tx2"/>
                </a:solidFill>
              </a:rPr>
              <a:t>Thanks for your letter </a:t>
            </a:r>
            <a:r>
              <a:rPr lang="ru-RU" sz="1800" i="1" smtClean="0">
                <a:solidFill>
                  <a:schemeClr val="tx2"/>
                </a:solidFill>
              </a:rPr>
              <a:t>– </a:t>
            </a:r>
            <a:r>
              <a:rPr lang="en-US" sz="1800" i="1" smtClean="0">
                <a:solidFill>
                  <a:schemeClr val="tx2"/>
                </a:solidFill>
              </a:rPr>
              <a:t>It was lovely to hear from you</a:t>
            </a:r>
            <a:r>
              <a:rPr lang="ru-RU" sz="1800" i="1" smtClean="0">
                <a:solidFill>
                  <a:schemeClr val="tx2"/>
                </a:solidFill>
              </a:rPr>
              <a:t>.).</a:t>
            </a:r>
            <a:r>
              <a:rPr lang="ru-RU" sz="1800" smtClean="0">
                <a:solidFill>
                  <a:schemeClr val="tx2"/>
                </a:solidFill>
              </a:rPr>
              <a:t>Также присутствует упоминание о будущих контактах </a:t>
            </a:r>
            <a:r>
              <a:rPr lang="ru-RU" sz="1800" i="1" smtClean="0">
                <a:solidFill>
                  <a:schemeClr val="tx2"/>
                </a:solidFill>
              </a:rPr>
              <a:t>(</a:t>
            </a:r>
            <a:r>
              <a:rPr lang="en-US" sz="1800" i="1" smtClean="0">
                <a:solidFill>
                  <a:schemeClr val="tx2"/>
                </a:solidFill>
              </a:rPr>
              <a:t>Write back</a:t>
            </a:r>
            <a:r>
              <a:rPr lang="ru-RU" sz="1800" i="1" smtClean="0">
                <a:solidFill>
                  <a:schemeClr val="tx2"/>
                </a:solidFill>
              </a:rPr>
              <a:t>, </a:t>
            </a:r>
            <a:r>
              <a:rPr lang="en-US" sz="1800" i="1" smtClean="0">
                <a:solidFill>
                  <a:schemeClr val="tx2"/>
                </a:solidFill>
              </a:rPr>
              <a:t>please</a:t>
            </a:r>
            <a:r>
              <a:rPr lang="ru-RU" sz="1800" i="1" smtClean="0">
                <a:solidFill>
                  <a:schemeClr val="tx2"/>
                </a:solidFill>
              </a:rPr>
              <a:t>.)</a:t>
            </a:r>
            <a:r>
              <a:rPr lang="ru-RU" sz="1800" smtClean="0">
                <a:solidFill>
                  <a:schemeClr val="tx2"/>
                </a:solidFill>
              </a:rPr>
              <a:t>.</a:t>
            </a:r>
            <a:endParaRPr lang="en-US" sz="1800" smtClean="0">
              <a:solidFill>
                <a:schemeClr val="tx2"/>
              </a:solidFill>
            </a:endParaRPr>
          </a:p>
          <a:p>
            <a:pPr eaLnBrk="1" hangingPunct="1">
              <a:lnSpc>
                <a:spcPct val="80000"/>
              </a:lnSpc>
              <a:buFont typeface="Arial" charset="0"/>
              <a:buNone/>
            </a:pPr>
            <a:r>
              <a:rPr lang="ru-RU" sz="1800" smtClean="0">
                <a:solidFill>
                  <a:schemeClr val="tx2"/>
                </a:solidFill>
              </a:rPr>
              <a:t>     </a:t>
            </a:r>
            <a:r>
              <a:rPr lang="en-US" sz="1800" smtClean="0">
                <a:solidFill>
                  <a:schemeClr val="tx2"/>
                </a:solidFill>
              </a:rPr>
              <a:t> </a:t>
            </a:r>
            <a:r>
              <a:rPr lang="ru-RU" sz="1800" u="sng" smtClean="0">
                <a:solidFill>
                  <a:schemeClr val="tx2"/>
                </a:solidFill>
              </a:rPr>
              <a:t>Оценка снижена за отсутствие ответа на один вопрос, т. е. задание выполнено частично, что соответствует 1 баллу.</a:t>
            </a:r>
            <a:endParaRPr lang="ru-RU" sz="1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a:xfrm>
            <a:off x="457200" y="500063"/>
            <a:ext cx="8229600" cy="714375"/>
          </a:xfrm>
        </p:spPr>
        <p:txBody>
          <a:bodyPr/>
          <a:lstStyle/>
          <a:p>
            <a:pPr eaLnBrk="1" hangingPunct="1"/>
            <a:r>
              <a:rPr lang="ru-RU" sz="3200" b="1" smtClean="0">
                <a:solidFill>
                  <a:schemeClr val="tx2"/>
                </a:solidFill>
              </a:rPr>
              <a:t>Оценка по критерию «Организация текста»</a:t>
            </a:r>
            <a:endParaRPr lang="ru-RU" sz="3200" smtClean="0"/>
          </a:p>
        </p:txBody>
      </p:sp>
      <p:sp>
        <p:nvSpPr>
          <p:cNvPr id="3" name="Содержимое 2"/>
          <p:cNvSpPr>
            <a:spLocks noGrp="1"/>
          </p:cNvSpPr>
          <p:nvPr>
            <p:ph idx="1"/>
          </p:nvPr>
        </p:nvSpPr>
        <p:spPr>
          <a:xfrm>
            <a:off x="457200" y="1214438"/>
            <a:ext cx="8229600" cy="4911725"/>
          </a:xfrm>
        </p:spPr>
        <p:txBody>
          <a:bodyPr rtlCol="0">
            <a:normAutofit fontScale="77500" lnSpcReduction="20000"/>
          </a:bodyPr>
          <a:lstStyle/>
          <a:p>
            <a:pPr algn="ctr" eaLnBrk="1" fontAlgn="auto" hangingPunct="1">
              <a:spcAft>
                <a:spcPts val="0"/>
              </a:spcAft>
              <a:buFont typeface="Arial" pitchFamily="34" charset="0"/>
              <a:buNone/>
              <a:defRPr/>
            </a:pPr>
            <a:r>
              <a:rPr lang="ru-RU" sz="3600" b="1" dirty="0" smtClean="0">
                <a:solidFill>
                  <a:schemeClr val="tx2"/>
                </a:solidFill>
              </a:rPr>
              <a:t>Ставим 2 балла, т. к</a:t>
            </a:r>
          </a:p>
          <a:p>
            <a:pPr eaLnBrk="1" fontAlgn="auto" hangingPunct="1">
              <a:spcAft>
                <a:spcPts val="0"/>
              </a:spcAft>
              <a:buFont typeface="Wingdings" pitchFamily="2" charset="2"/>
              <a:buChar char="ü"/>
              <a:defRPr/>
            </a:pPr>
            <a:r>
              <a:rPr lang="ru-RU" dirty="0" smtClean="0">
                <a:solidFill>
                  <a:schemeClr val="tx2"/>
                </a:solidFill>
              </a:rPr>
              <a:t>Текст выстроен в целом </a:t>
            </a:r>
            <a:r>
              <a:rPr lang="ru-RU" b="1" dirty="0" smtClean="0">
                <a:solidFill>
                  <a:schemeClr val="tx2"/>
                </a:solidFill>
              </a:rPr>
              <a:t>логично и разделен на абзацы</a:t>
            </a:r>
            <a:r>
              <a:rPr lang="ru-RU" dirty="0" smtClean="0">
                <a:solidFill>
                  <a:schemeClr val="tx2"/>
                </a:solidFill>
              </a:rPr>
              <a:t>. Благодарность за полученное письмо и завершающая фраза также даны в отдельных абзацах. Есть предложение, вводящее в проблему письма:</a:t>
            </a:r>
            <a:r>
              <a:rPr lang="en-US" dirty="0" smtClean="0">
                <a:solidFill>
                  <a:schemeClr val="tx2"/>
                </a:solidFill>
              </a:rPr>
              <a:t>You asked me about my preparation for exam</a:t>
            </a:r>
            <a:r>
              <a:rPr lang="ru-RU" dirty="0" smtClean="0">
                <a:solidFill>
                  <a:schemeClr val="tx2"/>
                </a:solidFill>
              </a:rPr>
              <a:t>.</a:t>
            </a:r>
          </a:p>
          <a:p>
            <a:pPr eaLnBrk="1" fontAlgn="auto" hangingPunct="1">
              <a:spcAft>
                <a:spcPts val="0"/>
              </a:spcAft>
              <a:buFont typeface="Wingdings" pitchFamily="2" charset="2"/>
              <a:buChar char="ü"/>
              <a:defRPr/>
            </a:pPr>
            <a:r>
              <a:rPr lang="ru-RU" dirty="0" smtClean="0">
                <a:solidFill>
                  <a:schemeClr val="tx2"/>
                </a:solidFill>
              </a:rPr>
              <a:t>Используются правильно </a:t>
            </a:r>
            <a:r>
              <a:rPr lang="en-US" dirty="0" smtClean="0">
                <a:solidFill>
                  <a:schemeClr val="tx2"/>
                </a:solidFill>
              </a:rPr>
              <a:t> </a:t>
            </a:r>
            <a:r>
              <a:rPr lang="ru-RU" dirty="0" smtClean="0">
                <a:solidFill>
                  <a:schemeClr val="tx2"/>
                </a:solidFill>
              </a:rPr>
              <a:t>языковые средства: </a:t>
            </a:r>
            <a:r>
              <a:rPr lang="en-US" dirty="0" smtClean="0">
                <a:solidFill>
                  <a:schemeClr val="tx2"/>
                </a:solidFill>
              </a:rPr>
              <a:t>well</a:t>
            </a:r>
            <a:r>
              <a:rPr lang="ru-RU" dirty="0" smtClean="0">
                <a:solidFill>
                  <a:schemeClr val="tx2"/>
                </a:solidFill>
              </a:rPr>
              <a:t>,</a:t>
            </a:r>
            <a:r>
              <a:rPr lang="en-US" dirty="0" smtClean="0">
                <a:solidFill>
                  <a:schemeClr val="tx2"/>
                </a:solidFill>
              </a:rPr>
              <a:t>also</a:t>
            </a:r>
            <a:r>
              <a:rPr lang="ru-RU" dirty="0" smtClean="0">
                <a:solidFill>
                  <a:schemeClr val="tx2"/>
                </a:solidFill>
              </a:rPr>
              <a:t>, </a:t>
            </a:r>
            <a:r>
              <a:rPr lang="en-US" dirty="0" smtClean="0">
                <a:solidFill>
                  <a:schemeClr val="tx2"/>
                </a:solidFill>
              </a:rPr>
              <a:t>by the way</a:t>
            </a:r>
            <a:r>
              <a:rPr lang="ru-RU" dirty="0" smtClean="0">
                <a:solidFill>
                  <a:schemeClr val="tx2"/>
                </a:solidFill>
              </a:rPr>
              <a:t>.</a:t>
            </a:r>
          </a:p>
          <a:p>
            <a:pPr eaLnBrk="1" fontAlgn="auto" hangingPunct="1">
              <a:spcAft>
                <a:spcPts val="0"/>
              </a:spcAft>
              <a:buFont typeface="Wingdings" pitchFamily="2" charset="2"/>
              <a:buChar char="ü"/>
              <a:defRPr/>
            </a:pPr>
            <a:r>
              <a:rPr lang="ru-RU" dirty="0" smtClean="0">
                <a:solidFill>
                  <a:schemeClr val="tx2"/>
                </a:solidFill>
              </a:rPr>
              <a:t>Оформление письма соответствует нормам письменного  этикета:  правильно оформленный  в верхнем правом углу  адрес( сначала город, потом страна), дата, обращение на отдельной строке слева, завершающая фраза письма на отдельной строке, подпись на отдельной строке адрес</a:t>
            </a: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428625"/>
            <a:ext cx="8229600" cy="857250"/>
          </a:xfrm>
        </p:spPr>
        <p:txBody>
          <a:bodyPr rtlCol="0">
            <a:normAutofit fontScale="90000"/>
          </a:bodyPr>
          <a:lstStyle/>
          <a:p>
            <a:pPr eaLnBrk="1" fontAlgn="auto" hangingPunct="1">
              <a:spcAft>
                <a:spcPts val="0"/>
              </a:spcAft>
              <a:defRPr/>
            </a:pPr>
            <a:r>
              <a:rPr lang="ru-RU" sz="2800" b="1" dirty="0" smtClean="0">
                <a:solidFill>
                  <a:schemeClr val="tx2"/>
                </a:solidFill>
              </a:rPr>
              <a:t>Оценка по критерию «Лексико-грамматическое оформление текста»</a:t>
            </a:r>
            <a:endParaRPr lang="ru-RU" sz="2800" dirty="0"/>
          </a:p>
        </p:txBody>
      </p:sp>
      <p:sp>
        <p:nvSpPr>
          <p:cNvPr id="48130" name="Содержимое 2"/>
          <p:cNvSpPr>
            <a:spLocks noGrp="1"/>
          </p:cNvSpPr>
          <p:nvPr>
            <p:ph idx="1"/>
          </p:nvPr>
        </p:nvSpPr>
        <p:spPr>
          <a:xfrm>
            <a:off x="457200" y="1357313"/>
            <a:ext cx="8229600" cy="4768850"/>
          </a:xfrm>
        </p:spPr>
        <p:txBody>
          <a:bodyPr/>
          <a:lstStyle/>
          <a:p>
            <a:pPr algn="ctr" eaLnBrk="1" hangingPunct="1">
              <a:lnSpc>
                <a:spcPct val="80000"/>
              </a:lnSpc>
              <a:buFont typeface="Arial" charset="0"/>
              <a:buNone/>
            </a:pPr>
            <a:r>
              <a:rPr lang="ru-RU" sz="2400" b="1" smtClean="0">
                <a:solidFill>
                  <a:srgbClr val="002060"/>
                </a:solidFill>
              </a:rPr>
              <a:t>Ставим 2 балла, т. к.</a:t>
            </a:r>
          </a:p>
          <a:p>
            <a:pPr eaLnBrk="1" hangingPunct="1">
              <a:lnSpc>
                <a:spcPct val="80000"/>
              </a:lnSpc>
              <a:buFont typeface="Wingdings" pitchFamily="2" charset="2"/>
              <a:buChar char="ü"/>
            </a:pPr>
            <a:r>
              <a:rPr lang="ru-RU" sz="2200" smtClean="0">
                <a:solidFill>
                  <a:schemeClr val="tx2"/>
                </a:solidFill>
              </a:rPr>
              <a:t>Использована разнообразная лексика уровня</a:t>
            </a:r>
            <a:r>
              <a:rPr lang="en-US" sz="2200" smtClean="0">
                <a:solidFill>
                  <a:schemeClr val="tx2"/>
                </a:solidFill>
              </a:rPr>
              <a:t> </a:t>
            </a:r>
            <a:r>
              <a:rPr lang="ru-RU" sz="2200" smtClean="0">
                <a:solidFill>
                  <a:schemeClr val="tx2"/>
                </a:solidFill>
              </a:rPr>
              <a:t>А2(</a:t>
            </a:r>
            <a:r>
              <a:rPr lang="en-US" sz="2200" smtClean="0">
                <a:solidFill>
                  <a:schemeClr val="tx2"/>
                </a:solidFill>
              </a:rPr>
              <a:t>compulsory</a:t>
            </a:r>
            <a:r>
              <a:rPr lang="ru-RU" sz="2200" smtClean="0">
                <a:solidFill>
                  <a:schemeClr val="tx2"/>
                </a:solidFill>
              </a:rPr>
              <a:t>, </a:t>
            </a:r>
            <a:r>
              <a:rPr lang="en-US" sz="2200" smtClean="0">
                <a:solidFill>
                  <a:schemeClr val="tx2"/>
                </a:solidFill>
              </a:rPr>
              <a:t>enter the university</a:t>
            </a:r>
            <a:r>
              <a:rPr lang="ru-RU" sz="2200" smtClean="0">
                <a:solidFill>
                  <a:schemeClr val="tx2"/>
                </a:solidFill>
              </a:rPr>
              <a:t>), простые и сложные грамматические структуры ( модальный глагол </a:t>
            </a:r>
            <a:r>
              <a:rPr lang="en-US" sz="2200" smtClean="0">
                <a:solidFill>
                  <a:schemeClr val="tx2"/>
                </a:solidFill>
              </a:rPr>
              <a:t>have to</a:t>
            </a:r>
            <a:r>
              <a:rPr lang="ru-RU" sz="2200" smtClean="0">
                <a:solidFill>
                  <a:schemeClr val="tx2"/>
                </a:solidFill>
              </a:rPr>
              <a:t>, </a:t>
            </a:r>
            <a:r>
              <a:rPr lang="en-US" sz="2200" smtClean="0">
                <a:solidFill>
                  <a:schemeClr val="tx2"/>
                </a:solidFill>
              </a:rPr>
              <a:t>prefer smth to smth</a:t>
            </a:r>
            <a:r>
              <a:rPr lang="ru-RU" sz="2200" smtClean="0">
                <a:solidFill>
                  <a:schemeClr val="tx2"/>
                </a:solidFill>
              </a:rPr>
              <a:t>), использованы простые и сложносочиненные предложения</a:t>
            </a:r>
          </a:p>
          <a:p>
            <a:pPr eaLnBrk="1" hangingPunct="1">
              <a:lnSpc>
                <a:spcPct val="80000"/>
              </a:lnSpc>
              <a:buFont typeface="Wingdings" pitchFamily="2" charset="2"/>
              <a:buChar char="ü"/>
            </a:pPr>
            <a:r>
              <a:rPr lang="ru-RU" sz="2200" smtClean="0">
                <a:solidFill>
                  <a:schemeClr val="tx2"/>
                </a:solidFill>
              </a:rPr>
              <a:t>Количество грамматических и лексических ошибок, не затрудняющих понимание – 1 допущенные ошибки затрагивают одну грамматическую категорию – артикль (</a:t>
            </a:r>
            <a:r>
              <a:rPr lang="en-US" sz="2200" smtClean="0">
                <a:solidFill>
                  <a:schemeClr val="tx2"/>
                </a:solidFill>
              </a:rPr>
              <a:t>Russian language)</a:t>
            </a:r>
            <a:r>
              <a:rPr lang="ru-RU" sz="2200" smtClean="0">
                <a:solidFill>
                  <a:schemeClr val="tx2"/>
                </a:solidFill>
              </a:rPr>
              <a:t>. </a:t>
            </a:r>
            <a:endParaRPr lang="en-US" sz="2200" smtClean="0">
              <a:solidFill>
                <a:schemeClr val="tx2"/>
              </a:solidFill>
            </a:endParaRPr>
          </a:p>
          <a:p>
            <a:pPr eaLnBrk="1" hangingPunct="1">
              <a:lnSpc>
                <a:spcPct val="80000"/>
              </a:lnSpc>
              <a:buFont typeface="Wingdings" pitchFamily="2" charset="2"/>
              <a:buChar char="ü"/>
            </a:pPr>
            <a:r>
              <a:rPr lang="ru-RU" sz="2200" smtClean="0">
                <a:solidFill>
                  <a:schemeClr val="tx2"/>
                </a:solidFill>
              </a:rPr>
              <a:t>Количество грамматических и лексичеких ошибок, затрудняющих понимание – 1, а именно: </a:t>
            </a:r>
            <a:r>
              <a:rPr lang="en-US" sz="2200" i="1" smtClean="0">
                <a:solidFill>
                  <a:schemeClr val="tx2"/>
                </a:solidFill>
              </a:rPr>
              <a:t>Society</a:t>
            </a:r>
            <a:r>
              <a:rPr lang="ru-RU" sz="2200" i="1" smtClean="0">
                <a:solidFill>
                  <a:schemeClr val="tx2"/>
                </a:solidFill>
              </a:rPr>
              <a:t>, </a:t>
            </a:r>
            <a:r>
              <a:rPr lang="ru-RU" sz="2200" smtClean="0">
                <a:solidFill>
                  <a:schemeClr val="tx2"/>
                </a:solidFill>
              </a:rPr>
              <a:t>видимо вместо </a:t>
            </a:r>
            <a:r>
              <a:rPr lang="en-US" sz="2200" smtClean="0">
                <a:solidFill>
                  <a:schemeClr val="tx2"/>
                </a:solidFill>
              </a:rPr>
              <a:t>Social</a:t>
            </a:r>
            <a:r>
              <a:rPr lang="ru-RU" sz="2200" smtClean="0">
                <a:solidFill>
                  <a:schemeClr val="tx2"/>
                </a:solidFill>
              </a:rPr>
              <a:t> </a:t>
            </a:r>
            <a:r>
              <a:rPr lang="en-US" sz="2200" smtClean="0">
                <a:solidFill>
                  <a:schemeClr val="tx2"/>
                </a:solidFill>
              </a:rPr>
              <a:t>studies</a:t>
            </a:r>
            <a:r>
              <a:rPr lang="ru-RU" sz="2200" smtClean="0">
                <a:solidFill>
                  <a:schemeClr val="tx2"/>
                </a:solidFill>
              </a:rPr>
              <a:t> (неправильно употребленное слово)</a:t>
            </a:r>
          </a:p>
          <a:p>
            <a:pPr eaLnBrk="1" hangingPunct="1">
              <a:lnSpc>
                <a:spcPct val="80000"/>
              </a:lnSpc>
              <a:buFont typeface="Arial" charset="0"/>
              <a:buNone/>
            </a:pPr>
            <a:r>
              <a:rPr lang="ru-RU" sz="2200" smtClean="0">
                <a:solidFill>
                  <a:schemeClr val="tx2"/>
                </a:solidFill>
              </a:rPr>
              <a:t>      </a:t>
            </a:r>
          </a:p>
          <a:p>
            <a:pPr eaLnBrk="1" hangingPunct="1">
              <a:lnSpc>
                <a:spcPct val="80000"/>
              </a:lnSpc>
              <a:buFont typeface="Arial" charset="0"/>
              <a:buNone/>
            </a:pPr>
            <a:r>
              <a:rPr lang="ru-RU" sz="2200" smtClean="0">
                <a:solidFill>
                  <a:schemeClr val="tx2"/>
                </a:solidFill>
              </a:rPr>
              <a:t>     </a:t>
            </a:r>
            <a:r>
              <a:rPr lang="ru-RU" sz="2200" b="1" u="sng" smtClean="0">
                <a:solidFill>
                  <a:schemeClr val="tx2"/>
                </a:solidFill>
              </a:rPr>
              <a:t>Оценка снижена за 1 допущенную ошибку, затрудняющую понимание</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p:nvPr>
        </p:nvSpPr>
        <p:spPr>
          <a:xfrm>
            <a:off x="457200" y="428625"/>
            <a:ext cx="8229600" cy="989013"/>
          </a:xfrm>
        </p:spPr>
        <p:txBody>
          <a:bodyPr/>
          <a:lstStyle/>
          <a:p>
            <a:pPr eaLnBrk="1" hangingPunct="1"/>
            <a:r>
              <a:rPr lang="ru-RU" sz="2800" b="1" smtClean="0">
                <a:solidFill>
                  <a:schemeClr val="tx2"/>
                </a:solidFill>
              </a:rPr>
              <a:t>Оценка по критерию « Орфография и пунктуация»</a:t>
            </a:r>
            <a:endParaRPr lang="ru-RU" sz="2800" smtClean="0"/>
          </a:p>
        </p:txBody>
      </p:sp>
      <p:sp>
        <p:nvSpPr>
          <p:cNvPr id="49154" name="Содержимое 2"/>
          <p:cNvSpPr>
            <a:spLocks noGrp="1"/>
          </p:cNvSpPr>
          <p:nvPr>
            <p:ph idx="1"/>
          </p:nvPr>
        </p:nvSpPr>
        <p:spPr>
          <a:xfrm>
            <a:off x="457200" y="1285875"/>
            <a:ext cx="8229600" cy="4840288"/>
          </a:xfrm>
        </p:spPr>
        <p:txBody>
          <a:bodyPr/>
          <a:lstStyle/>
          <a:p>
            <a:pPr eaLnBrk="1" hangingPunct="1">
              <a:buFont typeface="Arial" charset="0"/>
              <a:buNone/>
            </a:pPr>
            <a:r>
              <a:rPr lang="ru-RU" smtClean="0">
                <a:solidFill>
                  <a:schemeClr val="tx2"/>
                </a:solidFill>
              </a:rPr>
              <a:t>                  </a:t>
            </a:r>
            <a:r>
              <a:rPr lang="ru-RU" b="1" u="sng" smtClean="0">
                <a:solidFill>
                  <a:schemeClr val="tx2"/>
                </a:solidFill>
              </a:rPr>
              <a:t>Ставим 2 балла, т.к.</a:t>
            </a:r>
          </a:p>
          <a:p>
            <a:pPr eaLnBrk="1" hangingPunct="1">
              <a:buFont typeface="Wingdings" pitchFamily="2" charset="2"/>
              <a:buChar char="ü"/>
            </a:pPr>
            <a:r>
              <a:rPr lang="ru-RU" smtClean="0">
                <a:solidFill>
                  <a:schemeClr val="tx2"/>
                </a:solidFill>
              </a:rPr>
              <a:t>орфографические ошибки отсутствуют. В ответе на второй вопрос имеется запятая перед словом </a:t>
            </a:r>
            <a:r>
              <a:rPr lang="en-US" smtClean="0">
                <a:solidFill>
                  <a:schemeClr val="tx2"/>
                </a:solidFill>
              </a:rPr>
              <a:t>because</a:t>
            </a:r>
            <a:r>
              <a:rPr lang="ru-RU" smtClean="0">
                <a:solidFill>
                  <a:schemeClr val="tx2"/>
                </a:solidFill>
              </a:rPr>
              <a:t>.Эта ошибка не затрудняет понимание</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285750" y="500063"/>
          <a:ext cx="8572500" cy="5500687"/>
        </p:xfrm>
        <a:graphic>
          <a:graphicData uri="http://schemas.openxmlformats.org/presentationml/2006/ole">
            <p:oleObj spid="_x0000_s1026" name="Документ" r:id="rId3" imgW="9928049" imgH="5882039" progId="">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p:nvPr>
        </p:nvSpPr>
        <p:spPr>
          <a:xfrm>
            <a:off x="457200" y="404813"/>
            <a:ext cx="8229600" cy="936625"/>
          </a:xfrm>
        </p:spPr>
        <p:txBody>
          <a:bodyPr/>
          <a:lstStyle/>
          <a:p>
            <a:r>
              <a:rPr lang="ru-RU" smtClean="0">
                <a:solidFill>
                  <a:schemeClr val="accent2"/>
                </a:solidFill>
              </a:rPr>
              <a:t>Назначение третьей проверки</a:t>
            </a:r>
          </a:p>
        </p:txBody>
      </p:sp>
      <p:sp>
        <p:nvSpPr>
          <p:cNvPr id="52226" name="Rectangle 3"/>
          <p:cNvSpPr>
            <a:spLocks noGrp="1"/>
          </p:cNvSpPr>
          <p:nvPr>
            <p:ph type="body" idx="1"/>
          </p:nvPr>
        </p:nvSpPr>
        <p:spPr/>
        <p:txBody>
          <a:bodyPr/>
          <a:lstStyle/>
          <a:p>
            <a:pPr>
              <a:lnSpc>
                <a:spcPct val="90000"/>
              </a:lnSpc>
              <a:buFont typeface="Arial" charset="0"/>
              <a:buNone/>
            </a:pPr>
            <a:r>
              <a:rPr lang="ru-RU" sz="2400" smtClean="0"/>
              <a:t>     </a:t>
            </a:r>
            <a:r>
              <a:rPr lang="ru-RU" sz="2400" smtClean="0">
                <a:solidFill>
                  <a:schemeClr val="tx2"/>
                </a:solidFill>
              </a:rPr>
              <a:t>При оценке выполнения задания 33 </a:t>
            </a:r>
            <a:r>
              <a:rPr lang="ru-RU" sz="2400" b="1" smtClean="0">
                <a:solidFill>
                  <a:schemeClr val="tx2"/>
                </a:solidFill>
              </a:rPr>
              <a:t>письменной части </a:t>
            </a:r>
            <a:r>
              <a:rPr lang="ru-RU" sz="2400" smtClean="0">
                <a:solidFill>
                  <a:schemeClr val="tx2"/>
                </a:solidFill>
              </a:rPr>
              <a:t>третий эксперт назначается в следующих случаях.</a:t>
            </a:r>
          </a:p>
          <a:p>
            <a:pPr>
              <a:lnSpc>
                <a:spcPct val="90000"/>
              </a:lnSpc>
              <a:buFont typeface="Arial" charset="0"/>
              <a:buNone/>
            </a:pPr>
            <a:r>
              <a:rPr lang="ru-RU" sz="2400" smtClean="0">
                <a:solidFill>
                  <a:schemeClr val="tx2"/>
                </a:solidFill>
              </a:rPr>
              <a:t>    1) Если один из экспертов поставил </a:t>
            </a:r>
            <a:r>
              <a:rPr lang="ru-RU" sz="2400" b="1" smtClean="0">
                <a:solidFill>
                  <a:schemeClr val="tx2"/>
                </a:solidFill>
              </a:rPr>
              <a:t>0 </a:t>
            </a:r>
            <a:r>
              <a:rPr lang="ru-RU" sz="2400" smtClean="0">
                <a:solidFill>
                  <a:schemeClr val="tx2"/>
                </a:solidFill>
              </a:rPr>
              <a:t>баллов (или выставил «Х») по критерию К1, а другой эксперт – </a:t>
            </a:r>
            <a:r>
              <a:rPr lang="ru-RU" sz="2400" b="1" smtClean="0">
                <a:solidFill>
                  <a:schemeClr val="tx2"/>
                </a:solidFill>
              </a:rPr>
              <a:t>ненулевое </a:t>
            </a:r>
            <a:r>
              <a:rPr lang="ru-RU" sz="2400" smtClean="0">
                <a:solidFill>
                  <a:schemeClr val="tx2"/>
                </a:solidFill>
              </a:rPr>
              <a:t>значение, </a:t>
            </a:r>
            <a:r>
              <a:rPr lang="ru-RU" sz="2400" i="1" smtClean="0">
                <a:solidFill>
                  <a:schemeClr val="tx2"/>
                </a:solidFill>
              </a:rPr>
              <a:t>то </a:t>
            </a:r>
            <a:r>
              <a:rPr lang="ru-RU" sz="2400" b="1" i="1" smtClean="0">
                <a:solidFill>
                  <a:schemeClr val="tx2"/>
                </a:solidFill>
              </a:rPr>
              <a:t>третий эксперт должен перепроверить соответствующее задание (33) по всем критериям</a:t>
            </a:r>
            <a:r>
              <a:rPr lang="ru-RU" sz="2400" i="1" smtClean="0">
                <a:solidFill>
                  <a:schemeClr val="tx2"/>
                </a:solidFill>
              </a:rPr>
              <a:t>.</a:t>
            </a:r>
          </a:p>
          <a:p>
            <a:pPr>
              <a:lnSpc>
                <a:spcPct val="90000"/>
              </a:lnSpc>
              <a:buFont typeface="Arial" charset="0"/>
              <a:buNone/>
            </a:pPr>
            <a:r>
              <a:rPr lang="ru-RU" sz="2400" smtClean="0">
                <a:solidFill>
                  <a:schemeClr val="tx2"/>
                </a:solidFill>
              </a:rPr>
              <a:t>  2) Третий эксперт назначается в случае расхождения баллов, выставленных первым и вторым экспертом, на </a:t>
            </a:r>
            <a:r>
              <a:rPr lang="ru-RU" sz="2400" b="1" smtClean="0">
                <a:solidFill>
                  <a:schemeClr val="tx2"/>
                </a:solidFill>
              </a:rPr>
              <a:t>3</a:t>
            </a:r>
            <a:r>
              <a:rPr lang="ru-RU" sz="2400" smtClean="0">
                <a:solidFill>
                  <a:schemeClr val="tx2"/>
                </a:solidFill>
              </a:rPr>
              <a:t> и более. </a:t>
            </a:r>
            <a:r>
              <a:rPr lang="ru-RU" sz="2400" b="1" i="1" smtClean="0">
                <a:solidFill>
                  <a:schemeClr val="tx2"/>
                </a:solidFill>
              </a:rPr>
              <a:t>Третий эксперт выставляет баллы по всем четырем позициям оценивания задания 33.</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Заголовок 1"/>
          <p:cNvSpPr>
            <a:spLocks noGrp="1"/>
          </p:cNvSpPr>
          <p:nvPr>
            <p:ph type="title"/>
          </p:nvPr>
        </p:nvSpPr>
        <p:spPr>
          <a:xfrm>
            <a:off x="357188" y="357188"/>
            <a:ext cx="8229600" cy="928687"/>
          </a:xfrm>
        </p:spPr>
        <p:txBody>
          <a:bodyPr/>
          <a:lstStyle/>
          <a:p>
            <a:pPr eaLnBrk="1" hangingPunct="1"/>
            <a:r>
              <a:rPr lang="en-US" sz="2500" b="1" smtClean="0">
                <a:solidFill>
                  <a:schemeClr val="accent2"/>
                </a:solidFill>
              </a:rPr>
              <a:t>III.</a:t>
            </a:r>
            <a:r>
              <a:rPr lang="ru-RU" sz="2500" b="1" smtClean="0">
                <a:solidFill>
                  <a:schemeClr val="accent2"/>
                </a:solidFill>
              </a:rPr>
              <a:t>Раздел « Устная часть». </a:t>
            </a:r>
            <a:r>
              <a:rPr lang="ru-RU" sz="2500" b="1" smtClean="0">
                <a:solidFill>
                  <a:schemeClr val="accent2"/>
                </a:solidFill>
                <a:latin typeface="Arial" charset="0"/>
              </a:rPr>
              <a:t/>
            </a:r>
            <a:br>
              <a:rPr lang="ru-RU" sz="2500" b="1" smtClean="0">
                <a:solidFill>
                  <a:schemeClr val="accent2"/>
                </a:solidFill>
                <a:latin typeface="Arial" charset="0"/>
              </a:rPr>
            </a:br>
            <a:r>
              <a:rPr lang="ru-RU" sz="2500" b="1" smtClean="0">
                <a:solidFill>
                  <a:schemeClr val="accent2"/>
                </a:solidFill>
              </a:rPr>
              <a:t>Структура и содержание заданий</a:t>
            </a:r>
            <a:endParaRPr lang="ru-RU" sz="2500" smtClean="0">
              <a:solidFill>
                <a:schemeClr val="accent2"/>
              </a:solidFill>
            </a:endParaRPr>
          </a:p>
        </p:txBody>
      </p:sp>
      <p:graphicFrame>
        <p:nvGraphicFramePr>
          <p:cNvPr id="50216" name="Group 40"/>
          <p:cNvGraphicFramePr>
            <a:graphicFrameLocks noGrp="1"/>
          </p:cNvGraphicFramePr>
          <p:nvPr>
            <p:ph idx="1"/>
          </p:nvPr>
        </p:nvGraphicFramePr>
        <p:xfrm>
          <a:off x="500063" y="1268413"/>
          <a:ext cx="8229600" cy="4833937"/>
        </p:xfrm>
        <a:graphic>
          <a:graphicData uri="http://schemas.openxmlformats.org/drawingml/2006/table">
            <a:tbl>
              <a:tblPr/>
              <a:tblGrid>
                <a:gridCol w="571500"/>
                <a:gridCol w="2928937"/>
                <a:gridCol w="1071563"/>
                <a:gridCol w="1071562"/>
                <a:gridCol w="1214438"/>
                <a:gridCol w="1371600"/>
              </a:tblGrid>
              <a:tr h="439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Задание</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Содержание</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Уровень сложности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Максимальный балл</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Время на подготовку</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rgbClr val="FFFFFF"/>
                          </a:solidFill>
                          <a:effectLst/>
                          <a:latin typeface="Calibri" pitchFamily="34" charset="0"/>
                        </a:rPr>
                        <a:t>Время ответа</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54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Чтение вслух небольшого текста научно-популярного характера</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1,5 мин.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2 мин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438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Ответы на 6 вопросов на определенную тему (школа, семья, досуг и увлечения, занятия спортом, путешествия, праздники, еда, транспорт и т.д.). </a:t>
                      </a:r>
                      <a:r>
                        <a:rPr kumimoji="0" lang="ru-RU" sz="1200" b="1" i="0" u="none" strike="noStrike" cap="none" normalizeH="0" baseline="0" smtClean="0">
                          <a:ln>
                            <a:noFill/>
                          </a:ln>
                          <a:solidFill>
                            <a:schemeClr val="accent2"/>
                          </a:solidFill>
                          <a:effectLst/>
                          <a:latin typeface="Calibri" pitchFamily="34" charset="0"/>
                        </a:rPr>
                        <a:t>Участник ОГЭ слышит вопросы, на которые ему следует ответить</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40 секунд ответ на каждый вопрос</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284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2"/>
                          </a:solidFill>
                          <a:effectLst/>
                          <a:latin typeface="Calibri" pitchFamily="34" charset="0"/>
                        </a:rPr>
                        <a:t>Монологическое выказывание по предложенной теме (школьная жизнь и изучаемые предметы, семья, увлечения, занятия спортом, здоровый образ жизни, занятия иностранным языком, путешествия, праздники, средства массовой информации </a:t>
                      </a:r>
                      <a:br>
                        <a:rPr kumimoji="0" lang="ru-RU" sz="1200" b="1" i="0" u="none" strike="noStrike" cap="none" normalizeH="0" baseline="0" smtClean="0">
                          <a:ln>
                            <a:noFill/>
                          </a:ln>
                          <a:solidFill>
                            <a:schemeClr val="tx2"/>
                          </a:solidFill>
                          <a:effectLst/>
                          <a:latin typeface="Calibri" pitchFamily="34" charset="0"/>
                        </a:rPr>
                      </a:br>
                      <a:r>
                        <a:rPr kumimoji="0" lang="ru-RU" sz="1200" b="1" i="0" u="none" strike="noStrike" cap="none" normalizeH="0" baseline="0" smtClean="0">
                          <a:ln>
                            <a:noFill/>
                          </a:ln>
                          <a:solidFill>
                            <a:schemeClr val="tx2"/>
                          </a:solidFill>
                          <a:effectLst/>
                          <a:latin typeface="Calibri" pitchFamily="34" charset="0"/>
                        </a:rPr>
                        <a:t>и коммуникации, </a:t>
                      </a:r>
                      <a:br>
                        <a:rPr kumimoji="0" lang="ru-RU" sz="1200" b="1" i="0" u="none" strike="noStrike" cap="none" normalizeH="0" baseline="0" smtClean="0">
                          <a:ln>
                            <a:noFill/>
                          </a:ln>
                          <a:solidFill>
                            <a:schemeClr val="tx2"/>
                          </a:solidFill>
                          <a:effectLst/>
                          <a:latin typeface="Calibri" pitchFamily="34" charset="0"/>
                        </a:rPr>
                      </a:br>
                      <a:r>
                        <a:rPr kumimoji="0" lang="ru-RU" sz="1200" b="1" i="0" u="none" strike="noStrike" cap="none" normalizeH="0" baseline="0" smtClean="0">
                          <a:ln>
                            <a:noFill/>
                          </a:ln>
                          <a:solidFill>
                            <a:schemeClr val="tx2"/>
                          </a:solidFill>
                          <a:effectLst/>
                          <a:latin typeface="Calibri" pitchFamily="34" charset="0"/>
                        </a:rPr>
                        <a:t>транспорт и т.д.)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1,5 мин.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2"/>
                          </a:solidFill>
                          <a:effectLst/>
                          <a:latin typeface="Calibri" pitchFamily="34" charset="0"/>
                        </a:rPr>
                        <a:t>2 мин.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Заголовок 1"/>
          <p:cNvSpPr>
            <a:spLocks noGrp="1"/>
          </p:cNvSpPr>
          <p:nvPr>
            <p:ph type="title"/>
          </p:nvPr>
        </p:nvSpPr>
        <p:spPr>
          <a:xfrm>
            <a:off x="457200" y="428625"/>
            <a:ext cx="8229600" cy="928688"/>
          </a:xfrm>
        </p:spPr>
        <p:txBody>
          <a:bodyPr/>
          <a:lstStyle/>
          <a:p>
            <a:pPr eaLnBrk="1" hangingPunct="1"/>
            <a:r>
              <a:rPr lang="ru-RU" sz="3200" b="1" smtClean="0">
                <a:solidFill>
                  <a:schemeClr val="accent2"/>
                </a:solidFill>
              </a:rPr>
              <a:t>Конечная цель обучения устной речи :</a:t>
            </a:r>
          </a:p>
        </p:txBody>
      </p:sp>
      <p:sp>
        <p:nvSpPr>
          <p:cNvPr id="54274" name="Содержимое 2"/>
          <p:cNvSpPr>
            <a:spLocks noGrp="1"/>
          </p:cNvSpPr>
          <p:nvPr>
            <p:ph idx="1"/>
          </p:nvPr>
        </p:nvSpPr>
        <p:spPr>
          <a:xfrm>
            <a:off x="428625" y="1571625"/>
            <a:ext cx="8229600" cy="4525963"/>
          </a:xfrm>
        </p:spPr>
        <p:txBody>
          <a:bodyPr/>
          <a:lstStyle/>
          <a:p>
            <a:pPr eaLnBrk="1" hangingPunct="1">
              <a:buFont typeface="Arial" charset="0"/>
              <a:buNone/>
            </a:pPr>
            <a:r>
              <a:rPr lang="ru-RU" b="1" smtClean="0">
                <a:solidFill>
                  <a:schemeClr val="tx2"/>
                </a:solidFill>
                <a:latin typeface="Arial" charset="0"/>
              </a:rPr>
              <a:t>    В</a:t>
            </a:r>
            <a:r>
              <a:rPr lang="ru-RU" b="1" smtClean="0">
                <a:solidFill>
                  <a:schemeClr val="tx2"/>
                </a:solidFill>
              </a:rPr>
              <a:t>ыработка  у учащихся умений </a:t>
            </a:r>
            <a:r>
              <a:rPr lang="ru-RU" b="1" i="1" smtClean="0">
                <a:solidFill>
                  <a:schemeClr val="tx2"/>
                </a:solidFill>
              </a:rPr>
              <a:t>неподготовленной спонтанной речи </a:t>
            </a:r>
            <a:r>
              <a:rPr lang="ru-RU" b="1" smtClean="0">
                <a:solidFill>
                  <a:schemeClr val="tx2"/>
                </a:solidFill>
              </a:rPr>
              <a:t>в рамках тем и ситуаций, предложенных в стандартах и примерных программах</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Заголовок 1"/>
          <p:cNvSpPr>
            <a:spLocks noGrp="1"/>
          </p:cNvSpPr>
          <p:nvPr>
            <p:ph type="title"/>
          </p:nvPr>
        </p:nvSpPr>
        <p:spPr/>
        <p:txBody>
          <a:bodyPr/>
          <a:lstStyle/>
          <a:p>
            <a:pPr eaLnBrk="1" hangingPunct="1"/>
            <a:r>
              <a:rPr lang="ru-RU" sz="2800" b="1" smtClean="0">
                <a:solidFill>
                  <a:schemeClr val="accent2"/>
                </a:solidFill>
              </a:rPr>
              <a:t>Требования к уровню подготовки выпускников </a:t>
            </a:r>
            <a:br>
              <a:rPr lang="ru-RU" sz="2800" b="1" smtClean="0">
                <a:solidFill>
                  <a:schemeClr val="accent2"/>
                </a:solidFill>
              </a:rPr>
            </a:br>
            <a:r>
              <a:rPr lang="en-US" sz="2800" b="1" smtClean="0">
                <a:solidFill>
                  <a:schemeClr val="accent2"/>
                </a:solidFill>
              </a:rPr>
              <a:t>IX </a:t>
            </a:r>
            <a:r>
              <a:rPr lang="ru-RU" sz="2800" b="1" smtClean="0">
                <a:solidFill>
                  <a:schemeClr val="accent2"/>
                </a:solidFill>
              </a:rPr>
              <a:t>классов в устной речи.</a:t>
            </a:r>
          </a:p>
        </p:txBody>
      </p:sp>
      <p:sp>
        <p:nvSpPr>
          <p:cNvPr id="55298" name="Содержимое 2"/>
          <p:cNvSpPr>
            <a:spLocks noGrp="1"/>
          </p:cNvSpPr>
          <p:nvPr>
            <p:ph idx="1"/>
          </p:nvPr>
        </p:nvSpPr>
        <p:spPr>
          <a:xfrm>
            <a:off x="457200" y="1285875"/>
            <a:ext cx="8229600" cy="4840288"/>
          </a:xfrm>
        </p:spPr>
        <p:txBody>
          <a:bodyPr/>
          <a:lstStyle/>
          <a:p>
            <a:pPr eaLnBrk="1" hangingPunct="1">
              <a:lnSpc>
                <a:spcPct val="80000"/>
              </a:lnSpc>
              <a:buFont typeface="Arial" charset="0"/>
              <a:buNone/>
            </a:pPr>
            <a:r>
              <a:rPr lang="ru-RU" sz="2000" i="1" smtClean="0">
                <a:solidFill>
                  <a:schemeClr val="tx2"/>
                </a:solidFill>
              </a:rPr>
              <a:t>                       </a:t>
            </a:r>
            <a:r>
              <a:rPr lang="ru-RU" sz="2000" i="1" smtClean="0">
                <a:solidFill>
                  <a:schemeClr val="tx2"/>
                </a:solidFill>
                <a:latin typeface="Arial" charset="0"/>
              </a:rPr>
              <a:t>      </a:t>
            </a:r>
            <a:r>
              <a:rPr lang="ru-RU" sz="2000" b="1" i="1" u="sng" smtClean="0">
                <a:solidFill>
                  <a:schemeClr val="tx2"/>
                </a:solidFill>
              </a:rPr>
              <a:t>в области диалогической речи:</a:t>
            </a:r>
            <a:endParaRPr lang="ru-RU" sz="2000" b="1" u="sng" smtClean="0">
              <a:solidFill>
                <a:schemeClr val="tx2"/>
              </a:solidFill>
            </a:endParaRPr>
          </a:p>
          <a:p>
            <a:pPr eaLnBrk="1" hangingPunct="1">
              <a:lnSpc>
                <a:spcPct val="80000"/>
              </a:lnSpc>
            </a:pPr>
            <a:r>
              <a:rPr lang="ru-RU" sz="2000" smtClean="0">
                <a:solidFill>
                  <a:schemeClr val="tx2"/>
                </a:solidFill>
              </a:rPr>
              <a:t>вести комбинированный диалог в стандартных ситуациях неофициального общения, соблюдая нормы речевого этикета, принятые в стране изучаемого языка. Комбинированный диалог может сочетать такие виды диалога, как диалог этикетного характера, диалог-расспрос, диалог-побуждение, диалог – обмен мнениями;</a:t>
            </a:r>
          </a:p>
          <a:p>
            <a:pPr eaLnBrk="1" hangingPunct="1">
              <a:lnSpc>
                <a:spcPct val="80000"/>
              </a:lnSpc>
              <a:buFont typeface="Arial" charset="0"/>
              <a:buNone/>
            </a:pPr>
            <a:r>
              <a:rPr lang="ru-RU" sz="2000" i="1" smtClean="0">
                <a:solidFill>
                  <a:schemeClr val="tx2"/>
                </a:solidFill>
              </a:rPr>
              <a:t>                   </a:t>
            </a:r>
            <a:r>
              <a:rPr lang="ru-RU" sz="2000" i="1" smtClean="0">
                <a:solidFill>
                  <a:schemeClr val="tx2"/>
                </a:solidFill>
                <a:latin typeface="Arial" charset="0"/>
              </a:rPr>
              <a:t>        </a:t>
            </a:r>
            <a:r>
              <a:rPr lang="ru-RU" sz="2000" b="1" i="1" u="sng" smtClean="0">
                <a:solidFill>
                  <a:schemeClr val="tx2"/>
                </a:solidFill>
              </a:rPr>
              <a:t>в области монологической речи</a:t>
            </a:r>
            <a:r>
              <a:rPr lang="ru-RU" sz="2000" b="1" i="1" smtClean="0">
                <a:solidFill>
                  <a:schemeClr val="tx2"/>
                </a:solidFill>
              </a:rPr>
              <a:t>:</a:t>
            </a:r>
            <a:endParaRPr lang="ru-RU" sz="2000" b="1" smtClean="0">
              <a:solidFill>
                <a:schemeClr val="tx2"/>
              </a:solidFill>
            </a:endParaRPr>
          </a:p>
          <a:p>
            <a:pPr eaLnBrk="1" hangingPunct="1">
              <a:lnSpc>
                <a:spcPct val="80000"/>
              </a:lnSpc>
            </a:pPr>
            <a:r>
              <a:rPr lang="ru-RU" sz="2000" smtClean="0">
                <a:solidFill>
                  <a:schemeClr val="tx2"/>
                </a:solidFill>
              </a:rPr>
              <a:t>рассказывать о себе, своей семье, друзьях, своей школе, своих интересах, планах на будущее; о своем городе/селе, о своей стране и странах изучаемого языка с опорой на зрительную наглядность и/или вербальные опоры (ключевые слова, план, вопросы);</a:t>
            </a:r>
          </a:p>
          <a:p>
            <a:pPr eaLnBrk="1" hangingPunct="1">
              <a:lnSpc>
                <a:spcPct val="80000"/>
              </a:lnSpc>
            </a:pPr>
            <a:r>
              <a:rPr lang="ru-RU" sz="2000" smtClean="0">
                <a:solidFill>
                  <a:schemeClr val="tx2"/>
                </a:solidFill>
              </a:rPr>
              <a:t>описывать события с опорой на зрительную наглядность и/или вербальные опоры (ключевые слова, план, вопросы); давать краткую характеристику людей и литературных персонажей;</a:t>
            </a:r>
          </a:p>
          <a:p>
            <a:pPr eaLnBrk="1" hangingPunct="1">
              <a:lnSpc>
                <a:spcPct val="80000"/>
              </a:lnSpc>
            </a:pPr>
            <a:r>
              <a:rPr lang="ru-RU" sz="2000" smtClean="0">
                <a:solidFill>
                  <a:schemeClr val="tx2"/>
                </a:solidFill>
              </a:rPr>
              <a:t>передавать основное содержание прочитанного текста с опорой на или без опоры на текст, ключевые слова, план, вопросы.</a:t>
            </a:r>
          </a:p>
          <a:p>
            <a:pPr eaLnBrk="1" hangingPunct="1">
              <a:lnSpc>
                <a:spcPct val="80000"/>
              </a:lnSpc>
            </a:pPr>
            <a:endParaRPr lang="ru-RU" sz="20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Заголовок 1"/>
          <p:cNvSpPr>
            <a:spLocks noGrp="1"/>
          </p:cNvSpPr>
          <p:nvPr>
            <p:ph type="title"/>
          </p:nvPr>
        </p:nvSpPr>
        <p:spPr>
          <a:xfrm>
            <a:off x="457200" y="428625"/>
            <a:ext cx="8229600" cy="785813"/>
          </a:xfrm>
        </p:spPr>
        <p:txBody>
          <a:bodyPr/>
          <a:lstStyle/>
          <a:p>
            <a:pPr eaLnBrk="1" hangingPunct="1"/>
            <a:r>
              <a:rPr lang="ru-RU" sz="2800" b="1" smtClean="0">
                <a:solidFill>
                  <a:schemeClr val="accent2"/>
                </a:solidFill>
              </a:rPr>
              <a:t>Задание 1 для проверки коммуникативных умений в говорении</a:t>
            </a:r>
            <a:endParaRPr lang="ru-RU" sz="2800" smtClean="0">
              <a:solidFill>
                <a:schemeClr val="accent2"/>
              </a:solidFill>
            </a:endParaRPr>
          </a:p>
        </p:txBody>
      </p:sp>
      <p:sp>
        <p:nvSpPr>
          <p:cNvPr id="3" name="Содержимое 2"/>
          <p:cNvSpPr>
            <a:spLocks noGrp="1"/>
          </p:cNvSpPr>
          <p:nvPr>
            <p:ph idx="1"/>
          </p:nvPr>
        </p:nvSpPr>
        <p:spPr/>
        <p:txBody>
          <a:bodyPr rtlCol="0">
            <a:normAutofit fontScale="85000" lnSpcReduction="20000"/>
          </a:bodyPr>
          <a:lstStyle/>
          <a:p>
            <a:pPr eaLnBrk="1" fontAlgn="auto">
              <a:spcAft>
                <a:spcPts val="0"/>
              </a:spcAft>
              <a:buFont typeface="Arial" pitchFamily="34" charset="0"/>
              <a:buNone/>
              <a:defRPr/>
            </a:pPr>
            <a:r>
              <a:rPr lang="ru-RU" b="1" dirty="0" smtClean="0">
                <a:solidFill>
                  <a:schemeClr val="tx2"/>
                </a:solidFill>
              </a:rPr>
              <a:t>   </a:t>
            </a:r>
            <a:r>
              <a:rPr lang="en-US" b="1" dirty="0" smtClean="0">
                <a:solidFill>
                  <a:schemeClr val="tx2"/>
                </a:solidFill>
              </a:rPr>
              <a:t>Task 1. You are going to read the text aloud. You have 1.5 minutes to read the text silently, and then be ready to read it aloud. Remember that you will not have more than 2 minutes for reading aloud. </a:t>
            </a:r>
            <a:endParaRPr lang="ru-RU" b="1" dirty="0" smtClean="0">
              <a:solidFill>
                <a:schemeClr val="tx2"/>
              </a:solidFill>
            </a:endParaRPr>
          </a:p>
          <a:p>
            <a:pPr eaLnBrk="1" fontAlgn="auto" hangingPunct="1">
              <a:spcAft>
                <a:spcPts val="0"/>
              </a:spcAft>
              <a:buFont typeface="Arial" pitchFamily="34" charset="0"/>
              <a:buNone/>
              <a:defRPr/>
            </a:pPr>
            <a:r>
              <a:rPr lang="ru-RU" dirty="0" smtClean="0"/>
              <a:t>    </a:t>
            </a:r>
            <a:r>
              <a:rPr lang="ru-RU" dirty="0" smtClean="0">
                <a:solidFill>
                  <a:schemeClr val="tx2"/>
                </a:solidFill>
              </a:rPr>
              <a:t>Данное задание нацелено на контроль навыков техники чтения. Понимание экзаменуемым содержания читаемого текста определяется используемой интонацией (беглостью речи, паузами, фразовым ударением, тоном и его движением), а также  правильностью произносимых звуков в потоке речи и словесного ударения. </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pPr eaLnBrk="1" hangingPunct="1"/>
            <a:r>
              <a:rPr lang="ru-RU" b="1" smtClean="0">
                <a:solidFill>
                  <a:schemeClr val="accent2"/>
                </a:solidFill>
              </a:rPr>
              <a:t>Нормативные документы:</a:t>
            </a:r>
          </a:p>
        </p:txBody>
      </p:sp>
      <p:sp>
        <p:nvSpPr>
          <p:cNvPr id="3" name="Содержимое 2"/>
          <p:cNvSpPr>
            <a:spLocks noGrp="1"/>
          </p:cNvSpPr>
          <p:nvPr>
            <p:ph idx="1"/>
          </p:nvPr>
        </p:nvSpPr>
        <p:spPr/>
        <p:txBody>
          <a:bodyPr rtlCol="0">
            <a:normAutofit fontScale="70000" lnSpcReduction="20000"/>
          </a:bodyPr>
          <a:lstStyle/>
          <a:p>
            <a:pPr eaLnBrk="1" fontAlgn="auto" hangingPunct="1">
              <a:spcAft>
                <a:spcPts val="0"/>
              </a:spcAft>
              <a:buFont typeface="Wingdings" pitchFamily="2" charset="2"/>
              <a:buChar char="ü"/>
              <a:defRPr/>
            </a:pPr>
            <a:r>
              <a:rPr lang="ru-RU" b="1" dirty="0" smtClean="0"/>
              <a:t> </a:t>
            </a:r>
            <a:r>
              <a:rPr lang="ru-RU" b="1" dirty="0" smtClean="0">
                <a:solidFill>
                  <a:schemeClr val="tx2"/>
                </a:solidFill>
              </a:rPr>
              <a:t>Кодификатор </a:t>
            </a:r>
            <a:r>
              <a:rPr lang="ru-RU" dirty="0" smtClean="0">
                <a:solidFill>
                  <a:schemeClr val="tx2"/>
                </a:solidFill>
              </a:rPr>
              <a:t>элементов содержания и требований к уровню подготовки обучающихся для проведения основного государственного экзамена по английскому языку определяет содержание КИМ и  требования к уровню подготовки выпускников и проверяемых элементов содержания, в котором каждому объекту соответствует определенный код.</a:t>
            </a:r>
            <a:r>
              <a:rPr lang="ru-RU" b="1" dirty="0" smtClean="0">
                <a:solidFill>
                  <a:schemeClr val="tx2"/>
                </a:solidFill>
              </a:rPr>
              <a:t> </a:t>
            </a:r>
          </a:p>
          <a:p>
            <a:pPr marL="514350" indent="-514350" eaLnBrk="1" fontAlgn="auto" hangingPunct="1">
              <a:spcAft>
                <a:spcPts val="0"/>
              </a:spcAft>
              <a:buFont typeface="Wingdings" pitchFamily="2" charset="2"/>
              <a:buChar char="ü"/>
              <a:defRPr/>
            </a:pPr>
            <a:r>
              <a:rPr lang="ru-RU" b="1" dirty="0" smtClean="0">
                <a:solidFill>
                  <a:schemeClr val="tx2"/>
                </a:solidFill>
              </a:rPr>
              <a:t>Спецификация </a:t>
            </a:r>
            <a:r>
              <a:rPr lang="ru-RU" dirty="0" smtClean="0">
                <a:solidFill>
                  <a:schemeClr val="tx2"/>
                </a:solidFill>
              </a:rPr>
              <a:t>контрольных измерительных материалов для проведения в 2016 году основного государственного экзамена по иностранному языку.(обобщенный план КИМ, подходы к отбору содержания, структуры КИМ, система оценивания)</a:t>
            </a:r>
          </a:p>
          <a:p>
            <a:pPr marL="514350" indent="-514350" eaLnBrk="1" fontAlgn="auto" hangingPunct="1">
              <a:spcAft>
                <a:spcPts val="0"/>
              </a:spcAft>
              <a:buFont typeface="Wingdings" pitchFamily="2" charset="2"/>
              <a:buChar char="ü"/>
              <a:defRPr/>
            </a:pPr>
            <a:r>
              <a:rPr lang="ru-RU" b="1" dirty="0" smtClean="0">
                <a:solidFill>
                  <a:schemeClr val="tx2"/>
                </a:solidFill>
              </a:rPr>
              <a:t>Демоверсии</a:t>
            </a:r>
            <a:r>
              <a:rPr lang="ru-RU" dirty="0" smtClean="0">
                <a:solidFill>
                  <a:schemeClr val="tx2"/>
                </a:solidFill>
              </a:rPr>
              <a:t> контрольных измерительных материалов для проведения в 2016 году основного государственного экзамена по английскому языку</a:t>
            </a:r>
            <a:endParaRPr lang="ru-RU"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428625"/>
            <a:ext cx="8229600" cy="928688"/>
          </a:xfrm>
        </p:spPr>
        <p:txBody>
          <a:bodyPr rtlCol="0">
            <a:normAutofit fontScale="90000"/>
          </a:bodyPr>
          <a:lstStyle/>
          <a:p>
            <a:pPr eaLnBrk="1" fontAlgn="auto" hangingPunct="1">
              <a:spcAft>
                <a:spcPts val="0"/>
              </a:spcAft>
              <a:defRPr/>
            </a:pPr>
            <a:r>
              <a:rPr lang="ru-RU" sz="3100" b="1" dirty="0" smtClean="0">
                <a:solidFill>
                  <a:schemeClr val="accent2"/>
                </a:solidFill>
              </a:rPr>
              <a:t/>
            </a:r>
            <a:br>
              <a:rPr lang="ru-RU" sz="3100" b="1" dirty="0" smtClean="0">
                <a:solidFill>
                  <a:schemeClr val="accent2"/>
                </a:solidFill>
              </a:rPr>
            </a:br>
            <a:r>
              <a:rPr lang="ru-RU" sz="3100" b="1" dirty="0" smtClean="0">
                <a:solidFill>
                  <a:schemeClr val="accent2"/>
                </a:solidFill>
              </a:rPr>
              <a:t>Критерии оценивания выполнения задания 1 </a:t>
            </a:r>
            <a:r>
              <a:rPr lang="ru-RU" sz="3100" dirty="0" smtClean="0">
                <a:solidFill>
                  <a:schemeClr val="accent2"/>
                </a:solidFill>
              </a:rPr>
              <a:t/>
            </a:r>
            <a:br>
              <a:rPr lang="ru-RU" sz="3100" dirty="0" smtClean="0">
                <a:solidFill>
                  <a:schemeClr val="accent2"/>
                </a:solidFill>
              </a:rPr>
            </a:br>
            <a:r>
              <a:rPr lang="ru-RU" sz="3100" b="1" dirty="0" smtClean="0">
                <a:solidFill>
                  <a:schemeClr val="accent2"/>
                </a:solidFill>
              </a:rPr>
              <a:t>(Чтение текста вслух) – максимум 2 балла </a:t>
            </a:r>
            <a:r>
              <a:rPr lang="ru-RU" dirty="0" smtClean="0"/>
              <a:t/>
            </a:r>
            <a:br>
              <a:rPr lang="ru-RU" dirty="0" smtClean="0"/>
            </a:br>
            <a:endParaRPr lang="ru-RU" dirty="0"/>
          </a:p>
        </p:txBody>
      </p:sp>
      <p:graphicFrame>
        <p:nvGraphicFramePr>
          <p:cNvPr id="68629" name="Group 21"/>
          <p:cNvGraphicFramePr>
            <a:graphicFrameLocks noGrp="1"/>
          </p:cNvGraphicFramePr>
          <p:nvPr>
            <p:ph idx="4294967295"/>
          </p:nvPr>
        </p:nvGraphicFramePr>
        <p:xfrm>
          <a:off x="457200" y="1600200"/>
          <a:ext cx="8229600" cy="4211638"/>
        </p:xfrm>
        <a:graphic>
          <a:graphicData uri="http://schemas.openxmlformats.org/drawingml/2006/table">
            <a:tbl>
              <a:tblPr/>
              <a:tblGrid>
                <a:gridCol w="542925"/>
                <a:gridCol w="768667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FFFFFF"/>
                          </a:solidFill>
                          <a:effectLst/>
                          <a:latin typeface="Calibri" pitchFamily="34" charset="0"/>
                        </a:rPr>
                        <a:t>Фонетическая сторона речи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accent2"/>
                          </a:solidFill>
                          <a:effectLst/>
                          <a:latin typeface="Calibri" pitchFamily="34" charset="0"/>
                        </a:rPr>
                        <a:t>Речь воспринимается легко</a:t>
                      </a:r>
                      <a:r>
                        <a:rPr kumimoji="0" lang="ru-RU" sz="1800" b="1" i="0" u="none" strike="noStrike" cap="none" normalizeH="0" baseline="0" smtClean="0">
                          <a:ln>
                            <a:noFill/>
                          </a:ln>
                          <a:solidFill>
                            <a:schemeClr val="tx2"/>
                          </a:solidFill>
                          <a:effectLst/>
                          <a:latin typeface="Calibri" pitchFamily="34" charset="0"/>
                        </a:rPr>
                        <a:t>: необоснованные паузы отсутствуют; фразовое ударение и интонационные контуры, произношение слов практически без нарушений нормы; допускается не более пяти фонетических ошибок, в том числе одна-две ошибки, искажающие смысл</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2"/>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accent2"/>
                          </a:solidFill>
                          <a:effectLst/>
                          <a:latin typeface="Calibri" pitchFamily="34" charset="0"/>
                        </a:rPr>
                        <a:t>Речь воспринимается достаточно легко</a:t>
                      </a:r>
                      <a:r>
                        <a:rPr kumimoji="0" lang="ru-RU" sz="1800" b="1" i="0" u="none" strike="noStrike" cap="none" normalizeH="0" baseline="0" smtClean="0">
                          <a:ln>
                            <a:noFill/>
                          </a:ln>
                          <a:solidFill>
                            <a:schemeClr val="tx2"/>
                          </a:solidFill>
                          <a:effectLst/>
                          <a:latin typeface="Calibri" pitchFamily="34" charset="0"/>
                        </a:rPr>
                        <a:t>, однако присутствуют необоснованные паузы; фразовое ударение и интонационные контуры практически без нарушений нормы; допускается не более семи фонетических ошибок, в том числе три ошибки, искажающие смысл</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455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2"/>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accent2"/>
                          </a:solidFill>
                          <a:effectLst/>
                          <a:latin typeface="Calibri" pitchFamily="34" charset="0"/>
                        </a:rPr>
                        <a:t>Речь воспринимается с трудом из-за значительного количества неестественных пауз, запинок, неверной расстановки ударений и ошибок в произношении слов,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2"/>
                          </a:solidFill>
                          <a:effectLst/>
                          <a:latin typeface="Calibri" pitchFamily="34" charset="0"/>
                        </a:rPr>
                        <a:t>ИЛИ допущено </a:t>
                      </a:r>
                      <a:r>
                        <a:rPr kumimoji="0" lang="ru-RU" sz="1800" b="1" i="0" u="none" strike="noStrike" cap="none" normalizeH="0" baseline="0" smtClean="0">
                          <a:ln>
                            <a:noFill/>
                          </a:ln>
                          <a:solidFill>
                            <a:schemeClr val="accent2"/>
                          </a:solidFill>
                          <a:effectLst/>
                          <a:latin typeface="Calibri" pitchFamily="34" charset="0"/>
                        </a:rPr>
                        <a:t>более семи</a:t>
                      </a:r>
                      <a:r>
                        <a:rPr kumimoji="0" lang="ru-RU" sz="1800" b="1" i="0" u="none" strike="noStrike" cap="none" normalizeH="0" baseline="0" smtClean="0">
                          <a:ln>
                            <a:noFill/>
                          </a:ln>
                          <a:solidFill>
                            <a:schemeClr val="tx2"/>
                          </a:solidFill>
                          <a:effectLst/>
                          <a:latin typeface="Calibri" pitchFamily="34" charset="0"/>
                        </a:rPr>
                        <a:t> </a:t>
                      </a:r>
                      <a:r>
                        <a:rPr kumimoji="0" lang="ru-RU" sz="1800" b="1" i="0" u="none" strike="noStrike" cap="none" normalizeH="0" baseline="0" smtClean="0">
                          <a:ln>
                            <a:noFill/>
                          </a:ln>
                          <a:solidFill>
                            <a:schemeClr val="accent2"/>
                          </a:solidFill>
                          <a:effectLst/>
                          <a:latin typeface="Calibri" pitchFamily="34" charset="0"/>
                        </a:rPr>
                        <a:t>фонетических ошибок</a:t>
                      </a:r>
                      <a:r>
                        <a:rPr kumimoji="0" lang="ru-RU" sz="1800" b="1" i="0" u="none" strike="noStrike" cap="none" normalizeH="0" baseline="0" smtClean="0">
                          <a:ln>
                            <a:noFill/>
                          </a:ln>
                          <a:solidFill>
                            <a:schemeClr val="tx2"/>
                          </a:solidFill>
                          <a:effectLst/>
                          <a:latin typeface="Calibri"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2"/>
                          </a:solidFill>
                          <a:effectLst/>
                          <a:latin typeface="Calibri" pitchFamily="34" charset="0"/>
                        </a:rPr>
                        <a:t>ИЛИ сделано </a:t>
                      </a:r>
                      <a:r>
                        <a:rPr kumimoji="0" lang="ru-RU" sz="1800" b="1" i="0" u="none" strike="noStrike" cap="none" normalizeH="0" baseline="0" smtClean="0">
                          <a:ln>
                            <a:noFill/>
                          </a:ln>
                          <a:solidFill>
                            <a:schemeClr val="accent2"/>
                          </a:solidFill>
                          <a:effectLst/>
                          <a:latin typeface="Calibri" pitchFamily="34" charset="0"/>
                        </a:rPr>
                        <a:t>четыре и более фонетические ошибки, искажающие смысл</a:t>
                      </a:r>
                      <a:r>
                        <a:rPr kumimoji="0" lang="ru-RU" sz="1800" b="1" i="0" u="none" strike="noStrike" cap="none" normalizeH="0" baseline="0" smtClean="0">
                          <a:ln>
                            <a:noFill/>
                          </a:ln>
                          <a:solidFill>
                            <a:schemeClr val="tx2"/>
                          </a:solidFill>
                          <a:effectLst/>
                          <a:latin typeface="Calibri" pitchFamily="34"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Заголовок 1"/>
          <p:cNvSpPr>
            <a:spLocks noGrp="1"/>
          </p:cNvSpPr>
          <p:nvPr>
            <p:ph type="title"/>
          </p:nvPr>
        </p:nvSpPr>
        <p:spPr>
          <a:xfrm>
            <a:off x="500063" y="357188"/>
            <a:ext cx="8229600" cy="714375"/>
          </a:xfrm>
        </p:spPr>
        <p:txBody>
          <a:bodyPr/>
          <a:lstStyle/>
          <a:p>
            <a:pPr eaLnBrk="1" hangingPunct="1"/>
            <a:r>
              <a:rPr lang="ru-RU" sz="3200" b="1" smtClean="0">
                <a:solidFill>
                  <a:schemeClr val="accent2"/>
                </a:solidFill>
              </a:rPr>
              <a:t>Оценка фонетических навыков</a:t>
            </a:r>
          </a:p>
        </p:txBody>
      </p:sp>
      <p:sp>
        <p:nvSpPr>
          <p:cNvPr id="3" name="Содержимое 2"/>
          <p:cNvSpPr>
            <a:spLocks noGrp="1"/>
          </p:cNvSpPr>
          <p:nvPr>
            <p:ph idx="1"/>
          </p:nvPr>
        </p:nvSpPr>
        <p:spPr>
          <a:xfrm>
            <a:off x="457200" y="1285875"/>
            <a:ext cx="8229600" cy="4840288"/>
          </a:xfrm>
        </p:spPr>
        <p:txBody>
          <a:bodyPr rtlCol="0">
            <a:normAutofit fontScale="62500" lnSpcReduction="20000"/>
          </a:bodyPr>
          <a:lstStyle/>
          <a:p>
            <a:pPr eaLnBrk="1" fontAlgn="auto" hangingPunct="1">
              <a:spcAft>
                <a:spcPts val="0"/>
              </a:spcAft>
              <a:buFont typeface="Wingdings" pitchFamily="2" charset="2"/>
              <a:buChar char="ü"/>
              <a:defRPr/>
            </a:pPr>
            <a:r>
              <a:rPr lang="ru-RU" dirty="0" smtClean="0">
                <a:solidFill>
                  <a:schemeClr val="tx2"/>
                </a:solidFill>
              </a:rPr>
              <a:t>владеть правилами чтения и исключениями из правил, позволяющими произносить слова без грубых ошибок, искажающих смысл слова и приводящих к сбою коммуникации;</a:t>
            </a:r>
          </a:p>
          <a:p>
            <a:pPr eaLnBrk="1" fontAlgn="auto" hangingPunct="1">
              <a:spcAft>
                <a:spcPts val="0"/>
              </a:spcAft>
              <a:buFont typeface="Wingdings" pitchFamily="2" charset="2"/>
              <a:buChar char="ü"/>
              <a:defRPr/>
            </a:pPr>
            <a:r>
              <a:rPr lang="ru-RU" dirty="0" smtClean="0">
                <a:solidFill>
                  <a:schemeClr val="tx2"/>
                </a:solidFill>
              </a:rPr>
              <a:t>дифференцировать и правильно произносить долгие и краткие гласные;</a:t>
            </a:r>
          </a:p>
          <a:p>
            <a:pPr eaLnBrk="1" fontAlgn="auto" hangingPunct="1">
              <a:spcAft>
                <a:spcPts val="0"/>
              </a:spcAft>
              <a:buFont typeface="Wingdings" pitchFamily="2" charset="2"/>
              <a:buChar char="ü"/>
              <a:defRPr/>
            </a:pPr>
            <a:r>
              <a:rPr lang="ru-RU" dirty="0" smtClean="0">
                <a:solidFill>
                  <a:schemeClr val="tx2"/>
                </a:solidFill>
              </a:rPr>
              <a:t>дифференцировать и правильно произносить межзубные [ </a:t>
            </a:r>
            <a:r>
              <a:rPr lang="ru-RU" dirty="0" err="1" smtClean="0">
                <a:solidFill>
                  <a:schemeClr val="tx2"/>
                </a:solidFill>
              </a:rPr>
              <a:t>ð </a:t>
            </a:r>
            <a:r>
              <a:rPr lang="ru-RU" dirty="0" smtClean="0">
                <a:solidFill>
                  <a:schemeClr val="tx2"/>
                </a:solidFill>
              </a:rPr>
              <a:t>]/ [ </a:t>
            </a:r>
            <a:r>
              <a:rPr lang="ru-RU" dirty="0" err="1" smtClean="0">
                <a:solidFill>
                  <a:schemeClr val="tx2"/>
                </a:solidFill>
              </a:rPr>
              <a:t>θ </a:t>
            </a:r>
            <a:r>
              <a:rPr lang="ru-RU" dirty="0" smtClean="0">
                <a:solidFill>
                  <a:schemeClr val="tx2"/>
                </a:solidFill>
              </a:rPr>
              <a:t>]</a:t>
            </a:r>
            <a:r>
              <a:rPr lang="ru-RU" b="1" dirty="0" smtClean="0">
                <a:solidFill>
                  <a:schemeClr val="tx2"/>
                </a:solidFill>
              </a:rPr>
              <a:t> </a:t>
            </a:r>
            <a:r>
              <a:rPr lang="ru-RU" dirty="0" smtClean="0">
                <a:solidFill>
                  <a:schemeClr val="tx2"/>
                </a:solidFill>
              </a:rPr>
              <a:t>и фрикативные согласные [</a:t>
            </a:r>
            <a:r>
              <a:rPr lang="en-US" dirty="0" smtClean="0">
                <a:solidFill>
                  <a:schemeClr val="tx2"/>
                </a:solidFill>
              </a:rPr>
              <a:t>z</a:t>
            </a:r>
            <a:r>
              <a:rPr lang="ru-RU" dirty="0" smtClean="0">
                <a:solidFill>
                  <a:schemeClr val="tx2"/>
                </a:solidFill>
              </a:rPr>
              <a:t>]/[</a:t>
            </a:r>
            <a:r>
              <a:rPr lang="en-US" dirty="0" smtClean="0">
                <a:solidFill>
                  <a:schemeClr val="tx2"/>
                </a:solidFill>
              </a:rPr>
              <a:t>s</a:t>
            </a:r>
            <a:r>
              <a:rPr lang="ru-RU" dirty="0" smtClean="0">
                <a:solidFill>
                  <a:schemeClr val="tx2"/>
                </a:solidFill>
              </a:rPr>
              <a:t>]; не замещать межзубные фрикативными (</a:t>
            </a:r>
            <a:r>
              <a:rPr lang="en-US" i="1" dirty="0" smtClean="0">
                <a:solidFill>
                  <a:schemeClr val="tx2"/>
                </a:solidFill>
              </a:rPr>
              <a:t>think</a:t>
            </a:r>
            <a:r>
              <a:rPr lang="ru-RU" i="1" dirty="0" smtClean="0">
                <a:solidFill>
                  <a:schemeClr val="tx2"/>
                </a:solidFill>
              </a:rPr>
              <a:t> – </a:t>
            </a:r>
            <a:r>
              <a:rPr lang="en-US" i="1" dirty="0" smtClean="0">
                <a:solidFill>
                  <a:schemeClr val="tx2"/>
                </a:solidFill>
              </a:rPr>
              <a:t>sink</a:t>
            </a:r>
            <a:r>
              <a:rPr lang="ru-RU" dirty="0" smtClean="0">
                <a:solidFill>
                  <a:schemeClr val="tx2"/>
                </a:solidFill>
              </a:rPr>
              <a:t>); </a:t>
            </a:r>
          </a:p>
          <a:p>
            <a:pPr eaLnBrk="1" fontAlgn="auto" hangingPunct="1">
              <a:spcAft>
                <a:spcPts val="0"/>
              </a:spcAft>
              <a:buFont typeface="Wingdings" pitchFamily="2" charset="2"/>
              <a:buChar char="ü"/>
              <a:defRPr/>
            </a:pPr>
            <a:r>
              <a:rPr lang="ru-RU" dirty="0" smtClean="0">
                <a:solidFill>
                  <a:schemeClr val="tx2"/>
                </a:solidFill>
              </a:rPr>
              <a:t>дифференцировать и правильно произносить губно-губной [</a:t>
            </a:r>
            <a:r>
              <a:rPr lang="en-US" dirty="0" smtClean="0">
                <a:solidFill>
                  <a:schemeClr val="tx2"/>
                </a:solidFill>
              </a:rPr>
              <a:t>w</a:t>
            </a:r>
            <a:r>
              <a:rPr lang="ru-RU" dirty="0" smtClean="0">
                <a:solidFill>
                  <a:schemeClr val="tx2"/>
                </a:solidFill>
              </a:rPr>
              <a:t>] и губно-зубной [</a:t>
            </a:r>
            <a:r>
              <a:rPr lang="en-US" dirty="0" smtClean="0">
                <a:solidFill>
                  <a:schemeClr val="tx2"/>
                </a:solidFill>
              </a:rPr>
              <a:t>v</a:t>
            </a:r>
            <a:r>
              <a:rPr lang="ru-RU" dirty="0" smtClean="0">
                <a:solidFill>
                  <a:schemeClr val="tx2"/>
                </a:solidFill>
              </a:rPr>
              <a:t>] согласные; </a:t>
            </a:r>
          </a:p>
          <a:p>
            <a:pPr eaLnBrk="1" fontAlgn="auto" hangingPunct="1">
              <a:spcAft>
                <a:spcPts val="0"/>
              </a:spcAft>
              <a:buFont typeface="Wingdings" pitchFamily="2" charset="2"/>
              <a:buChar char="ü"/>
              <a:defRPr/>
            </a:pPr>
            <a:r>
              <a:rPr lang="ru-RU" dirty="0" smtClean="0">
                <a:solidFill>
                  <a:schemeClr val="tx2"/>
                </a:solidFill>
              </a:rPr>
              <a:t>дифференцировать и правильно произносить гласные в словах типа (</a:t>
            </a:r>
            <a:r>
              <a:rPr lang="en-US" i="1" dirty="0" smtClean="0">
                <a:solidFill>
                  <a:schemeClr val="tx2"/>
                </a:solidFill>
              </a:rPr>
              <a:t>walk</a:t>
            </a:r>
            <a:r>
              <a:rPr lang="ru-RU" i="1" dirty="0" smtClean="0">
                <a:solidFill>
                  <a:schemeClr val="tx2"/>
                </a:solidFill>
              </a:rPr>
              <a:t> – </a:t>
            </a:r>
            <a:r>
              <a:rPr lang="en-US" i="1" dirty="0" smtClean="0">
                <a:solidFill>
                  <a:schemeClr val="tx2"/>
                </a:solidFill>
              </a:rPr>
              <a:t>work</a:t>
            </a:r>
            <a:r>
              <a:rPr lang="ru-RU" i="1" dirty="0" smtClean="0">
                <a:solidFill>
                  <a:schemeClr val="tx2"/>
                </a:solidFill>
              </a:rPr>
              <a:t>; </a:t>
            </a:r>
            <a:r>
              <a:rPr lang="en-US" i="1" dirty="0" smtClean="0">
                <a:solidFill>
                  <a:schemeClr val="tx2"/>
                </a:solidFill>
              </a:rPr>
              <a:t>form</a:t>
            </a:r>
            <a:r>
              <a:rPr lang="ru-RU" i="1" dirty="0" smtClean="0">
                <a:solidFill>
                  <a:schemeClr val="tx2"/>
                </a:solidFill>
              </a:rPr>
              <a:t> – </a:t>
            </a:r>
            <a:r>
              <a:rPr lang="en-US" i="1" dirty="0" smtClean="0">
                <a:solidFill>
                  <a:schemeClr val="tx2"/>
                </a:solidFill>
              </a:rPr>
              <a:t>fir</a:t>
            </a:r>
            <a:r>
              <a:rPr lang="en-US" dirty="0" smtClean="0">
                <a:solidFill>
                  <a:schemeClr val="tx2"/>
                </a:solidFill>
              </a:rPr>
              <a:t>m</a:t>
            </a:r>
            <a:r>
              <a:rPr lang="ru-RU" dirty="0" smtClean="0">
                <a:solidFill>
                  <a:schemeClr val="tx2"/>
                </a:solidFill>
              </a:rPr>
              <a:t>);</a:t>
            </a:r>
          </a:p>
          <a:p>
            <a:pPr eaLnBrk="1" fontAlgn="auto" hangingPunct="1">
              <a:spcAft>
                <a:spcPts val="0"/>
              </a:spcAft>
              <a:buFont typeface="Wingdings" pitchFamily="2" charset="2"/>
              <a:buChar char="ü"/>
              <a:defRPr/>
            </a:pPr>
            <a:r>
              <a:rPr lang="ru-RU" dirty="0" smtClean="0">
                <a:solidFill>
                  <a:schemeClr val="tx2"/>
                </a:solidFill>
              </a:rPr>
              <a:t>владеть «связующим </a:t>
            </a:r>
            <a:r>
              <a:rPr lang="en-US" dirty="0" smtClean="0">
                <a:solidFill>
                  <a:schemeClr val="tx2"/>
                </a:solidFill>
              </a:rPr>
              <a:t>r</a:t>
            </a:r>
            <a:r>
              <a:rPr lang="ru-RU" dirty="0" smtClean="0">
                <a:solidFill>
                  <a:schemeClr val="tx2"/>
                </a:solidFill>
              </a:rPr>
              <a:t>» (</a:t>
            </a:r>
            <a:r>
              <a:rPr lang="en-US" dirty="0" smtClean="0">
                <a:solidFill>
                  <a:schemeClr val="tx2"/>
                </a:solidFill>
              </a:rPr>
              <a:t>linking r</a:t>
            </a:r>
            <a:r>
              <a:rPr lang="ru-RU" dirty="0" smtClean="0">
                <a:solidFill>
                  <a:schemeClr val="tx2"/>
                </a:solidFill>
              </a:rPr>
              <a:t>), т.е. озвучивать конечную </a:t>
            </a:r>
            <a:r>
              <a:rPr lang="ru-RU" dirty="0" err="1" smtClean="0">
                <a:solidFill>
                  <a:schemeClr val="tx2"/>
                </a:solidFill>
              </a:rPr>
              <a:t>r</a:t>
            </a:r>
            <a:r>
              <a:rPr lang="ru-RU" dirty="0" smtClean="0">
                <a:solidFill>
                  <a:schemeClr val="tx2"/>
                </a:solidFill>
              </a:rPr>
              <a:t>/</a:t>
            </a:r>
            <a:r>
              <a:rPr lang="ru-RU" dirty="0" err="1" smtClean="0">
                <a:solidFill>
                  <a:schemeClr val="tx2"/>
                </a:solidFill>
              </a:rPr>
              <a:t>re</a:t>
            </a:r>
            <a:r>
              <a:rPr lang="ru-RU" dirty="0" smtClean="0">
                <a:solidFill>
                  <a:schemeClr val="tx2"/>
                </a:solidFill>
              </a:rPr>
              <a:t> </a:t>
            </a:r>
            <a:br>
              <a:rPr lang="ru-RU" dirty="0" smtClean="0">
                <a:solidFill>
                  <a:schemeClr val="tx2"/>
                </a:solidFill>
              </a:rPr>
            </a:br>
            <a:r>
              <a:rPr lang="ru-RU" dirty="0" smtClean="0">
                <a:solidFill>
                  <a:schemeClr val="tx2"/>
                </a:solidFill>
              </a:rPr>
              <a:t>в позиции перед гласной, если с гласной начинается следующее слово (например, </a:t>
            </a:r>
            <a:r>
              <a:rPr lang="en-US" i="1" dirty="0" smtClean="0">
                <a:solidFill>
                  <a:schemeClr val="tx2"/>
                </a:solidFill>
              </a:rPr>
              <a:t>there is</a:t>
            </a:r>
            <a:r>
              <a:rPr lang="ru-RU" i="1" dirty="0" smtClean="0">
                <a:solidFill>
                  <a:schemeClr val="tx2"/>
                </a:solidFill>
              </a:rPr>
              <a:t>, </a:t>
            </a:r>
            <a:r>
              <a:rPr lang="en-US" i="1" dirty="0" smtClean="0">
                <a:solidFill>
                  <a:schemeClr val="tx2"/>
                </a:solidFill>
              </a:rPr>
              <a:t>where are</a:t>
            </a:r>
            <a:r>
              <a:rPr lang="ru-RU" i="1" dirty="0" smtClean="0">
                <a:solidFill>
                  <a:schemeClr val="tx2"/>
                </a:solidFill>
              </a:rPr>
              <a:t>…</a:t>
            </a:r>
            <a:r>
              <a:rPr lang="ru-RU" dirty="0" smtClean="0">
                <a:solidFill>
                  <a:schemeClr val="tx2"/>
                </a:solidFill>
              </a:rPr>
              <a:t>)</a:t>
            </a:r>
          </a:p>
          <a:p>
            <a:pPr eaLnBrk="1" fontAlgn="auto" hangingPunct="1">
              <a:spcAft>
                <a:spcPts val="0"/>
              </a:spcAft>
              <a:buFont typeface="Wingdings" pitchFamily="2" charset="2"/>
              <a:buChar char="ü"/>
              <a:defRPr/>
            </a:pPr>
            <a:r>
              <a:rPr lang="ru-RU" dirty="0" smtClean="0">
                <a:solidFill>
                  <a:schemeClr val="tx2"/>
                </a:solidFill>
              </a:rPr>
              <a:t>правильно использовать при чтении текста вслух сильную и слабую формы местоимений и других служебных слов. </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Заголовок 1"/>
          <p:cNvSpPr>
            <a:spLocks noGrp="1"/>
          </p:cNvSpPr>
          <p:nvPr>
            <p:ph type="title"/>
          </p:nvPr>
        </p:nvSpPr>
        <p:spPr>
          <a:xfrm>
            <a:off x="457200" y="500063"/>
            <a:ext cx="8229600" cy="785812"/>
          </a:xfrm>
        </p:spPr>
        <p:txBody>
          <a:bodyPr/>
          <a:lstStyle/>
          <a:p>
            <a:pPr eaLnBrk="1" hangingPunct="1"/>
            <a:r>
              <a:rPr lang="ru-RU" sz="3200" b="1" smtClean="0">
                <a:solidFill>
                  <a:schemeClr val="accent2"/>
                </a:solidFill>
              </a:rPr>
              <a:t>Навыки в области интонации</a:t>
            </a:r>
          </a:p>
        </p:txBody>
      </p:sp>
      <p:sp>
        <p:nvSpPr>
          <p:cNvPr id="3" name="Содержимое 2"/>
          <p:cNvSpPr>
            <a:spLocks noGrp="1"/>
          </p:cNvSpPr>
          <p:nvPr>
            <p:ph idx="1"/>
          </p:nvPr>
        </p:nvSpPr>
        <p:spPr>
          <a:xfrm>
            <a:off x="457200" y="1285875"/>
            <a:ext cx="8229600" cy="4840288"/>
          </a:xfrm>
        </p:spPr>
        <p:txBody>
          <a:bodyPr rtlCol="0">
            <a:normAutofit fontScale="77500" lnSpcReduction="20000"/>
          </a:bodyPr>
          <a:lstStyle/>
          <a:p>
            <a:pPr eaLnBrk="1" fontAlgn="auto" hangingPunct="1">
              <a:spcAft>
                <a:spcPts val="0"/>
              </a:spcAft>
              <a:buFont typeface="Arial" pitchFamily="34" charset="0"/>
              <a:buChar char="•"/>
              <a:defRPr/>
            </a:pPr>
            <a:r>
              <a:rPr lang="ru-RU" b="1" dirty="0" smtClean="0">
                <a:solidFill>
                  <a:schemeClr val="tx2"/>
                </a:solidFill>
              </a:rPr>
              <a:t>расстановка пауз – правильное деление текста на смысловые группы (отрезки), с помощью пауз, варьирующихся по длине (более короткие внутри предложения, более длинные в конце предложения); </a:t>
            </a:r>
          </a:p>
          <a:p>
            <a:pPr eaLnBrk="1" fontAlgn="auto" hangingPunct="1">
              <a:spcAft>
                <a:spcPts val="0"/>
              </a:spcAft>
              <a:buFont typeface="Arial" pitchFamily="34" charset="0"/>
              <a:buChar char="•"/>
              <a:defRPr/>
            </a:pPr>
            <a:r>
              <a:rPr lang="ru-RU" b="1" dirty="0" smtClean="0">
                <a:solidFill>
                  <a:schemeClr val="tx2"/>
                </a:solidFill>
              </a:rPr>
              <a:t>расстановка фразового ударения – чередование ударных и неударных слов в зависимости от характера слов (служебные и знаменательные части речи);</a:t>
            </a:r>
          </a:p>
          <a:p>
            <a:pPr eaLnBrk="1" fontAlgn="auto" hangingPunct="1">
              <a:spcAft>
                <a:spcPts val="0"/>
              </a:spcAft>
              <a:buFont typeface="Arial" pitchFamily="34" charset="0"/>
              <a:buChar char="•"/>
              <a:defRPr/>
            </a:pPr>
            <a:r>
              <a:rPr lang="ru-RU" b="1" dirty="0" smtClean="0">
                <a:solidFill>
                  <a:schemeClr val="tx2"/>
                </a:solidFill>
              </a:rPr>
              <a:t>владение нисходящим тоном для законченной смысловой группы; </a:t>
            </a:r>
          </a:p>
          <a:p>
            <a:pPr eaLnBrk="1" fontAlgn="auto" hangingPunct="1">
              <a:spcAft>
                <a:spcPts val="0"/>
              </a:spcAft>
              <a:buFont typeface="Arial" pitchFamily="34" charset="0"/>
              <a:buChar char="•"/>
              <a:defRPr/>
            </a:pPr>
            <a:r>
              <a:rPr lang="ru-RU" b="1" dirty="0" smtClean="0">
                <a:solidFill>
                  <a:schemeClr val="tx2"/>
                </a:solidFill>
              </a:rPr>
              <a:t>владение восходящим тоном для оформления незаконченной группы, в том числе в случае перечисления.</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Заголовок 1"/>
          <p:cNvSpPr>
            <a:spLocks noGrp="1"/>
          </p:cNvSpPr>
          <p:nvPr>
            <p:ph type="title"/>
          </p:nvPr>
        </p:nvSpPr>
        <p:spPr/>
        <p:txBody>
          <a:bodyPr/>
          <a:lstStyle/>
          <a:p>
            <a:pPr eaLnBrk="1" hangingPunct="1"/>
            <a:r>
              <a:rPr lang="ru-RU" b="1" smtClean="0">
                <a:solidFill>
                  <a:schemeClr val="accent2"/>
                </a:solidFill>
              </a:rPr>
              <a:t>Эксперту на заметку:</a:t>
            </a:r>
          </a:p>
        </p:txBody>
      </p:sp>
      <p:sp>
        <p:nvSpPr>
          <p:cNvPr id="3" name="Содержимое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None/>
              <a:defRPr/>
            </a:pPr>
            <a:r>
              <a:rPr lang="ru-RU" dirty="0" smtClean="0">
                <a:solidFill>
                  <a:schemeClr val="tx2"/>
                </a:solidFill>
              </a:rPr>
              <a:t> </a:t>
            </a:r>
            <a:r>
              <a:rPr lang="ru-RU" b="1" dirty="0" smtClean="0">
                <a:solidFill>
                  <a:schemeClr val="tx2"/>
                </a:solidFill>
              </a:rPr>
              <a:t>Классификация фонетических ошибок, искажающих смысл:</a:t>
            </a:r>
          </a:p>
          <a:p>
            <a:pPr eaLnBrk="1" fontAlgn="auto">
              <a:spcAft>
                <a:spcPts val="0"/>
              </a:spcAft>
              <a:buFont typeface="Wingdings" pitchFamily="2" charset="2"/>
              <a:buChar char="ü"/>
              <a:defRPr/>
            </a:pPr>
            <a:r>
              <a:rPr lang="ru-RU" b="1" dirty="0" smtClean="0">
                <a:solidFill>
                  <a:schemeClr val="tx2"/>
                </a:solidFill>
              </a:rPr>
              <a:t>неправильное произношение звука (замена фонемы), приводящее к искажению значения слова, например </a:t>
            </a:r>
            <a:r>
              <a:rPr lang="en-US" b="1" i="1" dirty="0" smtClean="0">
                <a:solidFill>
                  <a:schemeClr val="accent2"/>
                </a:solidFill>
              </a:rPr>
              <a:t>ship</a:t>
            </a:r>
            <a:r>
              <a:rPr lang="ru-RU" b="1" i="1" dirty="0" smtClean="0">
                <a:solidFill>
                  <a:schemeClr val="accent2"/>
                </a:solidFill>
              </a:rPr>
              <a:t> – </a:t>
            </a:r>
            <a:r>
              <a:rPr lang="en-US" b="1" i="1" dirty="0" smtClean="0">
                <a:solidFill>
                  <a:schemeClr val="accent2"/>
                </a:solidFill>
              </a:rPr>
              <a:t>sheep</a:t>
            </a:r>
            <a:r>
              <a:rPr lang="ru-RU" b="1" dirty="0" smtClean="0">
                <a:solidFill>
                  <a:schemeClr val="tx2"/>
                </a:solidFill>
              </a:rPr>
              <a:t>. </a:t>
            </a:r>
          </a:p>
          <a:p>
            <a:pPr eaLnBrk="1" fontAlgn="auto">
              <a:spcAft>
                <a:spcPts val="0"/>
              </a:spcAft>
              <a:buFont typeface="Wingdings" pitchFamily="2" charset="2"/>
              <a:buChar char="ü"/>
              <a:defRPr/>
            </a:pPr>
            <a:r>
              <a:rPr lang="ru-RU" b="1" dirty="0" smtClean="0">
                <a:solidFill>
                  <a:schemeClr val="tx2"/>
                </a:solidFill>
              </a:rPr>
              <a:t>неправильное произношение  слова до неузнаваемости, например </a:t>
            </a:r>
            <a:r>
              <a:rPr lang="en-US" b="1" i="1" dirty="0" smtClean="0">
                <a:solidFill>
                  <a:schemeClr val="accent2"/>
                </a:solidFill>
              </a:rPr>
              <a:t>put </a:t>
            </a:r>
            <a:r>
              <a:rPr lang="ru-RU" b="1" i="1" dirty="0" smtClean="0">
                <a:solidFill>
                  <a:schemeClr val="accent2"/>
                </a:solidFill>
              </a:rPr>
              <a:t> и </a:t>
            </a:r>
            <a:r>
              <a:rPr lang="en-US" b="1" i="1" dirty="0" smtClean="0">
                <a:solidFill>
                  <a:schemeClr val="accent2"/>
                </a:solidFill>
              </a:rPr>
              <a:t>cut</a:t>
            </a:r>
            <a:r>
              <a:rPr lang="ru-RU" b="1" dirty="0" smtClean="0">
                <a:solidFill>
                  <a:schemeClr val="tx2"/>
                </a:solidFill>
              </a:rPr>
              <a:t>, произносятся с одним и тем же звуком или слово </a:t>
            </a:r>
            <a:r>
              <a:rPr lang="en-US" b="1" i="1" dirty="0" smtClean="0">
                <a:solidFill>
                  <a:schemeClr val="accent2"/>
                </a:solidFill>
              </a:rPr>
              <a:t>science</a:t>
            </a:r>
            <a:r>
              <a:rPr lang="ru-RU" b="1" dirty="0" smtClean="0">
                <a:solidFill>
                  <a:schemeClr val="tx2"/>
                </a:solidFill>
              </a:rPr>
              <a:t> – с двумя согласными в начале.</a:t>
            </a:r>
          </a:p>
          <a:p>
            <a:pPr eaLnBrk="1" fontAlgn="auto">
              <a:spcAft>
                <a:spcPts val="0"/>
              </a:spcAft>
              <a:buFont typeface="Wingdings" pitchFamily="2" charset="2"/>
              <a:buChar char="ü"/>
              <a:defRPr/>
            </a:pPr>
            <a:r>
              <a:rPr lang="ru-RU" b="1" dirty="0" smtClean="0">
                <a:solidFill>
                  <a:schemeClr val="tx2"/>
                </a:solidFill>
              </a:rPr>
              <a:t>Фонетические ошибки, искажающие смысл высказывания, при неверной расстановке пауз. </a:t>
            </a:r>
          </a:p>
          <a:p>
            <a:pPr eaLnBrk="1" fontAlgn="auto" hangingPunct="1">
              <a:spcAft>
                <a:spcPts val="0"/>
              </a:spcAft>
              <a:buFont typeface="Arial" pitchFamily="34" charset="0"/>
              <a:buNone/>
              <a:defRPr/>
            </a:pPr>
            <a:endParaRPr lang="ru-RU" b="1" dirty="0">
              <a:solidFill>
                <a:schemeClr val="tx2"/>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928687"/>
          </a:xfrm>
        </p:spPr>
        <p:txBody>
          <a:bodyPr rtlCol="0">
            <a:normAutofit fontScale="90000"/>
          </a:bodyPr>
          <a:lstStyle/>
          <a:p>
            <a:pPr eaLnBrk="1" fontAlgn="auto" hangingPunct="1">
              <a:spcAft>
                <a:spcPts val="0"/>
              </a:spcAft>
              <a:defRPr/>
            </a:pPr>
            <a:r>
              <a:rPr lang="ru-RU" sz="3200" b="1" dirty="0" smtClean="0">
                <a:solidFill>
                  <a:schemeClr val="accent2"/>
                </a:solidFill>
              </a:rPr>
              <a:t>Задание 2 для проверки коммуникативных умений в говорении</a:t>
            </a:r>
            <a:endParaRPr lang="ru-RU" sz="3200" dirty="0"/>
          </a:p>
        </p:txBody>
      </p:sp>
      <p:sp>
        <p:nvSpPr>
          <p:cNvPr id="3" name="Содержимое 2"/>
          <p:cNvSpPr>
            <a:spLocks noGrp="1"/>
          </p:cNvSpPr>
          <p:nvPr>
            <p:ph idx="1"/>
          </p:nvPr>
        </p:nvSpPr>
        <p:spPr/>
        <p:txBody>
          <a:bodyPr rtlCol="0">
            <a:normAutofit fontScale="70000" lnSpcReduction="20000"/>
          </a:bodyPr>
          <a:lstStyle/>
          <a:p>
            <a:pPr eaLnBrk="1" fontAlgn="auto">
              <a:spcAft>
                <a:spcPts val="0"/>
              </a:spcAft>
              <a:buFont typeface="Arial" pitchFamily="34" charset="0"/>
              <a:buNone/>
              <a:defRPr/>
            </a:pPr>
            <a:r>
              <a:rPr lang="ru-RU" b="1" dirty="0" smtClean="0"/>
              <a:t> </a:t>
            </a:r>
            <a:r>
              <a:rPr lang="en-US" b="1" dirty="0" smtClean="0">
                <a:solidFill>
                  <a:schemeClr val="tx2"/>
                </a:solidFill>
              </a:rPr>
              <a:t>Task 2. You are going to take part in the telephone survey. You have to answer six questions. </a:t>
            </a:r>
            <a:r>
              <a:rPr lang="en-US" b="1" dirty="0" smtClean="0">
                <a:solidFill>
                  <a:schemeClr val="accent2"/>
                </a:solidFill>
              </a:rPr>
              <a:t>Give full answers to the questions</a:t>
            </a:r>
            <a:r>
              <a:rPr lang="en-US" b="1" dirty="0" smtClean="0">
                <a:solidFill>
                  <a:schemeClr val="tx2"/>
                </a:solidFill>
              </a:rPr>
              <a:t>.</a:t>
            </a:r>
            <a:endParaRPr lang="ru-RU" b="1" dirty="0" smtClean="0">
              <a:solidFill>
                <a:schemeClr val="tx2"/>
              </a:solidFill>
            </a:endParaRPr>
          </a:p>
          <a:p>
            <a:pPr eaLnBrk="1" fontAlgn="auto">
              <a:spcAft>
                <a:spcPts val="0"/>
              </a:spcAft>
              <a:buFont typeface="Arial" pitchFamily="34" charset="0"/>
              <a:buNone/>
              <a:defRPr/>
            </a:pPr>
            <a:r>
              <a:rPr lang="en-US" b="1" dirty="0" smtClean="0">
                <a:solidFill>
                  <a:schemeClr val="tx2"/>
                </a:solidFill>
              </a:rPr>
              <a:t>Remember that you have </a:t>
            </a:r>
            <a:r>
              <a:rPr lang="en-US" b="1" dirty="0" smtClean="0">
                <a:solidFill>
                  <a:schemeClr val="accent2"/>
                </a:solidFill>
              </a:rPr>
              <a:t>40</a:t>
            </a:r>
            <a:r>
              <a:rPr lang="en-US" b="1" dirty="0" smtClean="0">
                <a:solidFill>
                  <a:schemeClr val="tx2"/>
                </a:solidFill>
              </a:rPr>
              <a:t> seconds to answer each question</a:t>
            </a:r>
            <a:r>
              <a:rPr lang="en-US" b="1" dirty="0" smtClean="0"/>
              <a:t>.</a:t>
            </a:r>
            <a:endParaRPr lang="ru-RU" b="1" dirty="0" smtClean="0"/>
          </a:p>
          <a:p>
            <a:pPr eaLnBrk="1" fontAlgn="auto">
              <a:spcAft>
                <a:spcPts val="0"/>
              </a:spcAft>
              <a:buFont typeface="Arial" pitchFamily="34" charset="0"/>
              <a:buNone/>
              <a:defRPr/>
            </a:pPr>
            <a:r>
              <a:rPr lang="ru-RU" dirty="0" smtClean="0"/>
              <a:t>     </a:t>
            </a:r>
            <a:r>
              <a:rPr lang="ru-RU" dirty="0" smtClean="0">
                <a:solidFill>
                  <a:schemeClr val="tx2"/>
                </a:solidFill>
              </a:rPr>
              <a:t>В ходе выполнения этого задания участник ОГЭ должен продемонстрировать следующие умения диалогической речи:</a:t>
            </a:r>
            <a:endParaRPr lang="ru-RU" b="1" dirty="0" smtClean="0">
              <a:solidFill>
                <a:schemeClr val="tx2"/>
              </a:solidFill>
            </a:endParaRPr>
          </a:p>
          <a:p>
            <a:pPr eaLnBrk="1" fontAlgn="auto" hangingPunct="1">
              <a:spcAft>
                <a:spcPts val="0"/>
              </a:spcAft>
              <a:buFont typeface="Wingdings" pitchFamily="2" charset="2"/>
              <a:buChar char="ü"/>
              <a:defRPr/>
            </a:pPr>
            <a:r>
              <a:rPr lang="ru-RU" dirty="0" smtClean="0">
                <a:solidFill>
                  <a:schemeClr val="tx2"/>
                </a:solidFill>
              </a:rPr>
              <a:t>сообщать запрашиваемую информацию, отвечая на вопросы разных видов;</a:t>
            </a:r>
          </a:p>
          <a:p>
            <a:pPr eaLnBrk="1" fontAlgn="auto" hangingPunct="1">
              <a:spcAft>
                <a:spcPts val="0"/>
              </a:spcAft>
              <a:buFont typeface="Wingdings" pitchFamily="2" charset="2"/>
              <a:buChar char="ü"/>
              <a:defRPr/>
            </a:pPr>
            <a:r>
              <a:rPr lang="ru-RU" dirty="0" smtClean="0">
                <a:solidFill>
                  <a:schemeClr val="tx2"/>
                </a:solidFill>
              </a:rPr>
              <a:t>выражать свое мнение / отношение к теме обсуждения;</a:t>
            </a:r>
          </a:p>
          <a:p>
            <a:pPr eaLnBrk="1" fontAlgn="auto" hangingPunct="1">
              <a:spcAft>
                <a:spcPts val="0"/>
              </a:spcAft>
              <a:buFont typeface="Wingdings" pitchFamily="2" charset="2"/>
              <a:buChar char="ü"/>
              <a:defRPr/>
            </a:pPr>
            <a:r>
              <a:rPr lang="ru-RU" dirty="0" smtClean="0">
                <a:solidFill>
                  <a:schemeClr val="tx2"/>
                </a:solidFill>
              </a:rPr>
              <a:t>точно и правильно употреблять языковые средства оформления </a:t>
            </a:r>
            <a:endParaRPr lang="ru-RU" b="1" dirty="0" smtClean="0">
              <a:solidFill>
                <a:schemeClr val="tx2"/>
              </a:solidFill>
            </a:endParaRPr>
          </a:p>
          <a:p>
            <a:pPr eaLnBrk="1" fontAlgn="auto">
              <a:spcAft>
                <a:spcPts val="0"/>
              </a:spcAft>
              <a:buFont typeface="Arial" pitchFamily="34" charset="0"/>
              <a:buNone/>
              <a:defRPr/>
            </a:pPr>
            <a:r>
              <a:rPr lang="ru-RU" dirty="0" smtClean="0">
                <a:solidFill>
                  <a:schemeClr val="tx2"/>
                </a:solidFill>
              </a:rPr>
              <a:t>      высказывания.</a:t>
            </a:r>
            <a:endParaRPr lang="ru-RU" b="1" dirty="0" smtClean="0">
              <a:solidFill>
                <a:schemeClr val="tx2"/>
              </a:solidFill>
            </a:endParaRPr>
          </a:p>
          <a:p>
            <a:pPr eaLnBrk="1" fontAlgn="auto">
              <a:spcAft>
                <a:spcPts val="0"/>
              </a:spcAft>
              <a:buFont typeface="Arial" pitchFamily="34" charset="0"/>
              <a:buNone/>
              <a:defRPr/>
            </a:pPr>
            <a:endParaRPr lang="ru-RU" dirty="0" smtClean="0"/>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xfrm>
            <a:off x="468313" y="333375"/>
            <a:ext cx="8229600" cy="941388"/>
          </a:xfrm>
        </p:spPr>
        <p:txBody>
          <a:bodyPr/>
          <a:lstStyle/>
          <a:p>
            <a:r>
              <a:rPr lang="ru-RU" b="1" smtClean="0">
                <a:solidFill>
                  <a:schemeClr val="accent2"/>
                </a:solidFill>
              </a:rPr>
              <a:t>Задание 2( ответы на вопросы)</a:t>
            </a:r>
          </a:p>
        </p:txBody>
      </p:sp>
      <p:sp>
        <p:nvSpPr>
          <p:cNvPr id="62466" name="Rectangle 3"/>
          <p:cNvSpPr>
            <a:spLocks noGrp="1"/>
          </p:cNvSpPr>
          <p:nvPr>
            <p:ph type="body" idx="1"/>
          </p:nvPr>
        </p:nvSpPr>
        <p:spPr/>
        <p:txBody>
          <a:bodyPr/>
          <a:lstStyle/>
          <a:p>
            <a:pPr>
              <a:lnSpc>
                <a:spcPct val="80000"/>
              </a:lnSpc>
            </a:pPr>
            <a:r>
              <a:rPr lang="en-US" sz="1600" b="1" smtClean="0">
                <a:solidFill>
                  <a:schemeClr val="tx2"/>
                </a:solidFill>
              </a:rPr>
              <a:t>Electronic assistant: </a:t>
            </a:r>
            <a:r>
              <a:rPr lang="en-US" sz="1600" smtClean="0">
                <a:solidFill>
                  <a:schemeClr val="tx2"/>
                </a:solidFill>
              </a:rPr>
              <a:t>Hello! It’s the electronic assistant of the new library. We kindly ask you to take part in our survey. We need to find out how people feel about reading books. Please answer the six questions. The survey is anonymous – you don’t have to give your name. So, let’s get started. </a:t>
            </a:r>
            <a:endParaRPr lang="en-US" sz="1600" b="1" smtClean="0">
              <a:solidFill>
                <a:schemeClr val="tx2"/>
              </a:solidFill>
            </a:endParaRPr>
          </a:p>
          <a:p>
            <a:pPr>
              <a:lnSpc>
                <a:spcPct val="80000"/>
              </a:lnSpc>
            </a:pPr>
            <a:r>
              <a:rPr lang="en-US" sz="1600" b="1" smtClean="0">
                <a:solidFill>
                  <a:schemeClr val="tx2"/>
                </a:solidFill>
              </a:rPr>
              <a:t>Electronic assistant:</a:t>
            </a:r>
            <a:r>
              <a:rPr lang="en-US" sz="1600" smtClean="0">
                <a:solidFill>
                  <a:schemeClr val="tx2"/>
                </a:solidFill>
              </a:rPr>
              <a:t> What books do you prefer to read?</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endParaRPr lang="en-US" sz="1600" b="1" smtClean="0">
              <a:solidFill>
                <a:schemeClr val="tx2"/>
              </a:solidFill>
            </a:endParaRPr>
          </a:p>
          <a:p>
            <a:pPr>
              <a:lnSpc>
                <a:spcPct val="80000"/>
              </a:lnSpc>
            </a:pPr>
            <a:r>
              <a:rPr lang="en-US" sz="1600" b="1" smtClean="0">
                <a:solidFill>
                  <a:schemeClr val="tx2"/>
                </a:solidFill>
              </a:rPr>
              <a:t>Electronic assistant:</a:t>
            </a:r>
            <a:r>
              <a:rPr lang="en-US" sz="1600" smtClean="0">
                <a:solidFill>
                  <a:schemeClr val="tx2"/>
                </a:solidFill>
              </a:rPr>
              <a:t> Who is your favourite writer? </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endParaRPr lang="en-US" sz="1600" b="1" smtClean="0">
              <a:solidFill>
                <a:schemeClr val="tx2"/>
              </a:solidFill>
            </a:endParaRPr>
          </a:p>
          <a:p>
            <a:pPr>
              <a:lnSpc>
                <a:spcPct val="80000"/>
              </a:lnSpc>
            </a:pPr>
            <a:r>
              <a:rPr lang="en-US" sz="1600" b="1" smtClean="0">
                <a:solidFill>
                  <a:schemeClr val="tx2"/>
                </a:solidFill>
              </a:rPr>
              <a:t>Electronic assistant:</a:t>
            </a:r>
            <a:r>
              <a:rPr lang="en-US" sz="1600" smtClean="0">
                <a:solidFill>
                  <a:schemeClr val="tx2"/>
                </a:solidFill>
              </a:rPr>
              <a:t> How often do you borrow books in the library?</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endParaRPr lang="en-US" sz="1600" b="1" smtClean="0">
              <a:solidFill>
                <a:schemeClr val="tx2"/>
              </a:solidFill>
            </a:endParaRPr>
          </a:p>
          <a:p>
            <a:pPr>
              <a:lnSpc>
                <a:spcPct val="80000"/>
              </a:lnSpc>
            </a:pPr>
            <a:r>
              <a:rPr lang="en-US" sz="1600" b="1" smtClean="0">
                <a:solidFill>
                  <a:schemeClr val="tx2"/>
                </a:solidFill>
              </a:rPr>
              <a:t>Electronic assistant: </a:t>
            </a:r>
            <a:r>
              <a:rPr lang="en-US" sz="1600" smtClean="0">
                <a:solidFill>
                  <a:schemeClr val="tx2"/>
                </a:solidFill>
              </a:rPr>
              <a:t>Why do teenagers use libraries less nowadays than they used to?</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endParaRPr lang="en-US" sz="1600" b="1" smtClean="0">
              <a:solidFill>
                <a:schemeClr val="tx2"/>
              </a:solidFill>
            </a:endParaRPr>
          </a:p>
          <a:p>
            <a:pPr>
              <a:lnSpc>
                <a:spcPct val="80000"/>
              </a:lnSpc>
            </a:pPr>
            <a:r>
              <a:rPr lang="en-US" sz="1600" b="1" smtClean="0">
                <a:solidFill>
                  <a:schemeClr val="tx2"/>
                </a:solidFill>
              </a:rPr>
              <a:t>Electronic assistant:</a:t>
            </a:r>
            <a:r>
              <a:rPr lang="en-US" sz="1600" smtClean="0">
                <a:solidFill>
                  <a:schemeClr val="tx2"/>
                </a:solidFill>
              </a:rPr>
              <a:t> Do you prefer e-books or printed books? Why?</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endParaRPr lang="en-US" sz="1600" b="1" smtClean="0">
              <a:solidFill>
                <a:schemeClr val="tx2"/>
              </a:solidFill>
            </a:endParaRPr>
          </a:p>
          <a:p>
            <a:pPr>
              <a:lnSpc>
                <a:spcPct val="80000"/>
              </a:lnSpc>
            </a:pPr>
            <a:r>
              <a:rPr lang="en-US" sz="1600" b="1" smtClean="0">
                <a:solidFill>
                  <a:schemeClr val="tx2"/>
                </a:solidFill>
              </a:rPr>
              <a:t>Electronic assistant:</a:t>
            </a:r>
            <a:r>
              <a:rPr lang="en-US" sz="1600" smtClean="0">
                <a:solidFill>
                  <a:schemeClr val="tx2"/>
                </a:solidFill>
              </a:rPr>
              <a:t> What book would you recommend your friends to read on holiday?</a:t>
            </a:r>
            <a:endParaRPr lang="en-US" sz="1600" b="1" smtClean="0">
              <a:solidFill>
                <a:schemeClr val="tx2"/>
              </a:solidFill>
            </a:endParaRPr>
          </a:p>
          <a:p>
            <a:pPr>
              <a:lnSpc>
                <a:spcPct val="80000"/>
              </a:lnSpc>
            </a:pPr>
            <a:r>
              <a:rPr lang="en-US" sz="1600" b="1" smtClean="0">
                <a:solidFill>
                  <a:schemeClr val="tx2"/>
                </a:solidFill>
              </a:rPr>
              <a:t>Student:</a:t>
            </a:r>
            <a:r>
              <a:rPr lang="en-US" sz="1600" smtClean="0">
                <a:solidFill>
                  <a:schemeClr val="tx2"/>
                </a:solidFill>
              </a:rPr>
              <a:t> _______________________ </a:t>
            </a:r>
          </a:p>
          <a:p>
            <a:pPr>
              <a:lnSpc>
                <a:spcPct val="80000"/>
              </a:lnSpc>
            </a:pPr>
            <a:r>
              <a:rPr lang="en-US" sz="1600" smtClean="0">
                <a:solidFill>
                  <a:schemeClr val="tx2"/>
                </a:solidFill>
              </a:rPr>
              <a:t>Electronic assistant:</a:t>
            </a:r>
            <a:r>
              <a:rPr lang="en-US" sz="1600" b="1" smtClean="0">
                <a:solidFill>
                  <a:schemeClr val="tx2"/>
                </a:solidFill>
              </a:rPr>
              <a:t> That is the end of the survey. Thank you very much for your</a:t>
            </a:r>
            <a:r>
              <a:rPr lang="en-US" sz="1600" b="1" smtClean="0"/>
              <a:t> </a:t>
            </a:r>
            <a:r>
              <a:rPr lang="en-US" sz="1600" b="1" smtClean="0">
                <a:solidFill>
                  <a:schemeClr val="tx2"/>
                </a:solidFill>
              </a:rPr>
              <a:t>cooperation.</a:t>
            </a:r>
            <a:r>
              <a:rPr lang="ru-RU" sz="1600" smtClean="0">
                <a:solidFill>
                  <a:schemeClr val="tx2"/>
                </a:solidFill>
              </a:rPr>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p:nvPr>
        </p:nvSpPr>
        <p:spPr>
          <a:xfrm>
            <a:off x="457200" y="333375"/>
            <a:ext cx="8229600" cy="358775"/>
          </a:xfrm>
        </p:spPr>
        <p:txBody>
          <a:bodyPr/>
          <a:lstStyle/>
          <a:p>
            <a:r>
              <a:rPr lang="ru-RU" sz="1800" b="1" smtClean="0">
                <a:solidFill>
                  <a:schemeClr val="accent2"/>
                </a:solidFill>
              </a:rPr>
              <a:t>Скрипт записи ответа</a:t>
            </a:r>
          </a:p>
        </p:txBody>
      </p:sp>
      <p:sp>
        <p:nvSpPr>
          <p:cNvPr id="63490" name="Rectangle 3"/>
          <p:cNvSpPr>
            <a:spLocks noGrp="1"/>
          </p:cNvSpPr>
          <p:nvPr>
            <p:ph type="body" idx="1"/>
          </p:nvPr>
        </p:nvSpPr>
        <p:spPr>
          <a:xfrm>
            <a:off x="457200" y="836613"/>
            <a:ext cx="8229600" cy="5289550"/>
          </a:xfrm>
        </p:spPr>
        <p:txBody>
          <a:bodyPr/>
          <a:lstStyle/>
          <a:p>
            <a:pPr>
              <a:lnSpc>
                <a:spcPct val="80000"/>
              </a:lnSpc>
            </a:pPr>
            <a:r>
              <a:rPr lang="en-US" sz="1400" b="1" smtClean="0">
                <a:solidFill>
                  <a:schemeClr val="tx2"/>
                </a:solidFill>
              </a:rPr>
              <a:t>Electronic assistant:</a:t>
            </a:r>
            <a:r>
              <a:rPr lang="en-US" sz="1400" smtClean="0">
                <a:solidFill>
                  <a:schemeClr val="tx2"/>
                </a:solidFill>
              </a:rPr>
              <a:t> </a:t>
            </a:r>
            <a:r>
              <a:rPr lang="en-US" sz="1400" smtClean="0">
                <a:solidFill>
                  <a:schemeClr val="accent2"/>
                </a:solidFill>
              </a:rPr>
              <a:t>What books do you prefer to read?</a:t>
            </a:r>
            <a:endParaRPr lang="en-US" sz="1400" b="1" smtClean="0">
              <a:solidFill>
                <a:schemeClr val="accent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So, as for me </a:t>
            </a:r>
            <a:r>
              <a:rPr lang="en-US" sz="1400" b="1" i="1" u="sng" smtClean="0">
                <a:solidFill>
                  <a:schemeClr val="tx2"/>
                </a:solidFill>
              </a:rPr>
              <a:t>I prefer different kinds of books.</a:t>
            </a:r>
            <a:r>
              <a:rPr lang="en-US" sz="1400" i="1" smtClean="0">
                <a:solidFill>
                  <a:schemeClr val="tx2"/>
                </a:solidFill>
              </a:rPr>
              <a:t> For example, I like </a:t>
            </a:r>
            <a:r>
              <a:rPr lang="en-US" sz="1400" b="1" i="1" u="sng" smtClean="0">
                <a:solidFill>
                  <a:schemeClr val="tx2"/>
                </a:solidFill>
              </a:rPr>
              <a:t>scientific books</a:t>
            </a:r>
            <a:r>
              <a:rPr lang="en-US" sz="1400" i="1" smtClean="0">
                <a:solidFill>
                  <a:schemeClr val="tx2"/>
                </a:solidFill>
              </a:rPr>
              <a:t> but also I </a:t>
            </a:r>
            <a:r>
              <a:rPr lang="en-US" sz="1400" b="1" i="1" u="sng" smtClean="0">
                <a:solidFill>
                  <a:schemeClr val="tx2"/>
                </a:solidFill>
              </a:rPr>
              <a:t>read historical books and also adventure books</a:t>
            </a:r>
            <a:r>
              <a:rPr lang="en-US" sz="1400" b="1" i="1" smtClean="0">
                <a:solidFill>
                  <a:schemeClr val="tx2"/>
                </a:solidFill>
              </a:rPr>
              <a:t>.</a:t>
            </a:r>
            <a:r>
              <a:rPr lang="en-US" sz="1400" i="1" smtClean="0">
                <a:solidFill>
                  <a:schemeClr val="tx2"/>
                </a:solidFill>
              </a:rPr>
              <a:t> For some people I can offer to read the book of American writer. This books called “Roads” I find it very interesting and a bit touching.</a:t>
            </a:r>
            <a:endParaRPr lang="en-US" sz="1400" b="1" smtClean="0">
              <a:solidFill>
                <a:schemeClr val="tx2"/>
              </a:solidFill>
            </a:endParaRPr>
          </a:p>
          <a:p>
            <a:pPr>
              <a:lnSpc>
                <a:spcPct val="80000"/>
              </a:lnSpc>
            </a:pPr>
            <a:r>
              <a:rPr lang="en-US" sz="1400" b="1" smtClean="0">
                <a:solidFill>
                  <a:schemeClr val="tx2"/>
                </a:solidFill>
              </a:rPr>
              <a:t>Electronic assistant:</a:t>
            </a:r>
            <a:r>
              <a:rPr lang="en-US" sz="1400" smtClean="0">
                <a:solidFill>
                  <a:schemeClr val="tx2"/>
                </a:solidFill>
              </a:rPr>
              <a:t> </a:t>
            </a:r>
            <a:r>
              <a:rPr lang="en-US" sz="1400" smtClean="0">
                <a:solidFill>
                  <a:schemeClr val="accent2"/>
                </a:solidFill>
              </a:rPr>
              <a:t>Who is your favourite writer?</a:t>
            </a:r>
            <a:r>
              <a:rPr lang="en-US" sz="1400" smtClean="0">
                <a:solidFill>
                  <a:schemeClr val="tx2"/>
                </a:solidFill>
              </a:rPr>
              <a:t> </a:t>
            </a:r>
            <a:endParaRPr lang="en-US" sz="1400" b="1" smtClean="0">
              <a:solidFill>
                <a:schemeClr val="tx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So, </a:t>
            </a:r>
            <a:r>
              <a:rPr lang="en-US" sz="1400" b="1" i="1" u="sng" smtClean="0">
                <a:solidFill>
                  <a:schemeClr val="tx2"/>
                </a:solidFill>
              </a:rPr>
              <a:t>I don’t have any favourite writers</a:t>
            </a:r>
            <a:r>
              <a:rPr lang="en-US" sz="1400" i="1" u="sng" smtClean="0">
                <a:solidFill>
                  <a:schemeClr val="tx2"/>
                </a:solidFill>
              </a:rPr>
              <a:t> </a:t>
            </a:r>
            <a:r>
              <a:rPr lang="en-US" sz="1400" i="1" smtClean="0">
                <a:solidFill>
                  <a:schemeClr val="tx2"/>
                </a:solidFill>
              </a:rPr>
              <a:t>but I </a:t>
            </a:r>
            <a:r>
              <a:rPr lang="en-US" sz="1400" b="1" i="1" u="sng" smtClean="0">
                <a:solidFill>
                  <a:schemeClr val="tx2"/>
                </a:solidFill>
              </a:rPr>
              <a:t>like to read books of Oscar Wilde and some Russian writers</a:t>
            </a:r>
            <a:r>
              <a:rPr lang="en-US" sz="1400" i="1" smtClean="0">
                <a:solidFill>
                  <a:schemeClr val="tx2"/>
                </a:solidFill>
              </a:rPr>
              <a:t>, for example Alexander Pushkin or Nikolai Gogol. I don’t have any favourite book and texts. And so …I can’t answer this question honestly because of these reasons.</a:t>
            </a:r>
            <a:endParaRPr lang="en-US" sz="1400" b="1" smtClean="0">
              <a:solidFill>
                <a:schemeClr val="tx2"/>
              </a:solidFill>
            </a:endParaRPr>
          </a:p>
          <a:p>
            <a:pPr>
              <a:lnSpc>
                <a:spcPct val="80000"/>
              </a:lnSpc>
            </a:pPr>
            <a:r>
              <a:rPr lang="en-US" sz="1400" b="1" smtClean="0">
                <a:solidFill>
                  <a:schemeClr val="tx2"/>
                </a:solidFill>
              </a:rPr>
              <a:t>Electronic assistant:</a:t>
            </a:r>
            <a:r>
              <a:rPr lang="en-US" sz="1400" smtClean="0">
                <a:solidFill>
                  <a:schemeClr val="tx2"/>
                </a:solidFill>
              </a:rPr>
              <a:t> </a:t>
            </a:r>
            <a:r>
              <a:rPr lang="en-US" sz="1400" smtClean="0">
                <a:solidFill>
                  <a:schemeClr val="accent2"/>
                </a:solidFill>
              </a:rPr>
              <a:t>How often do you borrow books in the library?</a:t>
            </a:r>
            <a:endParaRPr lang="en-US" sz="1400" b="1" smtClean="0">
              <a:solidFill>
                <a:schemeClr val="accent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To be honest </a:t>
            </a:r>
            <a:r>
              <a:rPr lang="en-US" sz="1400" b="1" i="1" u="sng" smtClean="0">
                <a:solidFill>
                  <a:schemeClr val="tx2"/>
                </a:solidFill>
              </a:rPr>
              <a:t>I have never took them from library</a:t>
            </a:r>
            <a:r>
              <a:rPr lang="en-US" sz="1400" b="1" i="1" smtClean="0">
                <a:solidFill>
                  <a:schemeClr val="tx2"/>
                </a:solidFill>
              </a:rPr>
              <a:t> </a:t>
            </a:r>
            <a:r>
              <a:rPr lang="en-US" sz="1400" b="1" i="1" u="sng" smtClean="0">
                <a:solidFill>
                  <a:schemeClr val="tx2"/>
                </a:solidFill>
              </a:rPr>
              <a:t>because I have my own library at home.</a:t>
            </a:r>
            <a:r>
              <a:rPr lang="en-US" sz="1400" i="1" smtClean="0">
                <a:solidFill>
                  <a:schemeClr val="tx2"/>
                </a:solidFill>
              </a:rPr>
              <a:t> I can borrow there books and read them every day, and so I don’t have to take any signature from library and then get back it to library, because I have lots of books of different genres and topic at my home. </a:t>
            </a:r>
            <a:endParaRPr lang="en-US" sz="1400" b="1" smtClean="0">
              <a:solidFill>
                <a:schemeClr val="tx2"/>
              </a:solidFill>
            </a:endParaRPr>
          </a:p>
          <a:p>
            <a:pPr>
              <a:lnSpc>
                <a:spcPct val="80000"/>
              </a:lnSpc>
            </a:pPr>
            <a:r>
              <a:rPr lang="en-US" sz="1400" b="1" smtClean="0">
                <a:solidFill>
                  <a:schemeClr val="tx2"/>
                </a:solidFill>
              </a:rPr>
              <a:t>Electronic assistant: </a:t>
            </a:r>
            <a:r>
              <a:rPr lang="en-US" sz="1400" smtClean="0">
                <a:solidFill>
                  <a:schemeClr val="accent2"/>
                </a:solidFill>
              </a:rPr>
              <a:t>Why do teenagers use libraries less nowadays than they used to?</a:t>
            </a:r>
            <a:endParaRPr lang="en-US" sz="1400" b="1" smtClean="0">
              <a:solidFill>
                <a:schemeClr val="accent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Nowadays lots of technologies which can help us to read books on the computer, on the electronic books or on the phone, so nowadays teenagers prefer this reading to reading usual book and I think this is a bit bad and unhealthy because it can spoil our …eyes and teenagers must buy glasses and I think this is a bit bad for them and unhealthy as I told before.</a:t>
            </a:r>
            <a:endParaRPr lang="en-US" sz="1400" b="1" smtClean="0">
              <a:solidFill>
                <a:schemeClr val="tx2"/>
              </a:solidFill>
            </a:endParaRPr>
          </a:p>
          <a:p>
            <a:pPr>
              <a:lnSpc>
                <a:spcPct val="80000"/>
              </a:lnSpc>
            </a:pPr>
            <a:r>
              <a:rPr lang="en-US" sz="1400" b="1" smtClean="0">
                <a:solidFill>
                  <a:schemeClr val="tx2"/>
                </a:solidFill>
              </a:rPr>
              <a:t>Electronic assistant:</a:t>
            </a:r>
            <a:r>
              <a:rPr lang="en-US" sz="1400" smtClean="0">
                <a:solidFill>
                  <a:schemeClr val="tx2"/>
                </a:solidFill>
              </a:rPr>
              <a:t> </a:t>
            </a:r>
            <a:r>
              <a:rPr lang="en-US" sz="1400" smtClean="0">
                <a:solidFill>
                  <a:schemeClr val="accent2"/>
                </a:solidFill>
              </a:rPr>
              <a:t>Do you prefer e-books or printed books? Why?</a:t>
            </a:r>
            <a:endParaRPr lang="en-US" sz="1400" b="1" smtClean="0">
              <a:solidFill>
                <a:schemeClr val="accent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I think that </a:t>
            </a:r>
            <a:r>
              <a:rPr lang="en-US" sz="1400" b="1" i="1" u="sng" smtClean="0">
                <a:solidFill>
                  <a:schemeClr val="tx2"/>
                </a:solidFill>
              </a:rPr>
              <a:t>I prefer printed books to e-books</a:t>
            </a:r>
            <a:r>
              <a:rPr lang="en-US" sz="1400" b="1" i="1" smtClean="0">
                <a:solidFill>
                  <a:schemeClr val="tx2"/>
                </a:solidFill>
              </a:rPr>
              <a:t>. Because I like to read it </a:t>
            </a:r>
            <a:r>
              <a:rPr lang="en-US" sz="1400" b="1" i="1" u="sng" smtClean="0">
                <a:solidFill>
                  <a:schemeClr val="tx2"/>
                </a:solidFill>
              </a:rPr>
              <a:t>not on electronic board and on the screen because I also have problem problems with my eyes</a:t>
            </a:r>
            <a:r>
              <a:rPr lang="en-US" sz="1400" b="1" i="1" smtClean="0">
                <a:solidFill>
                  <a:schemeClr val="tx2"/>
                </a:solidFill>
              </a:rPr>
              <a:t> and </a:t>
            </a:r>
            <a:r>
              <a:rPr lang="en-US" sz="1400" b="1" i="1" u="sng" smtClean="0">
                <a:solidFill>
                  <a:schemeClr val="tx2"/>
                </a:solidFill>
              </a:rPr>
              <a:t>this …even better to read text on the paper than to read it on the screen</a:t>
            </a:r>
            <a:r>
              <a:rPr lang="en-US" sz="1400" i="1" u="sng" smtClean="0">
                <a:solidFill>
                  <a:schemeClr val="tx2"/>
                </a:solidFill>
              </a:rPr>
              <a:t>.</a:t>
            </a:r>
            <a:r>
              <a:rPr lang="en-US" sz="1400" i="1" smtClean="0">
                <a:solidFill>
                  <a:schemeClr val="tx2"/>
                </a:solidFill>
              </a:rPr>
              <a:t> And I like to read books printed because I have never tried to read e-books because I find them a bit different to printed books. </a:t>
            </a:r>
            <a:endParaRPr lang="en-US" sz="1400" b="1" smtClean="0">
              <a:solidFill>
                <a:schemeClr val="tx2"/>
              </a:solidFill>
            </a:endParaRPr>
          </a:p>
          <a:p>
            <a:pPr>
              <a:lnSpc>
                <a:spcPct val="80000"/>
              </a:lnSpc>
            </a:pPr>
            <a:r>
              <a:rPr lang="en-US" sz="1400" b="1" smtClean="0">
                <a:solidFill>
                  <a:schemeClr val="tx2"/>
                </a:solidFill>
              </a:rPr>
              <a:t>Electronic assistant:</a:t>
            </a:r>
            <a:r>
              <a:rPr lang="en-US" sz="1400" smtClean="0">
                <a:solidFill>
                  <a:schemeClr val="tx2"/>
                </a:solidFill>
              </a:rPr>
              <a:t> </a:t>
            </a:r>
            <a:r>
              <a:rPr lang="en-US" sz="1400" smtClean="0">
                <a:solidFill>
                  <a:schemeClr val="accent2"/>
                </a:solidFill>
              </a:rPr>
              <a:t>What book would you recommend your friends to read on holiday?</a:t>
            </a:r>
            <a:endParaRPr lang="en-US" sz="1400" b="1" smtClean="0">
              <a:solidFill>
                <a:schemeClr val="accent2"/>
              </a:solidFill>
            </a:endParaRPr>
          </a:p>
          <a:p>
            <a:pPr>
              <a:lnSpc>
                <a:spcPct val="80000"/>
              </a:lnSpc>
            </a:pPr>
            <a:r>
              <a:rPr lang="en-US" sz="1400" b="1" smtClean="0">
                <a:solidFill>
                  <a:schemeClr val="tx2"/>
                </a:solidFill>
              </a:rPr>
              <a:t>Student:</a:t>
            </a:r>
            <a:r>
              <a:rPr lang="en-US" sz="1400" smtClean="0">
                <a:solidFill>
                  <a:schemeClr val="tx2"/>
                </a:solidFill>
              </a:rPr>
              <a:t> </a:t>
            </a:r>
            <a:r>
              <a:rPr lang="en-US" sz="1400" i="1" smtClean="0">
                <a:solidFill>
                  <a:schemeClr val="tx2"/>
                </a:solidFill>
              </a:rPr>
              <a:t>Probably, </a:t>
            </a:r>
            <a:r>
              <a:rPr lang="en-US" sz="1400" b="1" i="1" u="sng" smtClean="0">
                <a:solidFill>
                  <a:schemeClr val="tx2"/>
                </a:solidFill>
              </a:rPr>
              <a:t>I would recommend them to read book ‘War and Peace’ of Lev Tolstoy</a:t>
            </a:r>
            <a:r>
              <a:rPr lang="en-US" sz="1400" b="1" i="1" smtClean="0">
                <a:solidFill>
                  <a:schemeClr val="tx2"/>
                </a:solidFill>
              </a:rPr>
              <a:t> because </a:t>
            </a:r>
            <a:r>
              <a:rPr lang="en-US" sz="1400" b="1" i="1" u="sng" smtClean="0">
                <a:solidFill>
                  <a:schemeClr val="tx2"/>
                </a:solidFill>
              </a:rPr>
              <a:t>it’s beautiful book and I found it very amazing and exciting. There are lots of different old words which are not using nowadays but this is touching story</a:t>
            </a:r>
            <a:r>
              <a:rPr lang="en-US" sz="1400" i="1" u="sng" smtClean="0">
                <a:solidFill>
                  <a:schemeClr val="tx2"/>
                </a:solidFill>
              </a:rPr>
              <a:t> </a:t>
            </a:r>
            <a:r>
              <a:rPr lang="en-US" sz="1400" i="1" smtClean="0">
                <a:solidFill>
                  <a:schemeClr val="tx2"/>
                </a:solidFill>
              </a:rPr>
              <a:t>and I would recommend to read this books for my friends on holidays. I think this would be the best way to spend their time on holidays and just to play computer games or waste your time by watching TV.</a:t>
            </a:r>
            <a:endParaRPr lang="en-US" sz="1400" b="1" smtClean="0">
              <a:solidFill>
                <a:schemeClr val="tx2"/>
              </a:solidFill>
            </a:endParaRPr>
          </a:p>
          <a:p>
            <a:pPr>
              <a:lnSpc>
                <a:spcPct val="80000"/>
              </a:lnSpc>
            </a:pPr>
            <a:r>
              <a:rPr lang="en-US" sz="1400" b="1" smtClean="0">
                <a:solidFill>
                  <a:schemeClr val="tx2"/>
                </a:solidFill>
              </a:rPr>
              <a:t>Electronic assistant:</a:t>
            </a:r>
            <a:r>
              <a:rPr lang="en-US" sz="1400" smtClean="0">
                <a:solidFill>
                  <a:schemeClr val="tx2"/>
                </a:solidFill>
              </a:rPr>
              <a:t> That is the end of the survey. Thank you very much for your cooperation.</a:t>
            </a:r>
            <a:endParaRPr lang="ru-RU" sz="1400" b="1" smtClean="0">
              <a:solidFill>
                <a:schemeClr val="tx2"/>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p:nvPr>
        </p:nvSpPr>
        <p:spPr>
          <a:xfrm>
            <a:off x="457200" y="476250"/>
            <a:ext cx="8229600" cy="720725"/>
          </a:xfrm>
        </p:spPr>
        <p:txBody>
          <a:bodyPr/>
          <a:lstStyle/>
          <a:p>
            <a:r>
              <a:rPr lang="ru-RU" sz="2800" b="1" smtClean="0">
                <a:solidFill>
                  <a:schemeClr val="accent2"/>
                </a:solidFill>
              </a:rPr>
              <a:t>Оценка выполнения</a:t>
            </a:r>
          </a:p>
        </p:txBody>
      </p:sp>
      <p:sp>
        <p:nvSpPr>
          <p:cNvPr id="64514" name="Rectangle 3"/>
          <p:cNvSpPr>
            <a:spLocks noGrp="1"/>
          </p:cNvSpPr>
          <p:nvPr>
            <p:ph type="body" idx="1"/>
          </p:nvPr>
        </p:nvSpPr>
        <p:spPr>
          <a:xfrm>
            <a:off x="457200" y="1052513"/>
            <a:ext cx="8229600" cy="5073650"/>
          </a:xfrm>
        </p:spPr>
        <p:txBody>
          <a:bodyPr/>
          <a:lstStyle/>
          <a:p>
            <a:pPr marL="457200" indent="-457200">
              <a:lnSpc>
                <a:spcPct val="80000"/>
              </a:lnSpc>
              <a:buFont typeface="Arial" charset="0"/>
              <a:buNone/>
            </a:pPr>
            <a:r>
              <a:rPr lang="ru-RU" sz="2400" smtClean="0">
                <a:solidFill>
                  <a:schemeClr val="tx2"/>
                </a:solidFill>
              </a:rPr>
              <a:t>       Выпускник дал полные ответы на вопросы </a:t>
            </a:r>
            <a:r>
              <a:rPr lang="ru-RU" sz="2400" b="1" smtClean="0">
                <a:solidFill>
                  <a:schemeClr val="tx2"/>
                </a:solidFill>
              </a:rPr>
              <a:t>1, 2, 4, 5, 6.</a:t>
            </a:r>
            <a:r>
              <a:rPr lang="ru-RU" sz="2400" smtClean="0">
                <a:solidFill>
                  <a:schemeClr val="tx2"/>
                </a:solidFill>
              </a:rPr>
              <a:t> </a:t>
            </a:r>
          </a:p>
          <a:p>
            <a:pPr marL="457200" indent="-457200">
              <a:lnSpc>
                <a:spcPct val="80000"/>
              </a:lnSpc>
              <a:buFont typeface="Arial" charset="0"/>
              <a:buNone/>
            </a:pPr>
            <a:r>
              <a:rPr lang="ru-RU" sz="2400" smtClean="0">
                <a:solidFill>
                  <a:schemeClr val="tx2"/>
                </a:solidFill>
              </a:rPr>
              <a:t>      (Отвечая</a:t>
            </a:r>
            <a:r>
              <a:rPr lang="en-US" sz="2400" smtClean="0">
                <a:solidFill>
                  <a:schemeClr val="tx2"/>
                </a:solidFill>
              </a:rPr>
              <a:t> </a:t>
            </a:r>
            <a:r>
              <a:rPr lang="ru-RU" sz="2400" smtClean="0">
                <a:solidFill>
                  <a:schemeClr val="tx2"/>
                </a:solidFill>
              </a:rPr>
              <a:t>на</a:t>
            </a:r>
            <a:r>
              <a:rPr lang="en-US" sz="2400" smtClean="0">
                <a:solidFill>
                  <a:schemeClr val="tx2"/>
                </a:solidFill>
              </a:rPr>
              <a:t> </a:t>
            </a:r>
            <a:r>
              <a:rPr lang="ru-RU" sz="2400" smtClean="0">
                <a:solidFill>
                  <a:schemeClr val="tx2"/>
                </a:solidFill>
              </a:rPr>
              <a:t>вопрос</a:t>
            </a:r>
            <a:r>
              <a:rPr lang="en-US" sz="2400" smtClean="0">
                <a:solidFill>
                  <a:schemeClr val="tx2"/>
                </a:solidFill>
              </a:rPr>
              <a:t> </a:t>
            </a:r>
            <a:r>
              <a:rPr lang="en-US" sz="2400" b="1" smtClean="0">
                <a:solidFill>
                  <a:schemeClr val="tx2"/>
                </a:solidFill>
              </a:rPr>
              <a:t>3</a:t>
            </a:r>
            <a:r>
              <a:rPr lang="en-US" sz="2400" smtClean="0">
                <a:solidFill>
                  <a:schemeClr val="tx2"/>
                </a:solidFill>
              </a:rPr>
              <a:t>, </a:t>
            </a:r>
            <a:r>
              <a:rPr lang="ru-RU" sz="2400" smtClean="0">
                <a:solidFill>
                  <a:schemeClr val="tx2"/>
                </a:solidFill>
              </a:rPr>
              <a:t>учащийся</a:t>
            </a:r>
            <a:r>
              <a:rPr lang="en-US" sz="2400" smtClean="0">
                <a:solidFill>
                  <a:schemeClr val="tx2"/>
                </a:solidFill>
              </a:rPr>
              <a:t> </a:t>
            </a:r>
            <a:r>
              <a:rPr lang="ru-RU" sz="2400" smtClean="0">
                <a:solidFill>
                  <a:schemeClr val="tx2"/>
                </a:solidFill>
              </a:rPr>
              <a:t>объяснил</a:t>
            </a:r>
            <a:r>
              <a:rPr lang="en-US" sz="2400" smtClean="0">
                <a:solidFill>
                  <a:schemeClr val="tx2"/>
                </a:solidFill>
              </a:rPr>
              <a:t>, </a:t>
            </a:r>
            <a:r>
              <a:rPr lang="ru-RU" sz="2400" smtClean="0">
                <a:solidFill>
                  <a:schemeClr val="tx2"/>
                </a:solidFill>
              </a:rPr>
              <a:t>какой</a:t>
            </a:r>
            <a:r>
              <a:rPr lang="en-US" sz="2400" smtClean="0">
                <a:solidFill>
                  <a:schemeClr val="tx2"/>
                </a:solidFill>
              </a:rPr>
              <a:t> </a:t>
            </a:r>
            <a:r>
              <a:rPr lang="ru-RU" sz="2400" smtClean="0">
                <a:solidFill>
                  <a:schemeClr val="tx2"/>
                </a:solidFill>
              </a:rPr>
              <a:t>вид</a:t>
            </a:r>
            <a:r>
              <a:rPr lang="en-US" sz="2400" smtClean="0">
                <a:solidFill>
                  <a:schemeClr val="tx2"/>
                </a:solidFill>
              </a:rPr>
              <a:t> </a:t>
            </a:r>
            <a:r>
              <a:rPr lang="ru-RU" sz="2400" smtClean="0">
                <a:solidFill>
                  <a:schemeClr val="tx2"/>
                </a:solidFill>
              </a:rPr>
              <a:t>книг</a:t>
            </a:r>
            <a:r>
              <a:rPr lang="en-US" sz="2400" smtClean="0">
                <a:solidFill>
                  <a:schemeClr val="tx2"/>
                </a:solidFill>
              </a:rPr>
              <a:t> </a:t>
            </a:r>
            <a:r>
              <a:rPr lang="ru-RU" sz="2400" smtClean="0">
                <a:solidFill>
                  <a:schemeClr val="tx2"/>
                </a:solidFill>
              </a:rPr>
              <a:t>он</a:t>
            </a:r>
            <a:r>
              <a:rPr lang="en-US" sz="2400" smtClean="0">
                <a:solidFill>
                  <a:schemeClr val="tx2"/>
                </a:solidFill>
              </a:rPr>
              <a:t> </a:t>
            </a:r>
            <a:r>
              <a:rPr lang="ru-RU" sz="2400" smtClean="0">
                <a:solidFill>
                  <a:schemeClr val="tx2"/>
                </a:solidFill>
              </a:rPr>
              <a:t>предпочитает</a:t>
            </a:r>
            <a:r>
              <a:rPr lang="en-US" sz="2400" smtClean="0">
                <a:solidFill>
                  <a:schemeClr val="tx2"/>
                </a:solidFill>
              </a:rPr>
              <a:t> </a:t>
            </a:r>
            <a:r>
              <a:rPr lang="ru-RU" sz="2400" smtClean="0">
                <a:solidFill>
                  <a:schemeClr val="tx2"/>
                </a:solidFill>
              </a:rPr>
              <a:t>и</a:t>
            </a:r>
            <a:r>
              <a:rPr lang="en-US" sz="2400" smtClean="0">
                <a:solidFill>
                  <a:schemeClr val="tx2"/>
                </a:solidFill>
              </a:rPr>
              <a:t> </a:t>
            </a:r>
            <a:r>
              <a:rPr lang="ru-RU" sz="2400" smtClean="0">
                <a:solidFill>
                  <a:schemeClr val="tx2"/>
                </a:solidFill>
              </a:rPr>
              <a:t>почему</a:t>
            </a:r>
            <a:r>
              <a:rPr lang="en-US" sz="2400" smtClean="0">
                <a:solidFill>
                  <a:schemeClr val="tx2"/>
                </a:solidFill>
              </a:rPr>
              <a:t> </a:t>
            </a:r>
            <a:r>
              <a:rPr lang="en-US" sz="2400" b="1" smtClean="0">
                <a:solidFill>
                  <a:schemeClr val="accent2"/>
                </a:solidFill>
              </a:rPr>
              <a:t>(</a:t>
            </a:r>
            <a:r>
              <a:rPr lang="en-US" sz="2400" b="1" i="1" u="sng" smtClean="0">
                <a:solidFill>
                  <a:schemeClr val="accent2"/>
                </a:solidFill>
              </a:rPr>
              <a:t>I prefer printed books to e-books</a:t>
            </a:r>
            <a:r>
              <a:rPr lang="en-US" sz="2400" b="1" i="1" smtClean="0">
                <a:solidFill>
                  <a:schemeClr val="accent2"/>
                </a:solidFill>
              </a:rPr>
              <a:t> … </a:t>
            </a:r>
            <a:r>
              <a:rPr lang="en-US" sz="2400" b="1" i="1" u="sng" smtClean="0">
                <a:solidFill>
                  <a:schemeClr val="accent2"/>
                </a:solidFill>
              </a:rPr>
              <a:t>because I also have problems with my eyes …even better to read text on the paper than to read it on the screen.</a:t>
            </a:r>
            <a:r>
              <a:rPr lang="en-US" sz="2400" b="1" u="sng" smtClean="0">
                <a:solidFill>
                  <a:schemeClr val="accent2"/>
                </a:solidFill>
              </a:rPr>
              <a:t>). </a:t>
            </a:r>
            <a:endParaRPr lang="ru-RU" sz="2400" b="1" smtClean="0">
              <a:solidFill>
                <a:schemeClr val="accent2"/>
              </a:solidFill>
            </a:endParaRPr>
          </a:p>
          <a:p>
            <a:pPr marL="457200" indent="-457200">
              <a:lnSpc>
                <a:spcPct val="80000"/>
              </a:lnSpc>
            </a:pPr>
            <a:r>
              <a:rPr lang="ru-RU" sz="2400" smtClean="0">
                <a:solidFill>
                  <a:schemeClr val="tx2"/>
                </a:solidFill>
              </a:rPr>
              <a:t>На</a:t>
            </a:r>
            <a:r>
              <a:rPr lang="en-US" sz="2400" smtClean="0">
                <a:solidFill>
                  <a:schemeClr val="tx2"/>
                </a:solidFill>
              </a:rPr>
              <a:t> </a:t>
            </a:r>
            <a:r>
              <a:rPr lang="ru-RU" sz="2400" smtClean="0">
                <a:solidFill>
                  <a:schemeClr val="tx2"/>
                </a:solidFill>
              </a:rPr>
              <a:t>вопрос</a:t>
            </a:r>
            <a:r>
              <a:rPr lang="en-US" sz="2400" smtClean="0">
                <a:solidFill>
                  <a:schemeClr val="tx2"/>
                </a:solidFill>
              </a:rPr>
              <a:t> 4 (Why do teenagers use libraries less nowadays than they used to?) </a:t>
            </a:r>
            <a:r>
              <a:rPr lang="ru-RU" sz="2400" smtClean="0">
                <a:solidFill>
                  <a:schemeClr val="tx2"/>
                </a:solidFill>
              </a:rPr>
              <a:t>учащийся</a:t>
            </a:r>
            <a:r>
              <a:rPr lang="en-US" sz="2400" smtClean="0">
                <a:solidFill>
                  <a:schemeClr val="tx2"/>
                </a:solidFill>
              </a:rPr>
              <a:t> </a:t>
            </a:r>
            <a:r>
              <a:rPr lang="ru-RU" sz="2400" smtClean="0">
                <a:solidFill>
                  <a:schemeClr val="tx2"/>
                </a:solidFill>
              </a:rPr>
              <a:t>ответ</a:t>
            </a:r>
            <a:r>
              <a:rPr lang="en-US" sz="2400" smtClean="0">
                <a:solidFill>
                  <a:schemeClr val="tx2"/>
                </a:solidFill>
              </a:rPr>
              <a:t> </a:t>
            </a:r>
            <a:r>
              <a:rPr lang="ru-RU" sz="2400" smtClean="0">
                <a:solidFill>
                  <a:schemeClr val="tx2"/>
                </a:solidFill>
              </a:rPr>
              <a:t>не</a:t>
            </a:r>
            <a:r>
              <a:rPr lang="en-US" sz="2400" smtClean="0">
                <a:solidFill>
                  <a:schemeClr val="tx2"/>
                </a:solidFill>
              </a:rPr>
              <a:t> </a:t>
            </a:r>
            <a:r>
              <a:rPr lang="ru-RU" sz="2400" smtClean="0">
                <a:solidFill>
                  <a:schemeClr val="tx2"/>
                </a:solidFill>
              </a:rPr>
              <a:t>дал</a:t>
            </a:r>
            <a:r>
              <a:rPr lang="en-US" sz="2400" smtClean="0">
                <a:solidFill>
                  <a:schemeClr val="tx2"/>
                </a:solidFill>
              </a:rPr>
              <a:t>. </a:t>
            </a:r>
            <a:endParaRPr lang="ru-RU" sz="2400" smtClean="0">
              <a:solidFill>
                <a:schemeClr val="tx2"/>
              </a:solidFill>
            </a:endParaRPr>
          </a:p>
          <a:p>
            <a:pPr marL="457200" indent="-457200">
              <a:lnSpc>
                <a:spcPct val="80000"/>
              </a:lnSpc>
            </a:pPr>
            <a:r>
              <a:rPr lang="ru-RU" sz="2400" smtClean="0">
                <a:solidFill>
                  <a:schemeClr val="tx2"/>
                </a:solidFill>
              </a:rPr>
              <a:t>Отвечая на вопросы, учащийся допустил ряд фонетических и языковых (лексических и грамматических) ошибок, но они не препятствуют пониманию ответов.</a:t>
            </a:r>
          </a:p>
          <a:p>
            <a:pPr marL="457200" indent="-457200">
              <a:lnSpc>
                <a:spcPct val="80000"/>
              </a:lnSpc>
            </a:pPr>
            <a:r>
              <a:rPr lang="ru-RU" sz="2400" smtClean="0">
                <a:solidFill>
                  <a:schemeClr val="tx2"/>
                </a:solidFill>
              </a:rPr>
              <a:t>За ответы на вопросы </a:t>
            </a:r>
            <a:r>
              <a:rPr lang="ru-RU" sz="2400" b="1" smtClean="0">
                <a:solidFill>
                  <a:schemeClr val="tx2"/>
                </a:solidFill>
              </a:rPr>
              <a:t>1, 2, 3, 4, 5, 6</a:t>
            </a:r>
            <a:r>
              <a:rPr lang="ru-RU" sz="2400" smtClean="0">
                <a:solidFill>
                  <a:schemeClr val="tx2"/>
                </a:solidFill>
              </a:rPr>
              <a:t> учащийся получает  по 1 баллу; </a:t>
            </a:r>
            <a:br>
              <a:rPr lang="ru-RU" sz="2400" smtClean="0">
                <a:solidFill>
                  <a:schemeClr val="tx2"/>
                </a:solidFill>
              </a:rPr>
            </a:br>
            <a:r>
              <a:rPr lang="ru-RU" sz="2400" smtClean="0">
                <a:solidFill>
                  <a:schemeClr val="tx2"/>
                </a:solidFill>
              </a:rPr>
              <a:t>За выполнение всего задания – </a:t>
            </a:r>
            <a:r>
              <a:rPr lang="ru-RU" sz="2400" b="1" smtClean="0">
                <a:solidFill>
                  <a:schemeClr val="tx2"/>
                </a:solidFill>
              </a:rPr>
              <a:t>5 баллов</a:t>
            </a:r>
            <a:r>
              <a:rPr lang="ru-RU" sz="2400" smtClean="0">
                <a:solidFill>
                  <a:schemeClr val="tx2"/>
                </a:solidFill>
              </a:rPr>
              <a:t> (из 6 возможных).</a:t>
            </a:r>
          </a:p>
          <a:p>
            <a:pPr marL="457200" indent="-457200">
              <a:lnSpc>
                <a:spcPct val="80000"/>
              </a:lnSpc>
            </a:pPr>
            <a:endParaRPr lang="ru-RU" sz="2400" smtClean="0">
              <a:solidFill>
                <a:schemeClr val="tx2"/>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857250"/>
          </a:xfrm>
        </p:spPr>
        <p:txBody>
          <a:bodyPr rtlCol="0">
            <a:normAutofit fontScale="90000"/>
          </a:bodyPr>
          <a:lstStyle/>
          <a:p>
            <a:pPr eaLnBrk="1" fontAlgn="auto" hangingPunct="1">
              <a:spcAft>
                <a:spcPts val="0"/>
              </a:spcAft>
              <a:defRPr/>
            </a:pPr>
            <a:r>
              <a:rPr lang="ru-RU" sz="3100" b="1" dirty="0" smtClean="0">
                <a:solidFill>
                  <a:schemeClr val="accent2"/>
                </a:solidFill>
              </a:rPr>
              <a:t/>
            </a:r>
            <a:br>
              <a:rPr lang="ru-RU" sz="3100" b="1" dirty="0" smtClean="0">
                <a:solidFill>
                  <a:schemeClr val="accent2"/>
                </a:solidFill>
              </a:rPr>
            </a:br>
            <a:r>
              <a:rPr lang="ru-RU" sz="3100" b="1" dirty="0" smtClean="0">
                <a:solidFill>
                  <a:schemeClr val="accent2"/>
                </a:solidFill>
              </a:rPr>
              <a:t>Критерии оценивания выполнения задания 2 </a:t>
            </a:r>
            <a:r>
              <a:rPr lang="ru-RU" sz="3100" dirty="0" smtClean="0">
                <a:solidFill>
                  <a:schemeClr val="accent2"/>
                </a:solidFill>
              </a:rPr>
              <a:t/>
            </a:r>
            <a:br>
              <a:rPr lang="ru-RU" sz="3100" dirty="0" smtClean="0">
                <a:solidFill>
                  <a:schemeClr val="accent2"/>
                </a:solidFill>
              </a:rPr>
            </a:br>
            <a:r>
              <a:rPr lang="ru-RU" sz="3100" b="1" dirty="0" smtClean="0">
                <a:solidFill>
                  <a:schemeClr val="accent2"/>
                </a:solidFill>
              </a:rPr>
              <a:t>(Условный диалог-расспрос) – максимум 6 баллов</a:t>
            </a:r>
            <a:r>
              <a:rPr lang="ru-RU" sz="3100" dirty="0" smtClean="0"/>
              <a:t/>
            </a:r>
            <a:br>
              <a:rPr lang="ru-RU" sz="3100" dirty="0" smtClean="0"/>
            </a:br>
            <a:endParaRPr lang="ru-RU" sz="3100" dirty="0"/>
          </a:p>
        </p:txBody>
      </p:sp>
      <p:graphicFrame>
        <p:nvGraphicFramePr>
          <p:cNvPr id="4" name="Содержимое 3"/>
          <p:cNvGraphicFramePr>
            <a:graphicFrameLocks noGrp="1"/>
          </p:cNvGraphicFramePr>
          <p:nvPr>
            <p:ph idx="1"/>
          </p:nvPr>
        </p:nvGraphicFramePr>
        <p:xfrm>
          <a:off x="457200" y="1600200"/>
          <a:ext cx="8229600" cy="3851275"/>
        </p:xfrm>
        <a:graphic>
          <a:graphicData uri="http://schemas.openxmlformats.org/drawingml/2006/table">
            <a:tbl>
              <a:tblPr firstRow="1" bandRow="1">
                <a:tableStyleId>{5C22544A-7EE6-4342-B048-85BDC9FD1C3A}</a:tableStyleId>
              </a:tblPr>
              <a:tblGrid>
                <a:gridCol w="1543032"/>
                <a:gridCol w="2571768"/>
                <a:gridCol w="714703"/>
                <a:gridCol w="3400097"/>
              </a:tblGrid>
              <a:tr h="370840">
                <a:tc gridSpan="4">
                  <a:txBody>
                    <a:bodyPr/>
                    <a:lstStyle/>
                    <a:p>
                      <a:pPr algn="ctr"/>
                      <a:r>
                        <a:rPr lang="ru-RU" dirty="0" smtClean="0"/>
                        <a:t>БАЛЛЫ</a:t>
                      </a:r>
                      <a:endParaRPr lang="ru-RU"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r>
                        <a:rPr lang="ru-RU" sz="1800" b="1" kern="1200" dirty="0" smtClean="0">
                          <a:solidFill>
                            <a:schemeClr val="tx2"/>
                          </a:solidFill>
                          <a:latin typeface="+mn-lt"/>
                          <a:ea typeface="+mn-ea"/>
                          <a:cs typeface="+mn-cs"/>
                        </a:rPr>
                        <a:t>Ответ на вопросы 1–6</a:t>
                      </a:r>
                      <a:endParaRPr lang="ru-RU" dirty="0">
                        <a:solidFill>
                          <a:schemeClr val="tx2"/>
                        </a:solidFill>
                      </a:endParaRPr>
                    </a:p>
                  </a:txBody>
                  <a:tcPr>
                    <a:lnR w="12700" cap="flat" cmpd="sng" algn="ctr">
                      <a:solidFill>
                        <a:schemeClr val="tx1"/>
                      </a:solidFill>
                      <a:prstDash val="solid"/>
                      <a:round/>
                      <a:headEnd type="none" w="med" len="med"/>
                      <a:tailEnd type="none" w="med" len="med"/>
                    </a:lnR>
                  </a:tcPr>
                </a:tc>
                <a:tc>
                  <a:txBody>
                    <a:bodyPr/>
                    <a:lstStyle/>
                    <a:p>
                      <a:r>
                        <a:rPr lang="ru-RU" sz="1800" b="1" kern="1200" dirty="0" smtClean="0">
                          <a:solidFill>
                            <a:schemeClr val="tx2"/>
                          </a:solidFill>
                          <a:latin typeface="+mn-lt"/>
                          <a:ea typeface="+mn-ea"/>
                          <a:cs typeface="+mn-cs"/>
                        </a:rPr>
                        <a:t>1 балл. </a:t>
                      </a:r>
                      <a:r>
                        <a:rPr lang="ru-RU" sz="1800" kern="1200" dirty="0" smtClean="0">
                          <a:solidFill>
                            <a:schemeClr val="tx2"/>
                          </a:solidFill>
                          <a:latin typeface="+mn-lt"/>
                          <a:ea typeface="+mn-ea"/>
                          <a:cs typeface="+mn-cs"/>
                        </a:rPr>
                        <a:t>Дан </a:t>
                      </a:r>
                      <a:r>
                        <a:rPr lang="ru-RU" sz="1800" b="1" kern="1200" dirty="0" smtClean="0">
                          <a:solidFill>
                            <a:schemeClr val="tx2"/>
                          </a:solidFill>
                          <a:latin typeface="+mn-lt"/>
                          <a:ea typeface="+mn-ea"/>
                          <a:cs typeface="+mn-cs"/>
                        </a:rPr>
                        <a:t>полный</a:t>
                      </a:r>
                      <a:r>
                        <a:rPr lang="ru-RU" sz="1800" kern="1200" dirty="0" smtClean="0">
                          <a:solidFill>
                            <a:schemeClr val="tx2"/>
                          </a:solidFill>
                          <a:latin typeface="+mn-lt"/>
                          <a:ea typeface="+mn-ea"/>
                          <a:cs typeface="+mn-cs"/>
                        </a:rPr>
                        <a:t> ответ </a:t>
                      </a:r>
                      <a:br>
                        <a:rPr lang="ru-RU" sz="1800" kern="1200" dirty="0" smtClean="0">
                          <a:solidFill>
                            <a:schemeClr val="tx2"/>
                          </a:solidFill>
                          <a:latin typeface="+mn-lt"/>
                          <a:ea typeface="+mn-ea"/>
                          <a:cs typeface="+mn-cs"/>
                        </a:rPr>
                      </a:br>
                      <a:r>
                        <a:rPr lang="ru-RU" sz="1800" kern="1200" dirty="0" smtClean="0">
                          <a:solidFill>
                            <a:schemeClr val="tx2"/>
                          </a:solidFill>
                          <a:latin typeface="+mn-lt"/>
                          <a:ea typeface="+mn-ea"/>
                          <a:cs typeface="+mn-cs"/>
                        </a:rPr>
                        <a:t>на поставленный вопрос; допущенные отдельные фонетические, лексические и грамматические погрешности не затрудняют понимания</a:t>
                      </a:r>
                      <a:endParaRPr lang="ru-RU" dirty="0">
                        <a:solidFill>
                          <a:schemeClr val="tx2"/>
                        </a:solidFill>
                      </a:endParaRPr>
                    </a:p>
                  </a:txBody>
                  <a:tcPr>
                    <a:lnL w="12700" cap="flat" cmpd="sng" algn="ctr">
                      <a:solidFill>
                        <a:schemeClr val="tx1"/>
                      </a:solidFill>
                      <a:prstDash val="solid"/>
                      <a:round/>
                      <a:headEnd type="none" w="med" len="med"/>
                      <a:tailEnd type="none" w="med" len="med"/>
                    </a:lnL>
                  </a:tcPr>
                </a:tc>
                <a:tc>
                  <a:txBody>
                    <a:bodyPr/>
                    <a:lstStyle/>
                    <a:p>
                      <a:endParaRPr lang="ru-RU" dirty="0">
                        <a:solidFill>
                          <a:schemeClr val="tx2"/>
                        </a:solidFill>
                      </a:endParaRPr>
                    </a:p>
                  </a:txBody>
                  <a:tcPr>
                    <a:lnR w="12700" cap="flat" cmpd="sng" algn="ctr">
                      <a:solidFill>
                        <a:schemeClr val="tx1"/>
                      </a:solidFill>
                      <a:prstDash val="solid"/>
                      <a:round/>
                      <a:headEnd type="none" w="med" len="med"/>
                      <a:tailEnd type="none" w="med" len="med"/>
                    </a:lnR>
                  </a:tcPr>
                </a:tc>
                <a:tc>
                  <a:txBody>
                    <a:bodyPr/>
                    <a:lstStyle/>
                    <a:p>
                      <a:r>
                        <a:rPr lang="ru-RU" sz="1800" b="1" kern="1200" dirty="0" smtClean="0">
                          <a:solidFill>
                            <a:schemeClr val="tx2"/>
                          </a:solidFill>
                          <a:latin typeface="+mn-lt"/>
                          <a:ea typeface="+mn-ea"/>
                          <a:cs typeface="+mn-cs"/>
                        </a:rPr>
                        <a:t>0 баллов. </a:t>
                      </a:r>
                      <a:r>
                        <a:rPr lang="ru-RU" sz="1800" kern="1200" dirty="0" smtClean="0">
                          <a:solidFill>
                            <a:schemeClr val="tx2"/>
                          </a:solidFill>
                          <a:latin typeface="+mn-lt"/>
                          <a:ea typeface="+mn-ea"/>
                          <a:cs typeface="+mn-cs"/>
                        </a:rPr>
                        <a:t>Ответ на вопрос </a:t>
                      </a:r>
                      <a:br>
                        <a:rPr lang="ru-RU" sz="1800" kern="1200" dirty="0" smtClean="0">
                          <a:solidFill>
                            <a:schemeClr val="tx2"/>
                          </a:solidFill>
                          <a:latin typeface="+mn-lt"/>
                          <a:ea typeface="+mn-ea"/>
                          <a:cs typeface="+mn-cs"/>
                        </a:rPr>
                      </a:br>
                      <a:r>
                        <a:rPr lang="ru-RU" sz="1800" kern="1200" dirty="0" smtClean="0">
                          <a:solidFill>
                            <a:schemeClr val="tx2"/>
                          </a:solidFill>
                          <a:latin typeface="+mn-lt"/>
                          <a:ea typeface="+mn-ea"/>
                          <a:cs typeface="+mn-cs"/>
                        </a:rPr>
                        <a:t>не дан,</a:t>
                      </a:r>
                    </a:p>
                    <a:p>
                      <a:r>
                        <a:rPr lang="ru-RU" sz="1800" kern="1200" dirty="0" smtClean="0">
                          <a:solidFill>
                            <a:schemeClr val="tx2"/>
                          </a:solidFill>
                          <a:latin typeface="+mn-lt"/>
                          <a:ea typeface="+mn-ea"/>
                          <a:cs typeface="+mn-cs"/>
                        </a:rPr>
                        <a:t>ИЛИ ответ не соответствует заданному вопросу, </a:t>
                      </a:r>
                    </a:p>
                    <a:p>
                      <a:r>
                        <a:rPr lang="ru-RU" sz="1800" kern="1200" dirty="0" smtClean="0">
                          <a:solidFill>
                            <a:schemeClr val="tx2"/>
                          </a:solidFill>
                          <a:latin typeface="+mn-lt"/>
                          <a:ea typeface="+mn-ea"/>
                          <a:cs typeface="+mn-cs"/>
                        </a:rPr>
                        <a:t>ИЛИ ответ дан в виде слова или словосочетания,</a:t>
                      </a:r>
                    </a:p>
                    <a:p>
                      <a:r>
                        <a:rPr lang="ru-RU" sz="1800" kern="1200" dirty="0" smtClean="0">
                          <a:solidFill>
                            <a:schemeClr val="tx2"/>
                          </a:solidFill>
                          <a:latin typeface="+mn-lt"/>
                          <a:ea typeface="+mn-ea"/>
                          <a:cs typeface="+mn-cs"/>
                        </a:rPr>
                        <a:t>И/ИЛИ</a:t>
                      </a:r>
                    </a:p>
                    <a:p>
                      <a:r>
                        <a:rPr lang="ru-RU" sz="1800" kern="1200" dirty="0" smtClean="0">
                          <a:solidFill>
                            <a:schemeClr val="tx2"/>
                          </a:solidFill>
                          <a:latin typeface="+mn-lt"/>
                          <a:ea typeface="+mn-ea"/>
                          <a:cs typeface="+mn-cs"/>
                        </a:rPr>
                        <a:t>допущены фонетические и лексические и грамматические ошибки, препятствующие пониманию ответа</a:t>
                      </a:r>
                      <a:endParaRPr lang="ru-RU" dirty="0">
                        <a:solidFill>
                          <a:schemeClr val="tx2"/>
                        </a:solidFill>
                      </a:endParaRPr>
                    </a:p>
                  </a:txBody>
                  <a:tcPr>
                    <a:lnL w="12700" cap="flat" cmpd="sng" algn="ctr">
                      <a:solidFill>
                        <a:schemeClr val="tx1"/>
                      </a:solidFill>
                      <a:prstDash val="solid"/>
                      <a:round/>
                      <a:headEnd type="none" w="med" len="med"/>
                      <a:tailEnd type="none" w="med" len="med"/>
                    </a:lnL>
                  </a:tcPr>
                </a:tc>
              </a:tr>
              <a:tr h="370840">
                <a:tc>
                  <a:txBody>
                    <a:bodyPr/>
                    <a:lstStyle/>
                    <a:p>
                      <a:endParaRPr lang="ru-RU"/>
                    </a:p>
                  </a:txBody>
                  <a:tcPr>
                    <a:lnR w="12700" cap="flat" cmpd="sng" algn="ctr">
                      <a:solidFill>
                        <a:schemeClr val="tx1"/>
                      </a:solidFill>
                      <a:prstDash val="solid"/>
                      <a:round/>
                      <a:headEnd type="none" w="med" len="med"/>
                      <a:tailEnd type="none" w="med" len="med"/>
                    </a:lnR>
                  </a:tcPr>
                </a:tc>
                <a:tc>
                  <a:txBody>
                    <a:bodyPr/>
                    <a:lstStyle/>
                    <a:p>
                      <a:endParaRPr lang="ru-RU"/>
                    </a:p>
                  </a:txBody>
                  <a:tcPr>
                    <a:lnL w="12700" cap="flat" cmpd="sng" algn="ctr">
                      <a:solidFill>
                        <a:schemeClr val="tx1"/>
                      </a:solidFill>
                      <a:prstDash val="solid"/>
                      <a:round/>
                      <a:headEnd type="none" w="med" len="med"/>
                      <a:tailEnd type="none" w="med" len="med"/>
                    </a:lnL>
                  </a:tcPr>
                </a:tc>
                <a:tc>
                  <a:txBody>
                    <a:bodyPr/>
                    <a:lstStyle/>
                    <a:p>
                      <a:endParaRPr lang="ru-RU"/>
                    </a:p>
                  </a:txBody>
                  <a:tcPr>
                    <a:lnR w="12700" cap="flat" cmpd="sng" algn="ctr">
                      <a:solidFill>
                        <a:schemeClr val="tx1"/>
                      </a:solidFill>
                      <a:prstDash val="solid"/>
                      <a:round/>
                      <a:headEnd type="none" w="med" len="med"/>
                      <a:tailEnd type="none" w="med" len="med"/>
                    </a:lnR>
                  </a:tcPr>
                </a:tc>
                <a:tc>
                  <a:txBody>
                    <a:bodyPr/>
                    <a:lstStyle/>
                    <a:p>
                      <a:endParaRPr lang="ru-RU"/>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Заголовок 1"/>
          <p:cNvSpPr>
            <a:spLocks noGrp="1"/>
          </p:cNvSpPr>
          <p:nvPr>
            <p:ph type="title"/>
          </p:nvPr>
        </p:nvSpPr>
        <p:spPr/>
        <p:txBody>
          <a:bodyPr/>
          <a:lstStyle/>
          <a:p>
            <a:pPr eaLnBrk="1" hangingPunct="1"/>
            <a:r>
              <a:rPr lang="ru-RU" sz="2800" b="1" smtClean="0">
                <a:solidFill>
                  <a:schemeClr val="accent2"/>
                </a:solidFill>
              </a:rPr>
              <a:t>Умения, выносимые на контроль в задании 3</a:t>
            </a:r>
          </a:p>
        </p:txBody>
      </p:sp>
      <p:sp>
        <p:nvSpPr>
          <p:cNvPr id="66562" name="Содержимое 2"/>
          <p:cNvSpPr>
            <a:spLocks noGrp="1"/>
          </p:cNvSpPr>
          <p:nvPr>
            <p:ph idx="1"/>
          </p:nvPr>
        </p:nvSpPr>
        <p:spPr/>
        <p:txBody>
          <a:bodyPr/>
          <a:lstStyle/>
          <a:p>
            <a:pPr eaLnBrk="1">
              <a:lnSpc>
                <a:spcPct val="90000"/>
              </a:lnSpc>
            </a:pPr>
            <a:r>
              <a:rPr lang="ru-RU" sz="2700" b="1" smtClean="0">
                <a:solidFill>
                  <a:schemeClr val="tx2"/>
                </a:solidFill>
              </a:rPr>
              <a:t>строить монологическое высказывание в заданном объеме в контексте коммуникативной задачи в различных стандартных ситуациях социально-бытовой, социально-культурной и социально-трудовой сфер общения </a:t>
            </a:r>
            <a:r>
              <a:rPr lang="en-US" sz="2700" b="1" smtClean="0">
                <a:solidFill>
                  <a:schemeClr val="tx2"/>
                </a:solidFill>
              </a:rPr>
              <a:t>c</a:t>
            </a:r>
            <a:r>
              <a:rPr lang="ru-RU" sz="2700" b="1" smtClean="0">
                <a:solidFill>
                  <a:schemeClr val="tx2"/>
                </a:solidFill>
              </a:rPr>
              <a:t> опорой на план, представленный в виде косвенных вопросов; </a:t>
            </a:r>
          </a:p>
          <a:p>
            <a:pPr eaLnBrk="1">
              <a:lnSpc>
                <a:spcPct val="90000"/>
              </a:lnSpc>
            </a:pPr>
            <a:r>
              <a:rPr lang="ru-RU" sz="2700" b="1" smtClean="0">
                <a:solidFill>
                  <a:schemeClr val="tx2"/>
                </a:solidFill>
              </a:rPr>
              <a:t>логично и связно строить монологическое выказывание;</a:t>
            </a:r>
          </a:p>
          <a:p>
            <a:pPr eaLnBrk="1">
              <a:lnSpc>
                <a:spcPct val="90000"/>
              </a:lnSpc>
            </a:pPr>
            <a:r>
              <a:rPr lang="ru-RU" sz="2700" b="1" smtClean="0">
                <a:solidFill>
                  <a:schemeClr val="tx2"/>
                </a:solidFill>
              </a:rPr>
              <a:t>точно и правильно употреблять языковые средства оформления монологического высказывания</a:t>
            </a:r>
            <a:r>
              <a:rPr lang="ru-RU" sz="2700" smtClean="0">
                <a:solidFill>
                  <a:schemeClr val="tx2"/>
                </a:solidFill>
              </a:rPr>
              <a:t>. </a:t>
            </a:r>
            <a:endParaRPr lang="ru-RU" sz="2700" b="1" smtClean="0">
              <a:solidFill>
                <a:schemeClr val="tx2"/>
              </a:solidFill>
            </a:endParaRPr>
          </a:p>
          <a:p>
            <a:pPr eaLnBrk="1" hangingPunct="1">
              <a:lnSpc>
                <a:spcPct val="90000"/>
              </a:lnSpc>
              <a:buFont typeface="Arial" charset="0"/>
              <a:buNone/>
            </a:pPr>
            <a:endParaRPr lang="ru-RU" sz="2700" smtClean="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500"/>
            <a:ext cx="8229600" cy="642938"/>
          </a:xfrm>
        </p:spPr>
        <p:txBody>
          <a:bodyPr rtlCol="0">
            <a:normAutofit fontScale="90000"/>
          </a:bodyPr>
          <a:lstStyle/>
          <a:p>
            <a:pPr eaLnBrk="1" fontAlgn="auto" hangingPunct="1">
              <a:spcAft>
                <a:spcPts val="0"/>
              </a:spcAft>
              <a:defRPr/>
            </a:pPr>
            <a:r>
              <a:rPr lang="ru-RU" sz="2700" b="1" dirty="0" smtClean="0">
                <a:solidFill>
                  <a:srgbClr val="FF0000"/>
                </a:solidFill>
              </a:rPr>
              <a:t/>
            </a:r>
            <a:br>
              <a:rPr lang="ru-RU" sz="2700" b="1" dirty="0" smtClean="0">
                <a:solidFill>
                  <a:srgbClr val="FF0000"/>
                </a:solidFill>
              </a:rPr>
            </a:br>
            <a:r>
              <a:rPr lang="ru-RU" sz="3100" b="1" dirty="0" smtClean="0">
                <a:solidFill>
                  <a:srgbClr val="FF0000"/>
                </a:solidFill>
              </a:rPr>
              <a:t>Документы, определяющие содержание КИМ</a:t>
            </a:r>
            <a:r>
              <a:rPr lang="ru-RU" b="1" dirty="0" smtClean="0"/>
              <a:t/>
            </a:r>
            <a:br>
              <a:rPr lang="ru-RU" b="1" dirty="0" smtClean="0"/>
            </a:br>
            <a:endParaRPr lang="ru-RU" dirty="0"/>
          </a:p>
        </p:txBody>
      </p:sp>
      <p:sp>
        <p:nvSpPr>
          <p:cNvPr id="3" name="Содержимое 2"/>
          <p:cNvSpPr>
            <a:spLocks noGrp="1"/>
          </p:cNvSpPr>
          <p:nvPr>
            <p:ph idx="1"/>
          </p:nvPr>
        </p:nvSpPr>
        <p:spPr>
          <a:xfrm>
            <a:off x="457200" y="1285875"/>
            <a:ext cx="8229600" cy="4840288"/>
          </a:xfrm>
        </p:spPr>
        <p:txBody>
          <a:bodyPr rtlCol="0">
            <a:normAutofit fontScale="70000" lnSpcReduction="20000"/>
          </a:bodyPr>
          <a:lstStyle/>
          <a:p>
            <a:pPr eaLnBrk="1" fontAlgn="auto" hangingPunct="1">
              <a:spcAft>
                <a:spcPts val="0"/>
              </a:spcAft>
              <a:buFont typeface="Arial" pitchFamily="34" charset="0"/>
              <a:buNone/>
              <a:defRPr/>
            </a:pPr>
            <a:r>
              <a:rPr lang="ru-RU" dirty="0" smtClean="0"/>
              <a:t>     </a:t>
            </a:r>
            <a:r>
              <a:rPr lang="ru-RU" b="1" dirty="0" smtClean="0">
                <a:solidFill>
                  <a:schemeClr val="tx2"/>
                </a:solidFill>
              </a:rPr>
              <a:t>Федеральный компонент государственного стандарта основного общего образования по иностранным языкам (приказ Минобразования России от 05.03.2004 № 1089 «Об утверждении Федерального компонента государственных стандартов начального общего, основного общего и среднего (полного) общего образования»).</a:t>
            </a:r>
          </a:p>
          <a:p>
            <a:pPr eaLnBrk="1" fontAlgn="auto" hangingPunct="1">
              <a:spcAft>
                <a:spcPts val="0"/>
              </a:spcAft>
              <a:buFont typeface="Arial" pitchFamily="34" charset="0"/>
              <a:buNone/>
              <a:defRPr/>
            </a:pPr>
            <a:r>
              <a:rPr lang="ru-RU" b="1" dirty="0" smtClean="0">
                <a:solidFill>
                  <a:schemeClr val="tx2"/>
                </a:solidFill>
              </a:rPr>
              <a:t>             </a:t>
            </a:r>
            <a:r>
              <a:rPr lang="ru-RU" b="1" u="sng" dirty="0" smtClean="0">
                <a:solidFill>
                  <a:schemeClr val="tx2"/>
                </a:solidFill>
              </a:rPr>
              <a:t>При разработке КИМ ОГЭ также учитываются:</a:t>
            </a:r>
          </a:p>
          <a:p>
            <a:pPr eaLnBrk="1" fontAlgn="auto" hangingPunct="1">
              <a:spcAft>
                <a:spcPts val="0"/>
              </a:spcAft>
              <a:buFont typeface="Arial" pitchFamily="34" charset="0"/>
              <a:buNone/>
              <a:defRPr/>
            </a:pPr>
            <a:r>
              <a:rPr lang="ru-RU" b="1" dirty="0" smtClean="0">
                <a:solidFill>
                  <a:schemeClr val="tx2"/>
                </a:solidFill>
              </a:rPr>
              <a:t>   </a:t>
            </a:r>
          </a:p>
          <a:p>
            <a:pPr eaLnBrk="1" fontAlgn="auto" hangingPunct="1">
              <a:spcAft>
                <a:spcPts val="0"/>
              </a:spcAft>
              <a:buFont typeface="Arial" pitchFamily="34" charset="0"/>
              <a:buNone/>
              <a:defRPr/>
            </a:pPr>
            <a:r>
              <a:rPr lang="ru-RU" b="1" dirty="0" smtClean="0">
                <a:solidFill>
                  <a:schemeClr val="tx2"/>
                </a:solidFill>
              </a:rPr>
              <a:t> 1) Примерные программы по иностранным языкам // Новые</a:t>
            </a:r>
          </a:p>
          <a:p>
            <a:pPr eaLnBrk="1" fontAlgn="auto" hangingPunct="1">
              <a:spcAft>
                <a:spcPts val="0"/>
              </a:spcAft>
              <a:buFont typeface="Arial" pitchFamily="34" charset="0"/>
              <a:buNone/>
              <a:defRPr/>
            </a:pPr>
            <a:r>
              <a:rPr lang="ru-RU" b="1" dirty="0" smtClean="0">
                <a:solidFill>
                  <a:schemeClr val="tx2"/>
                </a:solidFill>
              </a:rPr>
              <a:t>     государственные стандарты по иностранному языку. 2–11 классы (Образование в документах и комментариях. М.: АСТ; </a:t>
            </a:r>
            <a:r>
              <a:rPr lang="ru-RU" b="1" dirty="0" err="1" smtClean="0">
                <a:solidFill>
                  <a:schemeClr val="tx2"/>
                </a:solidFill>
              </a:rPr>
              <a:t>Астрель</a:t>
            </a:r>
            <a:r>
              <a:rPr lang="ru-RU" b="1" dirty="0" smtClean="0">
                <a:solidFill>
                  <a:schemeClr val="tx2"/>
                </a:solidFill>
              </a:rPr>
              <a:t>, 2004);</a:t>
            </a:r>
          </a:p>
          <a:p>
            <a:pPr eaLnBrk="1" fontAlgn="auto" hangingPunct="1">
              <a:spcAft>
                <a:spcPts val="0"/>
              </a:spcAft>
              <a:buFont typeface="Arial" pitchFamily="34" charset="0"/>
              <a:buNone/>
              <a:defRPr/>
            </a:pPr>
            <a:r>
              <a:rPr lang="ru-RU" b="1" dirty="0" smtClean="0">
                <a:solidFill>
                  <a:schemeClr val="tx2"/>
                </a:solidFill>
              </a:rPr>
              <a:t>   </a:t>
            </a:r>
          </a:p>
          <a:p>
            <a:pPr eaLnBrk="1" fontAlgn="auto" hangingPunct="1">
              <a:spcAft>
                <a:spcPts val="0"/>
              </a:spcAft>
              <a:buFont typeface="Arial" pitchFamily="34" charset="0"/>
              <a:buNone/>
              <a:defRPr/>
            </a:pPr>
            <a:r>
              <a:rPr lang="ru-RU" b="1" dirty="0" smtClean="0">
                <a:solidFill>
                  <a:schemeClr val="tx2"/>
                </a:solidFill>
              </a:rPr>
              <a:t> 2) Общеевропейские компетенции владения иностранным языком: Изучение, преподавание, оценка. МГЛУ, 2003.</a:t>
            </a:r>
            <a:endParaRPr lang="ru-RU" b="1" dirty="0">
              <a:solidFill>
                <a:schemeClr val="tx2"/>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Заголовок 1"/>
          <p:cNvSpPr>
            <a:spLocks noGrp="1"/>
          </p:cNvSpPr>
          <p:nvPr>
            <p:ph type="title"/>
          </p:nvPr>
        </p:nvSpPr>
        <p:spPr/>
        <p:txBody>
          <a:bodyPr/>
          <a:lstStyle/>
          <a:p>
            <a:pPr eaLnBrk="1" hangingPunct="1"/>
            <a:r>
              <a:rPr lang="ru-RU" sz="2800" b="1" smtClean="0">
                <a:solidFill>
                  <a:schemeClr val="accent2"/>
                </a:solidFill>
              </a:rPr>
              <a:t>Задание 3 для проверки коммуникативных умений в говорении</a:t>
            </a:r>
            <a:endParaRPr lang="ru-RU" sz="2800" smtClean="0"/>
          </a:p>
        </p:txBody>
      </p:sp>
      <p:sp>
        <p:nvSpPr>
          <p:cNvPr id="4" name="Содержимое 3"/>
          <p:cNvSpPr>
            <a:spLocks noGrp="1"/>
          </p:cNvSpPr>
          <p:nvPr>
            <p:ph sz="half" idx="2"/>
          </p:nvPr>
        </p:nvSpPr>
        <p:spPr/>
        <p:txBody>
          <a:bodyPr rtlCol="0">
            <a:normAutofit fontScale="92500"/>
          </a:bodyPr>
          <a:lstStyle/>
          <a:p>
            <a:pPr eaLnBrk="1" fontAlgn="auto" hangingPunct="1">
              <a:spcAft>
                <a:spcPts val="0"/>
              </a:spcAft>
              <a:buFont typeface="Arial" pitchFamily="34" charset="0"/>
              <a:buNone/>
              <a:defRPr/>
            </a:pPr>
            <a:r>
              <a:rPr lang="ru-RU" sz="1800" b="1" dirty="0" smtClean="0"/>
              <a:t>      </a:t>
            </a:r>
            <a:r>
              <a:rPr lang="en-US" sz="2000" b="1" dirty="0" smtClean="0">
                <a:solidFill>
                  <a:schemeClr val="tx2"/>
                </a:solidFill>
              </a:rPr>
              <a:t>Task 3. You are going to give a talk about photography. You will have to start</a:t>
            </a:r>
            <a:r>
              <a:rPr lang="ru-RU" sz="2000" b="1" dirty="0" smtClean="0">
                <a:solidFill>
                  <a:schemeClr val="tx2"/>
                </a:solidFill>
              </a:rPr>
              <a:t> </a:t>
            </a:r>
            <a:r>
              <a:rPr lang="en-US" sz="2000" b="1" dirty="0" smtClean="0">
                <a:solidFill>
                  <a:schemeClr val="tx2"/>
                </a:solidFill>
              </a:rPr>
              <a:t>in 1.5 minutes and speak for not more than 2 minutes.</a:t>
            </a:r>
            <a:endParaRPr lang="ru-RU" sz="2000" b="1" dirty="0" smtClean="0">
              <a:solidFill>
                <a:schemeClr val="tx2"/>
              </a:solidFill>
            </a:endParaRPr>
          </a:p>
          <a:p>
            <a:pPr eaLnBrk="1" fontAlgn="auto" hangingPunct="1">
              <a:spcAft>
                <a:spcPts val="0"/>
              </a:spcAft>
              <a:buFont typeface="Arial" pitchFamily="34" charset="0"/>
              <a:buNone/>
              <a:defRPr/>
            </a:pPr>
            <a:endParaRPr lang="ru-RU" sz="2000" b="1" dirty="0" smtClean="0">
              <a:solidFill>
                <a:schemeClr val="tx2"/>
              </a:solidFill>
            </a:endParaRPr>
          </a:p>
          <a:p>
            <a:pPr eaLnBrk="1" fontAlgn="auto" hangingPunct="1">
              <a:spcAft>
                <a:spcPts val="0"/>
              </a:spcAft>
              <a:buFont typeface="Arial" pitchFamily="34" charset="0"/>
              <a:buNone/>
              <a:defRPr/>
            </a:pPr>
            <a:endParaRPr lang="ru-RU" sz="2000" b="1" dirty="0" smtClean="0">
              <a:solidFill>
                <a:schemeClr val="tx2"/>
              </a:solidFill>
            </a:endParaRPr>
          </a:p>
          <a:p>
            <a:pPr algn="ctr" eaLnBrk="1" fontAlgn="auto" hangingPunct="1">
              <a:spcAft>
                <a:spcPts val="0"/>
              </a:spcAft>
              <a:buFont typeface="Arial" pitchFamily="34" charset="0"/>
              <a:buNone/>
              <a:defRPr/>
            </a:pPr>
            <a:r>
              <a:rPr lang="en-US" sz="2000" b="1" dirty="0" smtClean="0">
                <a:solidFill>
                  <a:schemeClr val="tx2"/>
                </a:solidFill>
              </a:rPr>
              <a:t>Remember to say:</a:t>
            </a:r>
            <a:endParaRPr lang="ru-RU" sz="2000" b="1" dirty="0" smtClean="0">
              <a:solidFill>
                <a:schemeClr val="tx2"/>
              </a:solidFill>
            </a:endParaRPr>
          </a:p>
          <a:p>
            <a:pPr algn="ctr" eaLnBrk="1" fontAlgn="auto" hangingPunct="1">
              <a:spcAft>
                <a:spcPts val="0"/>
              </a:spcAft>
              <a:buFont typeface="Wingdings" pitchFamily="2" charset="2"/>
              <a:buChar char="ü"/>
              <a:defRPr/>
            </a:pPr>
            <a:r>
              <a:rPr lang="en-US" sz="2000" dirty="0" smtClean="0">
                <a:solidFill>
                  <a:schemeClr val="tx2"/>
                </a:solidFill>
              </a:rPr>
              <a:t>why people like taking pictures</a:t>
            </a:r>
            <a:endParaRPr lang="ru-RU" sz="2000" dirty="0" smtClean="0">
              <a:solidFill>
                <a:schemeClr val="tx2"/>
              </a:solidFill>
            </a:endParaRPr>
          </a:p>
          <a:p>
            <a:pPr algn="ctr" eaLnBrk="1" fontAlgn="auto" hangingPunct="1">
              <a:spcAft>
                <a:spcPts val="0"/>
              </a:spcAft>
              <a:buFont typeface="Wingdings" pitchFamily="2" charset="2"/>
              <a:buChar char="ü"/>
              <a:defRPr/>
            </a:pPr>
            <a:r>
              <a:rPr lang="en-US" sz="2000" dirty="0" smtClean="0">
                <a:solidFill>
                  <a:schemeClr val="tx2"/>
                </a:solidFill>
              </a:rPr>
              <a:t>why taking photos is more popular today than it was in the past</a:t>
            </a:r>
            <a:endParaRPr lang="ru-RU" sz="2000" dirty="0" smtClean="0">
              <a:solidFill>
                <a:schemeClr val="tx2"/>
              </a:solidFill>
            </a:endParaRPr>
          </a:p>
          <a:p>
            <a:pPr algn="ctr" eaLnBrk="1" fontAlgn="auto" hangingPunct="1">
              <a:spcAft>
                <a:spcPts val="0"/>
              </a:spcAft>
              <a:buFont typeface="Wingdings" pitchFamily="2" charset="2"/>
              <a:buChar char="ü"/>
              <a:defRPr/>
            </a:pPr>
            <a:r>
              <a:rPr lang="en-US" sz="2000" dirty="0" smtClean="0">
                <a:solidFill>
                  <a:schemeClr val="tx2"/>
                </a:solidFill>
              </a:rPr>
              <a:t>what the best photo you have ever taken is</a:t>
            </a:r>
          </a:p>
          <a:p>
            <a:pPr algn="ctr" eaLnBrk="1" fontAlgn="auto" hangingPunct="1">
              <a:spcAft>
                <a:spcPts val="0"/>
              </a:spcAft>
              <a:buFont typeface="Arial" pitchFamily="34" charset="0"/>
              <a:buNone/>
              <a:defRPr/>
            </a:pPr>
            <a:r>
              <a:rPr lang="en-US" sz="2000" b="1" dirty="0" smtClean="0">
                <a:solidFill>
                  <a:schemeClr val="tx2"/>
                </a:solidFill>
              </a:rPr>
              <a:t>You have to talk continuously.</a:t>
            </a:r>
            <a:endParaRPr lang="ru-RU" sz="2000" dirty="0">
              <a:solidFill>
                <a:schemeClr val="tx2"/>
              </a:solidFill>
            </a:endParaRPr>
          </a:p>
        </p:txBody>
      </p:sp>
      <p:pic>
        <p:nvPicPr>
          <p:cNvPr id="67587" name="Picture 2"/>
          <p:cNvPicPr>
            <a:picLocks noGrp="1" noChangeAspect="1" noChangeArrowheads="1"/>
          </p:cNvPicPr>
          <p:nvPr>
            <p:ph sz="half" idx="1"/>
          </p:nvPr>
        </p:nvPicPr>
        <p:blipFill>
          <a:blip r:embed="rId2"/>
          <a:srcRect/>
          <a:stretch>
            <a:fillRect/>
          </a:stretch>
        </p:blipFill>
        <p:spPr>
          <a:xfrm>
            <a:off x="428625" y="1285875"/>
            <a:ext cx="4357688" cy="4214813"/>
          </a:xfr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28625" y="428625"/>
            <a:ext cx="8229600" cy="785813"/>
          </a:xfrm>
        </p:spPr>
        <p:txBody>
          <a:bodyPr rtlCol="0">
            <a:normAutofit fontScale="90000"/>
          </a:bodyPr>
          <a:lstStyle/>
          <a:p>
            <a:pPr eaLnBrk="1" fontAlgn="auto" hangingPunct="1">
              <a:spcAft>
                <a:spcPts val="0"/>
              </a:spcAft>
              <a:defRPr/>
            </a:pPr>
            <a:r>
              <a:rPr lang="ru-RU" dirty="0" smtClean="0"/>
              <a:t/>
            </a:r>
            <a:br>
              <a:rPr lang="ru-RU" dirty="0" smtClean="0"/>
            </a:br>
            <a:r>
              <a:rPr lang="ru-RU" sz="3100" b="1" dirty="0" smtClean="0">
                <a:solidFill>
                  <a:srgbClr val="FF0000"/>
                </a:solidFill>
              </a:rPr>
              <a:t>Умения, выносимые на контроль в задании 3 :</a:t>
            </a:r>
            <a:r>
              <a:rPr lang="ru-RU" b="1" dirty="0" smtClean="0"/>
              <a:t/>
            </a:r>
            <a:br>
              <a:rPr lang="ru-RU" b="1" dirty="0" smtClean="0"/>
            </a:br>
            <a:endParaRPr lang="ru-RU" dirty="0"/>
          </a:p>
        </p:txBody>
      </p:sp>
      <p:sp>
        <p:nvSpPr>
          <p:cNvPr id="6" name="Содержимое 5"/>
          <p:cNvSpPr>
            <a:spLocks noGrp="1"/>
          </p:cNvSpPr>
          <p:nvPr>
            <p:ph idx="1"/>
          </p:nvPr>
        </p:nvSpPr>
        <p:spPr>
          <a:xfrm>
            <a:off x="457200" y="1285875"/>
            <a:ext cx="8229600" cy="4840288"/>
          </a:xfrm>
        </p:spPr>
        <p:txBody>
          <a:bodyPr rtlCol="0">
            <a:normAutofit fontScale="85000" lnSpcReduction="20000"/>
          </a:bodyPr>
          <a:lstStyle/>
          <a:p>
            <a:pPr eaLnBrk="1" fontAlgn="auto">
              <a:spcAft>
                <a:spcPts val="0"/>
              </a:spcAft>
              <a:buFont typeface="Wingdings" pitchFamily="2" charset="2"/>
              <a:buChar char="ü"/>
              <a:defRPr/>
            </a:pPr>
            <a:r>
              <a:rPr lang="ru-RU" b="1" dirty="0" smtClean="0">
                <a:solidFill>
                  <a:schemeClr val="tx2"/>
                </a:solidFill>
              </a:rPr>
              <a:t>строить монологическое высказывание в заданном объеме в контексте коммуникативной задачи в различных стандартных ситуациях социально-бытовой, социально-культурной и социально-трудовой сфер общения </a:t>
            </a:r>
            <a:r>
              <a:rPr lang="en-US" b="1" dirty="0" smtClean="0">
                <a:solidFill>
                  <a:schemeClr val="tx2"/>
                </a:solidFill>
              </a:rPr>
              <a:t>c</a:t>
            </a:r>
            <a:r>
              <a:rPr lang="ru-RU" b="1" dirty="0" smtClean="0">
                <a:solidFill>
                  <a:schemeClr val="tx2"/>
                </a:solidFill>
              </a:rPr>
              <a:t> опорой на план, представленный в виде косвенных вопросов;</a:t>
            </a:r>
          </a:p>
          <a:p>
            <a:pPr eaLnBrk="1" fontAlgn="auto">
              <a:spcAft>
                <a:spcPts val="0"/>
              </a:spcAft>
              <a:buFont typeface="Wingdings" pitchFamily="2" charset="2"/>
              <a:buChar char="ü"/>
              <a:defRPr/>
            </a:pPr>
            <a:r>
              <a:rPr lang="ru-RU" b="1" dirty="0" smtClean="0">
                <a:solidFill>
                  <a:schemeClr val="tx2"/>
                </a:solidFill>
              </a:rPr>
              <a:t>логично и связно строить монологическое выказывание;</a:t>
            </a:r>
          </a:p>
          <a:p>
            <a:pPr eaLnBrk="1" fontAlgn="auto">
              <a:spcAft>
                <a:spcPts val="0"/>
              </a:spcAft>
              <a:buFont typeface="Wingdings" pitchFamily="2" charset="2"/>
              <a:buChar char="ü"/>
              <a:defRPr/>
            </a:pPr>
            <a:r>
              <a:rPr lang="ru-RU" b="1" dirty="0" smtClean="0">
                <a:solidFill>
                  <a:schemeClr val="tx2"/>
                </a:solidFill>
              </a:rPr>
              <a:t>точно и правильно употреблять языковые средства оформления монологического высказывания</a:t>
            </a:r>
            <a:r>
              <a:rPr lang="ru-RU" b="1" dirty="0" smtClean="0"/>
              <a:t>. </a:t>
            </a:r>
          </a:p>
          <a:p>
            <a:pPr eaLnBrk="1" fontAlgn="auto" hangingPunct="1">
              <a:spcAft>
                <a:spcPts val="0"/>
              </a:spcAft>
              <a:buFont typeface="Arial" pitchFamily="34" charset="0"/>
              <a:buNone/>
              <a:defRPr/>
            </a:pPr>
            <a:r>
              <a:rPr lang="ru-RU" b="1" dirty="0" smtClean="0"/>
              <a:t> </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a:xfrm>
            <a:off x="457200" y="620713"/>
            <a:ext cx="8229600" cy="504825"/>
          </a:xfrm>
        </p:spPr>
        <p:txBody>
          <a:bodyPr/>
          <a:lstStyle/>
          <a:p>
            <a:r>
              <a:rPr lang="ru-RU" sz="4000" smtClean="0">
                <a:solidFill>
                  <a:schemeClr val="accent2"/>
                </a:solidFill>
              </a:rPr>
              <a:t>Практикум по оценке задания 3</a:t>
            </a:r>
          </a:p>
        </p:txBody>
      </p:sp>
      <p:sp>
        <p:nvSpPr>
          <p:cNvPr id="69634" name="Rectangle 3"/>
          <p:cNvSpPr>
            <a:spLocks noGrp="1"/>
          </p:cNvSpPr>
          <p:nvPr>
            <p:ph type="body" idx="1"/>
          </p:nvPr>
        </p:nvSpPr>
        <p:spPr/>
        <p:txBody>
          <a:bodyPr/>
          <a:lstStyle/>
          <a:p>
            <a:pPr>
              <a:buFont typeface="Arial" charset="0"/>
              <a:buNone/>
            </a:pPr>
            <a:r>
              <a:rPr lang="en-US" sz="2800" b="1" smtClean="0">
                <a:solidFill>
                  <a:schemeClr val="tx2"/>
                </a:solidFill>
              </a:rPr>
              <a:t>Task 3. You are going to give a talk about animals. You will have to start in 1.5 minutes and will speak for not more than 2 minutes. </a:t>
            </a:r>
          </a:p>
          <a:p>
            <a:pPr>
              <a:buFont typeface="Arial" charset="0"/>
              <a:buNone/>
            </a:pPr>
            <a:r>
              <a:rPr lang="ru-RU" sz="2800" b="1" smtClean="0">
                <a:solidFill>
                  <a:schemeClr val="tx2"/>
                </a:solidFill>
              </a:rPr>
              <a:t>  </a:t>
            </a:r>
            <a:r>
              <a:rPr lang="en-US" sz="2800" b="1" smtClean="0">
                <a:solidFill>
                  <a:schemeClr val="tx2"/>
                </a:solidFill>
              </a:rPr>
              <a:t>Remember to say:</a:t>
            </a:r>
            <a:endParaRPr lang="en-US" sz="2800" smtClean="0">
              <a:solidFill>
                <a:schemeClr val="tx2"/>
              </a:solidFill>
            </a:endParaRPr>
          </a:p>
          <a:p>
            <a:r>
              <a:rPr lang="en-US" sz="2800" smtClean="0">
                <a:solidFill>
                  <a:schemeClr val="tx2"/>
                </a:solidFill>
              </a:rPr>
              <a:t>what your favourite animals are, and why</a:t>
            </a:r>
          </a:p>
          <a:p>
            <a:r>
              <a:rPr lang="en-US" sz="2800" smtClean="0">
                <a:solidFill>
                  <a:schemeClr val="tx2"/>
                </a:solidFill>
              </a:rPr>
              <a:t>what people should do to protect endangered animals</a:t>
            </a:r>
          </a:p>
          <a:p>
            <a:r>
              <a:rPr lang="en-US" sz="2800" smtClean="0">
                <a:solidFill>
                  <a:schemeClr val="tx2"/>
                </a:solidFill>
              </a:rPr>
              <a:t>whether zoos are a good thing or not, and why </a:t>
            </a:r>
            <a:endParaRPr lang="en-US" sz="2800" b="1" smtClean="0">
              <a:solidFill>
                <a:schemeClr val="tx2"/>
              </a:solidFill>
            </a:endParaRPr>
          </a:p>
          <a:p>
            <a:r>
              <a:rPr lang="en-US" sz="2800" b="1" smtClean="0">
                <a:solidFill>
                  <a:schemeClr val="tx2"/>
                </a:solidFill>
              </a:rPr>
              <a:t>You have to talk continuously.</a:t>
            </a:r>
            <a:endParaRPr lang="ru-RU" sz="2800" b="1" smtClean="0">
              <a:solidFill>
                <a:schemeClr val="tx2"/>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p:nvPr>
        </p:nvSpPr>
        <p:spPr>
          <a:xfrm>
            <a:off x="457200" y="476250"/>
            <a:ext cx="8229600" cy="504825"/>
          </a:xfrm>
        </p:spPr>
        <p:txBody>
          <a:bodyPr/>
          <a:lstStyle/>
          <a:p>
            <a:r>
              <a:rPr lang="ru-RU" sz="2800" b="1" smtClean="0">
                <a:solidFill>
                  <a:schemeClr val="accent2"/>
                </a:solidFill>
              </a:rPr>
              <a:t/>
            </a:r>
            <a:br>
              <a:rPr lang="ru-RU" sz="2800" b="1" smtClean="0">
                <a:solidFill>
                  <a:schemeClr val="accent2"/>
                </a:solidFill>
              </a:rPr>
            </a:br>
            <a:r>
              <a:rPr lang="ru-RU" sz="2800" b="1" smtClean="0">
                <a:solidFill>
                  <a:schemeClr val="accent2"/>
                </a:solidFill>
              </a:rPr>
              <a:t>Скрипт записи (приводится без изменений)</a:t>
            </a:r>
            <a:r>
              <a:rPr lang="en-US" sz="2800" smtClean="0"/>
              <a:t/>
            </a:r>
            <a:br>
              <a:rPr lang="en-US" sz="2800" smtClean="0"/>
            </a:br>
            <a:endParaRPr lang="ru-RU" sz="2800" smtClean="0"/>
          </a:p>
        </p:txBody>
      </p:sp>
      <p:sp>
        <p:nvSpPr>
          <p:cNvPr id="70658" name="Rectangle 3"/>
          <p:cNvSpPr>
            <a:spLocks noGrp="1"/>
          </p:cNvSpPr>
          <p:nvPr>
            <p:ph type="body" idx="1"/>
          </p:nvPr>
        </p:nvSpPr>
        <p:spPr>
          <a:xfrm>
            <a:off x="457200" y="1125538"/>
            <a:ext cx="8229600" cy="5000625"/>
          </a:xfrm>
        </p:spPr>
        <p:txBody>
          <a:bodyPr/>
          <a:lstStyle/>
          <a:p>
            <a:pPr>
              <a:lnSpc>
                <a:spcPct val="80000"/>
              </a:lnSpc>
              <a:buFont typeface="Arial" charset="0"/>
              <a:buNone/>
            </a:pPr>
            <a:r>
              <a:rPr lang="ru-RU" sz="1800" smtClean="0">
                <a:solidFill>
                  <a:schemeClr val="tx2"/>
                </a:solidFill>
              </a:rPr>
              <a:t>      </a:t>
            </a:r>
            <a:r>
              <a:rPr lang="en-US" sz="2000" b="1" smtClean="0">
                <a:solidFill>
                  <a:schemeClr val="tx2"/>
                </a:solidFill>
              </a:rPr>
              <a:t>So, my favourite animals are wild animals because I think that they have their own personality and people can’t catch them, can’t get them and they lives they live like they want. So nowadays it’s a big problem to protect endangered animals because of many troubles in our environment.</a:t>
            </a:r>
          </a:p>
          <a:p>
            <a:pPr>
              <a:lnSpc>
                <a:spcPct val="80000"/>
              </a:lnSpc>
              <a:buFont typeface="Arial" charset="0"/>
              <a:buNone/>
            </a:pPr>
            <a:r>
              <a:rPr lang="ru-RU" sz="2000" b="1" smtClean="0">
                <a:solidFill>
                  <a:schemeClr val="tx2"/>
                </a:solidFill>
              </a:rPr>
              <a:t>    </a:t>
            </a:r>
          </a:p>
          <a:p>
            <a:pPr>
              <a:lnSpc>
                <a:spcPct val="80000"/>
              </a:lnSpc>
              <a:buFont typeface="Arial" charset="0"/>
              <a:buNone/>
            </a:pPr>
            <a:r>
              <a:rPr lang="ru-RU" sz="2000" b="1" smtClean="0">
                <a:solidFill>
                  <a:schemeClr val="tx2"/>
                </a:solidFill>
              </a:rPr>
              <a:t>    </a:t>
            </a:r>
            <a:r>
              <a:rPr lang="en-US" sz="2000" b="1" smtClean="0">
                <a:solidFill>
                  <a:schemeClr val="tx2"/>
                </a:solidFill>
              </a:rPr>
              <a:t>In my opinion people should build some special places for animals where animals could feel their safety, where they can get all they need like food, nature and other things they need in their life. </a:t>
            </a:r>
          </a:p>
          <a:p>
            <a:pPr>
              <a:lnSpc>
                <a:spcPct val="80000"/>
              </a:lnSpc>
              <a:buFont typeface="Arial" charset="0"/>
              <a:buNone/>
            </a:pPr>
            <a:r>
              <a:rPr lang="ru-RU" sz="2000" b="1" smtClean="0">
                <a:solidFill>
                  <a:schemeClr val="tx2"/>
                </a:solidFill>
              </a:rPr>
              <a:t>    </a:t>
            </a:r>
          </a:p>
          <a:p>
            <a:pPr>
              <a:lnSpc>
                <a:spcPct val="80000"/>
              </a:lnSpc>
              <a:buFont typeface="Arial" charset="0"/>
              <a:buNone/>
            </a:pPr>
            <a:r>
              <a:rPr lang="ru-RU" sz="2000" b="1" smtClean="0">
                <a:solidFill>
                  <a:schemeClr val="tx2"/>
                </a:solidFill>
              </a:rPr>
              <a:t>  </a:t>
            </a:r>
            <a:r>
              <a:rPr lang="en-US" sz="2000" b="1" smtClean="0">
                <a:solidFill>
                  <a:schemeClr val="tx2"/>
                </a:solidFill>
              </a:rPr>
              <a:t>So I haven’t …no I’m sorry… I don’t think that zoos are a good thing for animals because zoos don’t have needed things for animals. But I think that mostly it depends on workers in zoos. If workers likes animals they are going to do everything to protect animals to do their lives better in zoos. And when people don’t like animals they maybe can kill them. And I can’t say that zoos are good thing or bad thing I think it’s only about people.</a:t>
            </a:r>
            <a:endParaRPr lang="ru-RU" sz="2000" b="1" smtClean="0">
              <a:solidFill>
                <a:schemeClr val="tx2"/>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Заголовок 3"/>
          <p:cNvSpPr>
            <a:spLocks noGrp="1"/>
          </p:cNvSpPr>
          <p:nvPr>
            <p:ph type="title"/>
          </p:nvPr>
        </p:nvSpPr>
        <p:spPr>
          <a:xfrm>
            <a:off x="457200" y="428625"/>
            <a:ext cx="8229600" cy="642938"/>
          </a:xfrm>
        </p:spPr>
        <p:txBody>
          <a:bodyPr/>
          <a:lstStyle/>
          <a:p>
            <a:pPr eaLnBrk="1" hangingPunct="1"/>
            <a:r>
              <a:rPr lang="ru-RU" sz="1800" b="1" smtClean="0">
                <a:solidFill>
                  <a:schemeClr val="accent2"/>
                </a:solidFill>
              </a:rPr>
              <a:t>Критерии оценивания выполнения задания 3 </a:t>
            </a:r>
            <a:r>
              <a:rPr lang="ru-RU" sz="1800" smtClean="0">
                <a:solidFill>
                  <a:schemeClr val="accent2"/>
                </a:solidFill>
              </a:rPr>
              <a:t/>
            </a:r>
            <a:br>
              <a:rPr lang="ru-RU" sz="1800" smtClean="0">
                <a:solidFill>
                  <a:schemeClr val="accent2"/>
                </a:solidFill>
              </a:rPr>
            </a:br>
            <a:r>
              <a:rPr lang="ru-RU" sz="1800" b="1" smtClean="0">
                <a:solidFill>
                  <a:schemeClr val="accent2"/>
                </a:solidFill>
              </a:rPr>
              <a:t>(Тематическое монологическое высказывание) – максимум 7 баллов</a:t>
            </a:r>
            <a:endParaRPr lang="ru-RU" sz="1800" smtClean="0">
              <a:solidFill>
                <a:schemeClr val="accent2"/>
              </a:solidFill>
            </a:endParaRPr>
          </a:p>
        </p:txBody>
      </p:sp>
      <p:graphicFrame>
        <p:nvGraphicFramePr>
          <p:cNvPr id="65573" name="Group 37"/>
          <p:cNvGraphicFramePr>
            <a:graphicFrameLocks noGrp="1"/>
          </p:cNvGraphicFramePr>
          <p:nvPr>
            <p:ph idx="1"/>
          </p:nvPr>
        </p:nvGraphicFramePr>
        <p:xfrm>
          <a:off x="357188" y="1071563"/>
          <a:ext cx="8229600" cy="5581650"/>
        </p:xfrm>
        <a:graphic>
          <a:graphicData uri="http://schemas.openxmlformats.org/drawingml/2006/table">
            <a:tbl>
              <a:tblPr/>
              <a:tblGrid>
                <a:gridCol w="2471737"/>
                <a:gridCol w="2357438"/>
                <a:gridCol w="2714625"/>
                <a:gridCol w="685800"/>
              </a:tblGrid>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FFFFFF"/>
                          </a:solidFill>
                          <a:effectLst/>
                          <a:latin typeface="Calibri" pitchFamily="34" charset="0"/>
                        </a:rPr>
                        <a:t>Решение коммуникативной задачи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FFFFFF"/>
                          </a:solidFill>
                          <a:effectLst/>
                          <a:latin typeface="Calibri" pitchFamily="34" charset="0"/>
                        </a:rPr>
                        <a:t>Организация высказывания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FFFFFF"/>
                          </a:solidFill>
                          <a:effectLst/>
                          <a:latin typeface="Calibri" pitchFamily="34" charset="0"/>
                        </a:rPr>
                        <a:t>Языковое оформление высказывания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smtClean="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FFFFFF"/>
                          </a:solidFill>
                          <a:effectLst/>
                          <a:latin typeface="Calibri" pitchFamily="34" charset="0"/>
                        </a:rPr>
                        <a:t>Баллы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52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Задание выполнено полностью</a:t>
                      </a:r>
                      <a:r>
                        <a:rPr kumimoji="0" lang="ru-RU" sz="1000" b="1" i="0" u="none" strike="noStrike" cap="none" normalizeH="0" baseline="0" smtClean="0">
                          <a:ln>
                            <a:noFill/>
                          </a:ln>
                          <a:solidFill>
                            <a:schemeClr val="tx2"/>
                          </a:solidFill>
                          <a:effectLst/>
                          <a:latin typeface="Calibri" pitchFamily="34" charset="0"/>
                        </a:rPr>
                        <a:t>: цель общения достигнута; тема раскрыта </a:t>
                      </a:r>
                      <a:br>
                        <a:rPr kumimoji="0" lang="ru-RU" sz="1000" b="1" i="0" u="none" strike="noStrike" cap="none" normalizeH="0" baseline="0" smtClean="0">
                          <a:ln>
                            <a:noFill/>
                          </a:ln>
                          <a:solidFill>
                            <a:schemeClr val="tx2"/>
                          </a:solidFill>
                          <a:effectLst/>
                          <a:latin typeface="Calibri" pitchFamily="34" charset="0"/>
                        </a:rPr>
                      </a:br>
                      <a:r>
                        <a:rPr kumimoji="0" lang="ru-RU" sz="1000" b="1" i="0" u="none" strike="noStrike" cap="none" normalizeH="0" baseline="0" smtClean="0">
                          <a:ln>
                            <a:noFill/>
                          </a:ln>
                          <a:solidFill>
                            <a:schemeClr val="tx2"/>
                          </a:solidFill>
                          <a:effectLst/>
                          <a:latin typeface="Calibri" pitchFamily="34" charset="0"/>
                        </a:rPr>
                        <a:t>в полном объеме (полно, точно и развернуто раскрыты все аспекты, указанные в задании)</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Объем высказывания – 10–12 фраз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smtClean="0">
                        <a:ln>
                          <a:noFill/>
                        </a:ln>
                        <a:solidFill>
                          <a:schemeClr val="tx2"/>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smtClean="0">
                        <a:ln>
                          <a:noFill/>
                        </a:ln>
                        <a:solidFill>
                          <a:schemeClr val="tx2"/>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187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Задание выполнено: цель общения достигнута, </a:t>
                      </a:r>
                      <a:r>
                        <a:rPr kumimoji="0" lang="ru-RU" sz="1000" b="1" i="0" u="none" strike="noStrike" cap="none" normalizeH="0" baseline="0" smtClean="0">
                          <a:ln>
                            <a:noFill/>
                          </a:ln>
                          <a:solidFill>
                            <a:schemeClr val="accent2"/>
                          </a:solidFill>
                          <a:effectLst/>
                          <a:latin typeface="Calibri" pitchFamily="34" charset="0"/>
                        </a:rPr>
                        <a:t>НО тема раскрыта не в полном объеме (один аспект раскрыт не полностью).</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Объем высказывания – 8–9 фраз</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Высказывание логично и имеет завершенный характер; имеются вступительная и заключительная фразы, соответствующие теме. Средства логической связи используются правильно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Использованный словарный запас, грамматические структуры, фонетическое оформление высказывания соответствуют поставленной задаче </a:t>
                      </a:r>
                      <a:r>
                        <a:rPr kumimoji="0" lang="ru-RU" sz="1000" b="1" i="0" u="none" strike="noStrike" cap="none" normalizeH="0" baseline="0" smtClean="0">
                          <a:ln>
                            <a:noFill/>
                          </a:ln>
                          <a:solidFill>
                            <a:schemeClr val="accent2"/>
                          </a:solidFill>
                          <a:effectLst/>
                          <a:latin typeface="Calibri" pitchFamily="34" charset="0"/>
                        </a:rPr>
                        <a:t>(допускается не более четырёх негрубых лексико-грамматических ошибок И/ИЛИ не более трёх негрубых фонетических ошибок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657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Задание выполнено частично: цель общения достигнута частично; тема раскрыта в ограниченном объеме (один аспект не раскрыт,</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ИЛИ все аспекты задания раскрыты неполно,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ИЛИ два аспекта раскрыты не в полном объеме, третий аспект дан полно и точно). </a:t>
                      </a:r>
                      <a:r>
                        <a:rPr kumimoji="0" lang="ru-RU" sz="1000" b="1" i="0" u="none" strike="noStrike" cap="none" normalizeH="0" baseline="0" smtClean="0">
                          <a:ln>
                            <a:noFill/>
                          </a:ln>
                          <a:solidFill>
                            <a:schemeClr val="accent2"/>
                          </a:solidFill>
                          <a:effectLst/>
                          <a:latin typeface="Calibri" pitchFamily="34" charset="0"/>
                        </a:rPr>
                        <a:t>Объем высказывания – 6–7 фраз</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Высказывание в основном логично и имеет достаточно завершенный характер, </a:t>
                      </a:r>
                      <a:br>
                        <a:rPr kumimoji="0" lang="ru-RU" sz="1000" b="1" i="0" u="none" strike="noStrike" cap="none" normalizeH="0" baseline="0" smtClean="0">
                          <a:ln>
                            <a:noFill/>
                          </a:ln>
                          <a:solidFill>
                            <a:schemeClr val="tx2"/>
                          </a:solidFill>
                          <a:effectLst/>
                          <a:latin typeface="Calibri" pitchFamily="34" charset="0"/>
                        </a:rPr>
                      </a:br>
                      <a:r>
                        <a:rPr kumimoji="0" lang="ru-RU" sz="1000" b="1" i="0" u="none" strike="noStrike" cap="none" normalizeH="0" baseline="0" smtClean="0">
                          <a:ln>
                            <a:noFill/>
                          </a:ln>
                          <a:solidFill>
                            <a:schemeClr val="accent2"/>
                          </a:solidFill>
                          <a:effectLst/>
                          <a:latin typeface="Calibri" pitchFamily="34" charset="0"/>
                        </a:rPr>
                        <a:t>НО отсутствует вступительная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ИЛИ</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заключительная</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фраза, имеются одно-два нарушения в использовании средств логической связи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Использованный словарный запас, грамматические структуры, фонетическое оформление высказывания соответствуют поставленной задаче </a:t>
                      </a:r>
                      <a:r>
                        <a:rPr kumimoji="0" lang="ru-RU" sz="1000" b="1" i="0" u="none" strike="noStrike" cap="none" normalizeH="0" baseline="0" smtClean="0">
                          <a:ln>
                            <a:noFill/>
                          </a:ln>
                          <a:solidFill>
                            <a:schemeClr val="accent2"/>
                          </a:solidFill>
                          <a:effectLst/>
                          <a:latin typeface="Calibri" pitchFamily="34" charset="0"/>
                        </a:rPr>
                        <a:t>(допускается не более пяти негрубых лексико-грамматических ошибок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И/ИЛИ не более четырёх негрубых фонетических ошибок)</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187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Задание не выполнено: цель общения не достигнута, т.е. два</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аспекта содержания</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не раскрыты*. Объем высказывания – 5 и менее фраз</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smtClean="0">
                        <a:ln>
                          <a:noFill/>
                        </a:ln>
                        <a:solidFill>
                          <a:schemeClr val="tx2"/>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Высказывание нелогично, вступительная и заключительная фразы отсутствуют, средства логической связи практически не используются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tx2"/>
                          </a:solidFill>
                          <a:effectLst/>
                          <a:latin typeface="Calibri" pitchFamily="34" charset="0"/>
                        </a:rPr>
                        <a:t>Понимание высказывания затруднено из-за многочисленных лексико-грамматических и фонетических ошибок  </a:t>
                      </a:r>
                      <a:r>
                        <a:rPr kumimoji="0" lang="ru-RU" sz="1000" b="1" i="0" u="none" strike="noStrike" cap="none" normalizeH="0" baseline="0" smtClean="0">
                          <a:ln>
                            <a:noFill/>
                          </a:ln>
                          <a:solidFill>
                            <a:schemeClr val="accent2"/>
                          </a:solidFill>
                          <a:effectLst/>
                          <a:latin typeface="Calibri" pitchFamily="34" charset="0"/>
                        </a:rPr>
                        <a:t>(шесть и более лексико-грамматических ошибок И/ИЛИ пять и более фонетических ошибок)</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chemeClr val="accent2"/>
                          </a:solidFill>
                          <a:effectLst/>
                          <a:latin typeface="Calibri" pitchFamily="34" charset="0"/>
                        </a:rPr>
                        <a:t>ИЛИ более трёх грубых ошибок</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p:nvPr>
        </p:nvSpPr>
        <p:spPr/>
        <p:txBody>
          <a:bodyPr/>
          <a:lstStyle/>
          <a:p>
            <a:r>
              <a:rPr lang="ru-RU" sz="2800" b="1" smtClean="0">
                <a:solidFill>
                  <a:schemeClr val="accent2"/>
                </a:solidFill>
              </a:rPr>
              <a:t>Оценивание</a:t>
            </a:r>
          </a:p>
        </p:txBody>
      </p:sp>
      <p:graphicFrame>
        <p:nvGraphicFramePr>
          <p:cNvPr id="75799" name="Group 23"/>
          <p:cNvGraphicFramePr>
            <a:graphicFrameLocks noGrp="1"/>
          </p:cNvGraphicFramePr>
          <p:nvPr>
            <p:ph idx="1"/>
          </p:nvPr>
        </p:nvGraphicFramePr>
        <p:xfrm>
          <a:off x="457200" y="1600200"/>
          <a:ext cx="8229600" cy="3932238"/>
        </p:xfrm>
        <a:graphic>
          <a:graphicData uri="http://schemas.openxmlformats.org/drawingml/2006/table">
            <a:tbl>
              <a:tblPr/>
              <a:tblGrid>
                <a:gridCol w="2530475"/>
                <a:gridCol w="5699125"/>
              </a:tblGrid>
              <a:tr h="22637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Решение коммуникативной задачи</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(0-3 балла)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1400" b="0" i="0" u="none" strike="noStrike" cap="none" normalizeH="0" baseline="0" smtClean="0">
                          <a:ln>
                            <a:noFill/>
                          </a:ln>
                          <a:solidFill>
                            <a:schemeClr val="tx2"/>
                          </a:solidFill>
                          <a:effectLst/>
                          <a:latin typeface="Calibri" pitchFamily="34" charset="0"/>
                        </a:rPr>
                        <a:t>Задание выполнено.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1400" b="0" i="0" u="none" strike="noStrike" cap="none" normalizeH="0" baseline="0" smtClean="0">
                          <a:ln>
                            <a:noFill/>
                          </a:ln>
                          <a:solidFill>
                            <a:schemeClr val="tx2"/>
                          </a:solidFill>
                          <a:effectLst/>
                          <a:latin typeface="Calibri" pitchFamily="34" charset="0"/>
                        </a:rPr>
                        <a:t>1)</a:t>
                      </a:r>
                      <a:r>
                        <a:rPr kumimoji="0" lang="ru-RU" sz="1400" b="1" i="0" u="none" strike="noStrike" cap="none" normalizeH="0" baseline="0" smtClean="0">
                          <a:ln>
                            <a:noFill/>
                          </a:ln>
                          <a:solidFill>
                            <a:schemeClr val="tx2"/>
                          </a:solidFill>
                          <a:effectLst/>
                          <a:latin typeface="Calibri" pitchFamily="34" charset="0"/>
                        </a:rPr>
                        <a:t> Первый аспект</a:t>
                      </a:r>
                      <a:r>
                        <a:rPr kumimoji="0" lang="ru-RU" sz="1400" b="0" i="0" u="none" strike="noStrike" cap="none" normalizeH="0" baseline="0" smtClean="0">
                          <a:ln>
                            <a:noFill/>
                          </a:ln>
                          <a:solidFill>
                            <a:schemeClr val="tx2"/>
                          </a:solidFill>
                          <a:effectLst/>
                          <a:latin typeface="Calibri" pitchFamily="34" charset="0"/>
                        </a:rPr>
                        <a:t> раскрыт неполно. Учащийся говорит, что любит диких животных (допустимо не называть конкретные виды), но понять, почему они ему нравятся, практически невозможно </a:t>
                      </a:r>
                      <a:r>
                        <a:rPr kumimoji="0" lang="ru-RU" sz="1400" b="1" i="1" u="none" strike="noStrike" cap="none" normalizeH="0" baseline="0" smtClean="0">
                          <a:ln>
                            <a:noFill/>
                          </a:ln>
                          <a:solidFill>
                            <a:schemeClr val="accent2"/>
                          </a:solidFill>
                          <a:effectLst/>
                          <a:latin typeface="Calibri" pitchFamily="34" charset="0"/>
                        </a:rPr>
                        <a:t>(</a:t>
                      </a:r>
                      <a:r>
                        <a:rPr kumimoji="0" lang="en-US" sz="1400" b="1" i="1" u="none" strike="noStrike" cap="none" normalizeH="0" baseline="0" smtClean="0">
                          <a:ln>
                            <a:noFill/>
                          </a:ln>
                          <a:solidFill>
                            <a:schemeClr val="accent2"/>
                          </a:solidFill>
                          <a:effectLst/>
                          <a:latin typeface="Calibri" pitchFamily="34" charset="0"/>
                        </a:rPr>
                        <a:t>they have their own personality and people can</a:t>
                      </a:r>
                      <a:r>
                        <a:rPr kumimoji="0" lang="ru-RU" sz="1400" b="1" i="1" u="none" strike="noStrike" cap="none" normalizeH="0" baseline="0" smtClean="0">
                          <a:ln>
                            <a:noFill/>
                          </a:ln>
                          <a:solidFill>
                            <a:schemeClr val="accent2"/>
                          </a:solidFill>
                          <a:effectLst/>
                          <a:latin typeface="Calibri" pitchFamily="34" charset="0"/>
                        </a:rPr>
                        <a:t>’</a:t>
                      </a:r>
                      <a:r>
                        <a:rPr kumimoji="0" lang="en-US" sz="1400" b="1" i="1" u="none" strike="noStrike" cap="none" normalizeH="0" baseline="0" smtClean="0">
                          <a:ln>
                            <a:noFill/>
                          </a:ln>
                          <a:solidFill>
                            <a:schemeClr val="accent2"/>
                          </a:solidFill>
                          <a:effectLst/>
                          <a:latin typeface="Calibri" pitchFamily="34" charset="0"/>
                        </a:rPr>
                        <a:t>t catch them</a:t>
                      </a:r>
                      <a:r>
                        <a:rPr kumimoji="0" lang="ru-RU" sz="1400" b="1" i="1" u="none" strike="noStrike" cap="none" normalizeH="0" baseline="0" smtClean="0">
                          <a:ln>
                            <a:noFill/>
                          </a:ln>
                          <a:solidFill>
                            <a:schemeClr val="accent2"/>
                          </a:solidFill>
                          <a:effectLst/>
                          <a:latin typeface="Calibri" pitchFamily="34" charset="0"/>
                        </a:rPr>
                        <a:t>, </a:t>
                      </a:r>
                      <a:r>
                        <a:rPr kumimoji="0" lang="en-US" sz="1400" b="1" i="1" u="none" strike="noStrike" cap="none" normalizeH="0" baseline="0" smtClean="0">
                          <a:ln>
                            <a:noFill/>
                          </a:ln>
                          <a:solidFill>
                            <a:schemeClr val="accent2"/>
                          </a:solidFill>
                          <a:effectLst/>
                          <a:latin typeface="Calibri" pitchFamily="34" charset="0"/>
                        </a:rPr>
                        <a:t>can</a:t>
                      </a:r>
                      <a:r>
                        <a:rPr kumimoji="0" lang="ru-RU" sz="1400" b="1" i="1" u="none" strike="noStrike" cap="none" normalizeH="0" baseline="0" smtClean="0">
                          <a:ln>
                            <a:noFill/>
                          </a:ln>
                          <a:solidFill>
                            <a:schemeClr val="accent2"/>
                          </a:solidFill>
                          <a:effectLst/>
                          <a:latin typeface="Calibri" pitchFamily="34" charset="0"/>
                        </a:rPr>
                        <a:t>’</a:t>
                      </a:r>
                      <a:r>
                        <a:rPr kumimoji="0" lang="en-US" sz="1400" b="1" i="1" u="none" strike="noStrike" cap="none" normalizeH="0" baseline="0" smtClean="0">
                          <a:ln>
                            <a:noFill/>
                          </a:ln>
                          <a:solidFill>
                            <a:schemeClr val="accent2"/>
                          </a:solidFill>
                          <a:effectLst/>
                          <a:latin typeface="Calibri" pitchFamily="34" charset="0"/>
                        </a:rPr>
                        <a:t>t get them and they lives they live like they want</a:t>
                      </a:r>
                      <a:r>
                        <a:rPr kumimoji="0" lang="ru-RU" sz="1400" b="1" i="1" u="none" strike="noStrike" cap="none" normalizeH="0" baseline="0" smtClean="0">
                          <a:ln>
                            <a:noFill/>
                          </a:ln>
                          <a:solidFill>
                            <a:schemeClr val="accent2"/>
                          </a:solidFill>
                          <a:effectLst/>
                          <a:latin typeface="Calibri" pitchFamily="34" charset="0"/>
                        </a:rPr>
                        <a:t>.)</a:t>
                      </a:r>
                      <a:endParaRPr kumimoji="0" lang="en-US" sz="1400" b="1" i="0" u="none" strike="noStrike" cap="none" normalizeH="0" baseline="0" smtClean="0">
                        <a:ln>
                          <a:noFill/>
                        </a:ln>
                        <a:solidFill>
                          <a:schemeClr val="accent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2"/>
                          </a:solidFill>
                          <a:effectLst/>
                          <a:latin typeface="Calibri" pitchFamily="34" charset="0"/>
                        </a:rPr>
                        <a:t>2)</a:t>
                      </a:r>
                      <a:r>
                        <a:rPr kumimoji="0" lang="en-US" sz="1400" b="1" i="0" u="none" strike="noStrike" cap="none" normalizeH="0" baseline="0" smtClean="0">
                          <a:ln>
                            <a:noFill/>
                          </a:ln>
                          <a:solidFill>
                            <a:schemeClr val="tx2"/>
                          </a:solidFill>
                          <a:effectLst/>
                          <a:latin typeface="Calibri" pitchFamily="34" charset="0"/>
                        </a:rPr>
                        <a:t> </a:t>
                      </a:r>
                      <a:r>
                        <a:rPr kumimoji="0" lang="ru-RU" sz="1400" b="1" i="0" u="none" strike="noStrike" cap="none" normalizeH="0" baseline="0" smtClean="0">
                          <a:ln>
                            <a:noFill/>
                          </a:ln>
                          <a:solidFill>
                            <a:schemeClr val="tx2"/>
                          </a:solidFill>
                          <a:effectLst/>
                          <a:latin typeface="Calibri" pitchFamily="34" charset="0"/>
                        </a:rPr>
                        <a:t>Второй</a:t>
                      </a:r>
                      <a:r>
                        <a:rPr kumimoji="0" lang="en-US" sz="1400" b="1" i="0" u="none" strike="noStrike" cap="none" normalizeH="0" baseline="0" smtClean="0">
                          <a:ln>
                            <a:noFill/>
                          </a:ln>
                          <a:solidFill>
                            <a:schemeClr val="tx2"/>
                          </a:solidFill>
                          <a:effectLst/>
                          <a:latin typeface="Calibri" pitchFamily="34" charset="0"/>
                        </a:rPr>
                        <a:t> </a:t>
                      </a:r>
                      <a:r>
                        <a:rPr kumimoji="0" lang="ru-RU" sz="1400" b="1" i="0" u="none" strike="noStrike" cap="none" normalizeH="0" baseline="0" smtClean="0">
                          <a:ln>
                            <a:noFill/>
                          </a:ln>
                          <a:solidFill>
                            <a:schemeClr val="tx2"/>
                          </a:solidFill>
                          <a:effectLst/>
                          <a:latin typeface="Calibri" pitchFamily="34" charset="0"/>
                        </a:rPr>
                        <a:t>аспект</a:t>
                      </a:r>
                      <a:r>
                        <a:rPr kumimoji="0" lang="en-US" sz="1400" b="0"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раскрыт</a:t>
                      </a:r>
                      <a:r>
                        <a:rPr kumimoji="0" lang="en-US" sz="1400" b="0"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полно</a:t>
                      </a:r>
                      <a:r>
                        <a:rPr kumimoji="0" lang="en-US" sz="1400" b="0"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и</a:t>
                      </a:r>
                      <a:r>
                        <a:rPr kumimoji="0" lang="en-US" sz="1400" b="0"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точно</a:t>
                      </a:r>
                      <a:r>
                        <a:rPr kumimoji="0" lang="en-US" sz="1400" b="0" i="0" u="none" strike="noStrike" cap="none" normalizeH="0" baseline="0" smtClean="0">
                          <a:ln>
                            <a:noFill/>
                          </a:ln>
                          <a:solidFill>
                            <a:schemeClr val="tx2"/>
                          </a:solidFill>
                          <a:effectLst/>
                          <a:latin typeface="Calibri" pitchFamily="34" charset="0"/>
                        </a:rPr>
                        <a:t>: </a:t>
                      </a:r>
                      <a:r>
                        <a:rPr kumimoji="0" lang="en-US" sz="1400" b="1" i="1" u="none" strike="noStrike" cap="none" normalizeH="0" baseline="0" smtClean="0">
                          <a:ln>
                            <a:noFill/>
                          </a:ln>
                          <a:solidFill>
                            <a:schemeClr val="accent2"/>
                          </a:solidFill>
                          <a:effectLst/>
                          <a:latin typeface="Calibri" pitchFamily="34" charset="0"/>
                        </a:rPr>
                        <a:t>So nowadays it’s a big problem to protect endangered animals because of many troubles in our environment</a:t>
                      </a:r>
                      <a:r>
                        <a:rPr kumimoji="0" lang="ru-RU" sz="1400" b="1" i="1" u="none" strike="noStrike" cap="none" normalizeH="0" baseline="0" smtClean="0">
                          <a:ln>
                            <a:noFill/>
                          </a:ln>
                          <a:solidFill>
                            <a:schemeClr val="accent2"/>
                          </a:solidFill>
                          <a:effectLst/>
                          <a:latin typeface="Calibri" pitchFamily="34" charset="0"/>
                        </a:rPr>
                        <a:t>. </a:t>
                      </a:r>
                      <a:r>
                        <a:rPr kumimoji="0" lang="en-US" sz="1400" b="1" i="1" u="none" strike="noStrike" cap="none" normalizeH="0" baseline="0" smtClean="0">
                          <a:ln>
                            <a:noFill/>
                          </a:ln>
                          <a:solidFill>
                            <a:schemeClr val="accent2"/>
                          </a:solidFill>
                          <a:effectLst/>
                          <a:latin typeface="Calibri" pitchFamily="34" charset="0"/>
                        </a:rPr>
                        <a:t>In my opinion people should build some special places for animals where animals could feel their safety, where they can get all they need like food, nature and other things they need in their life</a:t>
                      </a:r>
                      <a:r>
                        <a:rPr kumimoji="0" lang="en-US" sz="1400" b="0" i="1" u="none" strike="noStrike" cap="none" normalizeH="0" baseline="0" smtClean="0">
                          <a:ln>
                            <a:noFill/>
                          </a:ln>
                          <a:solidFill>
                            <a:schemeClr val="tx2"/>
                          </a:solidFill>
                          <a:effectLst/>
                          <a:latin typeface="Calibri" pitchFamily="34" charset="0"/>
                        </a:rPr>
                        <a:t>. </a:t>
                      </a:r>
                      <a:endParaRPr kumimoji="0" lang="en-US" sz="1400" b="0" i="0" u="none" strike="noStrike" cap="none" normalizeH="0" baseline="0" smtClean="0">
                        <a:ln>
                          <a:noFill/>
                        </a:ln>
                        <a:solidFill>
                          <a:schemeClr val="tx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400" b="0" i="0" u="none" strike="noStrike" cap="none" normalizeH="0" baseline="0" smtClean="0">
                          <a:ln>
                            <a:noFill/>
                          </a:ln>
                          <a:solidFill>
                            <a:schemeClr val="tx2"/>
                          </a:solidFill>
                          <a:effectLst/>
                          <a:latin typeface="Calibri" pitchFamily="34" charset="0"/>
                        </a:rPr>
                        <a:t>3) </a:t>
                      </a:r>
                      <a:r>
                        <a:rPr kumimoji="0" lang="ru-RU" sz="1400" b="1" i="0" u="none" strike="noStrike" cap="none" normalizeH="0" baseline="0" smtClean="0">
                          <a:ln>
                            <a:noFill/>
                          </a:ln>
                          <a:solidFill>
                            <a:schemeClr val="tx2"/>
                          </a:solidFill>
                          <a:effectLst/>
                          <a:latin typeface="Calibri" pitchFamily="34" charset="0"/>
                        </a:rPr>
                        <a:t>Третий</a:t>
                      </a:r>
                      <a:r>
                        <a:rPr kumimoji="0" lang="en-US" sz="1400" b="1" i="0" u="none" strike="noStrike" cap="none" normalizeH="0" baseline="0" smtClean="0">
                          <a:ln>
                            <a:noFill/>
                          </a:ln>
                          <a:solidFill>
                            <a:schemeClr val="tx2"/>
                          </a:solidFill>
                          <a:effectLst/>
                          <a:latin typeface="Calibri" pitchFamily="34" charset="0"/>
                        </a:rPr>
                        <a:t> </a:t>
                      </a:r>
                      <a:r>
                        <a:rPr kumimoji="0" lang="ru-RU" sz="1400" b="1" i="0" u="none" strike="noStrike" cap="none" normalizeH="0" baseline="0" smtClean="0">
                          <a:ln>
                            <a:noFill/>
                          </a:ln>
                          <a:solidFill>
                            <a:schemeClr val="tx2"/>
                          </a:solidFill>
                          <a:effectLst/>
                          <a:latin typeface="Calibri" pitchFamily="34" charset="0"/>
                        </a:rPr>
                        <a:t>аспект</a:t>
                      </a:r>
                      <a:r>
                        <a:rPr kumimoji="0" lang="en-US" sz="1400" b="1"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раскрыт</a:t>
                      </a:r>
                      <a:r>
                        <a:rPr kumimoji="0" lang="en-US" sz="1400" b="1"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неполно</a:t>
                      </a:r>
                      <a:r>
                        <a:rPr kumimoji="0" lang="en-US" sz="1400" b="0" i="0" u="none" strike="noStrike" cap="none" normalizeH="0" baseline="0" smtClean="0">
                          <a:ln>
                            <a:noFill/>
                          </a:ln>
                          <a:solidFill>
                            <a:schemeClr val="tx2"/>
                          </a:solidFill>
                          <a:effectLst/>
                          <a:latin typeface="Calibri" pitchFamily="34" charset="0"/>
                        </a:rPr>
                        <a:t>: </a:t>
                      </a:r>
                      <a:r>
                        <a:rPr kumimoji="0" lang="en-US" sz="1400" b="1" i="1" u="none" strike="noStrike" cap="none" normalizeH="0" baseline="0" smtClean="0">
                          <a:ln>
                            <a:noFill/>
                          </a:ln>
                          <a:solidFill>
                            <a:schemeClr val="accent2"/>
                          </a:solidFill>
                          <a:effectLst/>
                          <a:latin typeface="Calibri" pitchFamily="34" charset="0"/>
                        </a:rPr>
                        <a:t>I don’t think that zoos are a good thing for animals because zoos don’t have needed things for animals</a:t>
                      </a:r>
                      <a:r>
                        <a:rPr kumimoji="0" lang="en-US" sz="1400" b="0" i="1" u="none" strike="noStrike" cap="none" normalizeH="0" baseline="0" smtClean="0">
                          <a:ln>
                            <a:noFill/>
                          </a:ln>
                          <a:solidFill>
                            <a:schemeClr val="tx2"/>
                          </a:solidFill>
                          <a:effectLst/>
                          <a:latin typeface="Calibri" pitchFamily="34" charset="0"/>
                        </a:rPr>
                        <a:t>.</a:t>
                      </a:r>
                      <a:r>
                        <a:rPr kumimoji="0" lang="en-US" sz="1400" b="0" i="0" u="none" strike="noStrike" cap="none" normalizeH="0" baseline="0" smtClean="0">
                          <a:ln>
                            <a:noFill/>
                          </a:ln>
                          <a:solidFill>
                            <a:schemeClr val="tx2"/>
                          </a:solidFill>
                          <a:effectLst/>
                          <a:latin typeface="Calibri" pitchFamily="34" charset="0"/>
                        </a:rPr>
                        <a:t> </a:t>
                      </a:r>
                      <a:r>
                        <a:rPr kumimoji="0" lang="ru-RU" sz="1400" b="0" i="0" u="none" strike="noStrike" cap="none" normalizeH="0" baseline="0" smtClean="0">
                          <a:ln>
                            <a:noFill/>
                          </a:ln>
                          <a:solidFill>
                            <a:schemeClr val="tx2"/>
                          </a:solidFill>
                          <a:effectLst/>
                          <a:latin typeface="Calibri" pitchFamily="34" charset="0"/>
                        </a:rPr>
                        <a:t>Далее учащийся не поясняет, что он имеет в виду (</a:t>
                      </a:r>
                      <a:r>
                        <a:rPr kumimoji="0" lang="en-US" sz="1400" b="0" i="1" u="none" strike="noStrike" cap="none" normalizeH="0" baseline="0" smtClean="0">
                          <a:ln>
                            <a:noFill/>
                          </a:ln>
                          <a:solidFill>
                            <a:schemeClr val="tx2"/>
                          </a:solidFill>
                          <a:effectLst/>
                          <a:latin typeface="Calibri" pitchFamily="34" charset="0"/>
                        </a:rPr>
                        <a:t>needed things for animals</a:t>
                      </a:r>
                      <a:r>
                        <a:rPr kumimoji="0" lang="ru-RU" sz="1400" b="0" i="0" u="none" strike="noStrike" cap="none" normalizeH="0" baseline="0" smtClean="0">
                          <a:ln>
                            <a:noFill/>
                          </a:ln>
                          <a:solidFill>
                            <a:schemeClr val="tx2"/>
                          </a:solidFill>
                          <a:effectLst/>
                          <a:latin typeface="Calibri" pitchFamily="34" charset="0"/>
                        </a:rPr>
                        <a:t>), а рассуждает о сотрудниках зоопарка.</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1400" b="0" i="0" u="none" strike="noStrike" cap="none" normalizeH="0" baseline="0" smtClean="0">
                          <a:ln>
                            <a:noFill/>
                          </a:ln>
                          <a:solidFill>
                            <a:schemeClr val="tx2"/>
                          </a:solidFill>
                          <a:effectLst/>
                          <a:latin typeface="Calibri" pitchFamily="34" charset="0"/>
                        </a:rPr>
                        <a:t>Объем высказывания – </a:t>
                      </a:r>
                      <a:r>
                        <a:rPr kumimoji="0" lang="ru-RU" sz="1400" b="0" i="0" u="none" strike="noStrike" cap="none" normalizeH="0" baseline="0" smtClean="0">
                          <a:ln>
                            <a:noFill/>
                          </a:ln>
                          <a:solidFill>
                            <a:schemeClr val="accent2"/>
                          </a:solidFill>
                          <a:effectLst/>
                          <a:latin typeface="Calibri" pitchFamily="34" charset="0"/>
                        </a:rPr>
                        <a:t>10</a:t>
                      </a:r>
                      <a:r>
                        <a:rPr kumimoji="0" lang="ru-RU" sz="1400" b="0" i="0" u="none" strike="noStrike" cap="none" normalizeH="0" baseline="0" smtClean="0">
                          <a:ln>
                            <a:noFill/>
                          </a:ln>
                          <a:solidFill>
                            <a:schemeClr val="tx2"/>
                          </a:solidFill>
                          <a:effectLst/>
                          <a:latin typeface="Calibri" pitchFamily="34" charset="0"/>
                        </a:rPr>
                        <a:t> фраз.</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1400" b="0" i="0" u="none" strike="noStrike" cap="none" normalizeH="0" baseline="0" smtClean="0">
                          <a:ln>
                            <a:noFill/>
                          </a:ln>
                          <a:solidFill>
                            <a:schemeClr val="tx2"/>
                          </a:solidFill>
                          <a:effectLst/>
                          <a:latin typeface="Calibri" pitchFamily="34" charset="0"/>
                        </a:rPr>
                        <a:t>                                                             1 балл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p:nvPr>
        </p:nvSpPr>
        <p:spPr/>
        <p:txBody>
          <a:bodyPr/>
          <a:lstStyle/>
          <a:p>
            <a:r>
              <a:rPr lang="ru-RU" sz="2800" b="1" smtClean="0">
                <a:solidFill>
                  <a:schemeClr val="accent2"/>
                </a:solidFill>
              </a:rPr>
              <a:t>Оценивание</a:t>
            </a:r>
          </a:p>
        </p:txBody>
      </p:sp>
      <p:graphicFrame>
        <p:nvGraphicFramePr>
          <p:cNvPr id="82959" name="Group 15"/>
          <p:cNvGraphicFramePr>
            <a:graphicFrameLocks noGrp="1"/>
          </p:cNvGraphicFramePr>
          <p:nvPr>
            <p:ph idx="1"/>
          </p:nvPr>
        </p:nvGraphicFramePr>
        <p:xfrm>
          <a:off x="457200" y="1600200"/>
          <a:ext cx="8229600" cy="3627438"/>
        </p:xfrm>
        <a:graphic>
          <a:graphicData uri="http://schemas.openxmlformats.org/drawingml/2006/table">
            <a:tbl>
              <a:tblPr/>
              <a:tblGrid>
                <a:gridCol w="2530475"/>
                <a:gridCol w="5699125"/>
              </a:tblGrid>
              <a:tr h="22637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Организация высказывания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(0-2 балла)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    В целом высказывание достаточно логично. Однако оно часто нарушается из-за недостатка языковых средств для оформления мыслей (например: </a:t>
                      </a:r>
                      <a:r>
                        <a:rPr kumimoji="0" lang="en-US" sz="2000" b="1" i="1" u="none" strike="noStrike" cap="none" normalizeH="0" baseline="0" smtClean="0">
                          <a:ln>
                            <a:noFill/>
                          </a:ln>
                          <a:solidFill>
                            <a:schemeClr val="accent2"/>
                          </a:solidFill>
                          <a:effectLst/>
                          <a:latin typeface="Calibri" pitchFamily="34" charset="0"/>
                        </a:rPr>
                        <a:t>And I can</a:t>
                      </a:r>
                      <a:r>
                        <a:rPr kumimoji="0" lang="ru-RU" sz="2000" b="1" i="1" u="none" strike="noStrike" cap="none" normalizeH="0" baseline="0" smtClean="0">
                          <a:ln>
                            <a:noFill/>
                          </a:ln>
                          <a:solidFill>
                            <a:schemeClr val="accent2"/>
                          </a:solidFill>
                          <a:effectLst/>
                          <a:latin typeface="Calibri" pitchFamily="34" charset="0"/>
                        </a:rPr>
                        <a:t>’</a:t>
                      </a:r>
                      <a:r>
                        <a:rPr kumimoji="0" lang="en-US" sz="2000" b="1" i="1" u="none" strike="noStrike" cap="none" normalizeH="0" baseline="0" smtClean="0">
                          <a:ln>
                            <a:noFill/>
                          </a:ln>
                          <a:solidFill>
                            <a:schemeClr val="accent2"/>
                          </a:solidFill>
                          <a:effectLst/>
                          <a:latin typeface="Calibri" pitchFamily="34" charset="0"/>
                        </a:rPr>
                        <a:t>t say that zoos are good thing or bad thing I think it</a:t>
                      </a:r>
                      <a:r>
                        <a:rPr kumimoji="0" lang="ru-RU" sz="2000" b="1" i="1" u="none" strike="noStrike" cap="none" normalizeH="0" baseline="0" smtClean="0">
                          <a:ln>
                            <a:noFill/>
                          </a:ln>
                          <a:solidFill>
                            <a:schemeClr val="accent2"/>
                          </a:solidFill>
                          <a:effectLst/>
                          <a:latin typeface="Calibri" pitchFamily="34" charset="0"/>
                        </a:rPr>
                        <a:t>’</a:t>
                      </a:r>
                      <a:r>
                        <a:rPr kumimoji="0" lang="en-US" sz="2000" b="1" i="1" u="none" strike="noStrike" cap="none" normalizeH="0" baseline="0" smtClean="0">
                          <a:ln>
                            <a:noFill/>
                          </a:ln>
                          <a:solidFill>
                            <a:schemeClr val="accent2"/>
                          </a:solidFill>
                          <a:effectLst/>
                          <a:latin typeface="Calibri" pitchFamily="34" charset="0"/>
                        </a:rPr>
                        <a:t>s only about people</a:t>
                      </a:r>
                      <a:r>
                        <a:rPr kumimoji="0" lang="ru-RU" sz="2000" b="1" i="1" u="none" strike="noStrike" cap="none" normalizeH="0" baseline="0" smtClean="0">
                          <a:ln>
                            <a:noFill/>
                          </a:ln>
                          <a:solidFill>
                            <a:schemeClr val="accent2"/>
                          </a:solidFill>
                          <a:effectLst/>
                          <a:latin typeface="Calibri" pitchFamily="34" charset="0"/>
                        </a:rPr>
                        <a:t>.</a:t>
                      </a:r>
                      <a:r>
                        <a:rPr kumimoji="0" lang="ru-RU" sz="2000" b="1" i="0" u="none" strike="noStrike" cap="none" normalizeH="0" baseline="0" smtClean="0">
                          <a:ln>
                            <a:noFill/>
                          </a:ln>
                          <a:solidFill>
                            <a:schemeClr val="accent2"/>
                          </a:solidFill>
                          <a:effectLst/>
                          <a:latin typeface="Calibri" pitchFamily="34" charset="0"/>
                        </a:rPr>
                        <a:t>).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Использованы</a:t>
                      </a:r>
                      <a:r>
                        <a:rPr kumimoji="0" lang="en-US" sz="2000" b="1" i="0" u="none" strike="noStrike" cap="none" normalizeH="0" baseline="0" smtClean="0">
                          <a:ln>
                            <a:noFill/>
                          </a:ln>
                          <a:solidFill>
                            <a:schemeClr val="tx2"/>
                          </a:solidFill>
                          <a:effectLst/>
                          <a:latin typeface="Calibri" pitchFamily="34" charset="0"/>
                        </a:rPr>
                        <a:t> </a:t>
                      </a:r>
                      <a:r>
                        <a:rPr kumimoji="0" lang="ru-RU" sz="2000" b="1" i="0" u="none" strike="noStrike" cap="none" normalizeH="0" baseline="0" smtClean="0">
                          <a:ln>
                            <a:noFill/>
                          </a:ln>
                          <a:solidFill>
                            <a:schemeClr val="tx2"/>
                          </a:solidFill>
                          <a:effectLst/>
                          <a:latin typeface="Calibri" pitchFamily="34" charset="0"/>
                        </a:rPr>
                        <a:t>средства</a:t>
                      </a:r>
                      <a:r>
                        <a:rPr kumimoji="0" lang="en-US" sz="2000" b="1" i="0" u="none" strike="noStrike" cap="none" normalizeH="0" baseline="0" smtClean="0">
                          <a:ln>
                            <a:noFill/>
                          </a:ln>
                          <a:solidFill>
                            <a:schemeClr val="tx2"/>
                          </a:solidFill>
                          <a:effectLst/>
                          <a:latin typeface="Calibri" pitchFamily="34" charset="0"/>
                        </a:rPr>
                        <a:t> </a:t>
                      </a:r>
                      <a:r>
                        <a:rPr kumimoji="0" lang="ru-RU" sz="2000" b="1" i="0" u="none" strike="noStrike" cap="none" normalizeH="0" baseline="0" smtClean="0">
                          <a:ln>
                            <a:noFill/>
                          </a:ln>
                          <a:solidFill>
                            <a:schemeClr val="tx2"/>
                          </a:solidFill>
                          <a:effectLst/>
                          <a:latin typeface="Calibri" pitchFamily="34" charset="0"/>
                        </a:rPr>
                        <a:t>логической</a:t>
                      </a:r>
                      <a:r>
                        <a:rPr kumimoji="0" lang="en-US" sz="2000" b="1" i="0" u="none" strike="noStrike" cap="none" normalizeH="0" baseline="0" smtClean="0">
                          <a:ln>
                            <a:noFill/>
                          </a:ln>
                          <a:solidFill>
                            <a:schemeClr val="tx2"/>
                          </a:solidFill>
                          <a:effectLst/>
                          <a:latin typeface="Calibri" pitchFamily="34" charset="0"/>
                        </a:rPr>
                        <a:t> </a:t>
                      </a:r>
                      <a:r>
                        <a:rPr kumimoji="0" lang="ru-RU" sz="2000" b="1" i="0" u="none" strike="noStrike" cap="none" normalizeH="0" baseline="0" smtClean="0">
                          <a:ln>
                            <a:noFill/>
                          </a:ln>
                          <a:solidFill>
                            <a:schemeClr val="tx2"/>
                          </a:solidFill>
                          <a:effectLst/>
                          <a:latin typeface="Calibri" pitchFamily="34" charset="0"/>
                        </a:rPr>
                        <a:t>связи</a:t>
                      </a:r>
                      <a:r>
                        <a:rPr kumimoji="0" lang="en-US" sz="2000" b="1" i="0" u="none" strike="noStrike" cap="none" normalizeH="0" baseline="0" smtClean="0">
                          <a:ln>
                            <a:noFill/>
                          </a:ln>
                          <a:solidFill>
                            <a:schemeClr val="tx2"/>
                          </a:solidFill>
                          <a:effectLst/>
                          <a:latin typeface="Calibri" pitchFamily="34" charset="0"/>
                        </a:rPr>
                        <a:t>: </a:t>
                      </a:r>
                      <a:r>
                        <a:rPr kumimoji="0" lang="en-US" sz="2000" b="1" i="1" u="none" strike="noStrike" cap="none" normalizeH="0" baseline="0" smtClean="0">
                          <a:ln>
                            <a:noFill/>
                          </a:ln>
                          <a:solidFill>
                            <a:schemeClr val="accent2"/>
                          </a:solidFill>
                          <a:effectLst/>
                          <a:latin typeface="Calibri" pitchFamily="34" charset="0"/>
                        </a:rPr>
                        <a:t>so, because, and, in my opinion, when I don’t think that.</a:t>
                      </a:r>
                      <a:endParaRPr kumimoji="0" lang="ru-RU" sz="2000" b="1" i="0" u="none" strike="noStrike" cap="none" normalizeH="0" baseline="0" smtClean="0">
                        <a:ln>
                          <a:noFill/>
                        </a:ln>
                        <a:solidFill>
                          <a:schemeClr val="accent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Вступительная и завершающая фразы отсутствуют.</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0 баллов</a:t>
                      </a:r>
                      <a:r>
                        <a:rPr kumimoji="0" lang="ru-RU" sz="1400" b="0" i="0" u="none" strike="noStrike" cap="none" normalizeH="0" baseline="0" smtClean="0">
                          <a:ln>
                            <a:noFill/>
                          </a:ln>
                          <a:solidFill>
                            <a:schemeClr val="tx2"/>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p:cNvSpPr>
          <p:nvPr>
            <p:ph type="title"/>
          </p:nvPr>
        </p:nvSpPr>
        <p:spPr/>
        <p:txBody>
          <a:bodyPr/>
          <a:lstStyle/>
          <a:p>
            <a:r>
              <a:rPr lang="ru-RU" sz="2800" b="1" smtClean="0">
                <a:solidFill>
                  <a:schemeClr val="accent2"/>
                </a:solidFill>
              </a:rPr>
              <a:t>Оценивание</a:t>
            </a:r>
          </a:p>
        </p:txBody>
      </p:sp>
      <p:graphicFrame>
        <p:nvGraphicFramePr>
          <p:cNvPr id="85012" name="Group 20"/>
          <p:cNvGraphicFramePr>
            <a:graphicFrameLocks noGrp="1"/>
          </p:cNvGraphicFramePr>
          <p:nvPr>
            <p:ph idx="1"/>
          </p:nvPr>
        </p:nvGraphicFramePr>
        <p:xfrm>
          <a:off x="457200" y="1600200"/>
          <a:ext cx="8229600" cy="4529138"/>
        </p:xfrm>
        <a:graphic>
          <a:graphicData uri="http://schemas.openxmlformats.org/drawingml/2006/table">
            <a:tbl>
              <a:tblPr/>
              <a:tblGrid>
                <a:gridCol w="2027238"/>
                <a:gridCol w="6202362"/>
              </a:tblGrid>
              <a:tr h="226377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Языковое оформление высказывания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(0-2 балла)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2000" b="1" i="0" u="none" strike="noStrike" cap="none" normalizeH="0" baseline="0" smtClean="0">
                          <a:ln>
                            <a:noFill/>
                          </a:ln>
                          <a:solidFill>
                            <a:schemeClr val="tx2"/>
                          </a:solidFill>
                          <a:effectLst/>
                          <a:latin typeface="Calibri" pitchFamily="34" charset="0"/>
                        </a:rPr>
                        <a:t>    </a:t>
                      </a:r>
                      <a:r>
                        <a:rPr kumimoji="0" lang="ru-RU" sz="1800" b="1" i="0" u="none" strike="noStrike" cap="none" normalizeH="0" baseline="0" smtClean="0">
                          <a:ln>
                            <a:noFill/>
                          </a:ln>
                          <a:solidFill>
                            <a:schemeClr val="tx2"/>
                          </a:solidFill>
                          <a:effectLst/>
                          <a:latin typeface="Calibri" pitchFamily="34" charset="0"/>
                        </a:rPr>
                        <a:t>Использованный словарный запас, грамматические структуры, фонетическое оформление высказывания соответствуют поставленной коммуникативной задаче. В высказывании используются лексика, грамматические структуры, соответствующие допороговому уровню.</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ru-RU" sz="1800" b="1" i="0" u="none" strike="noStrike" cap="none" normalizeH="0" baseline="0" smtClean="0">
                          <a:ln>
                            <a:noFill/>
                          </a:ln>
                          <a:solidFill>
                            <a:schemeClr val="tx2"/>
                          </a:solidFill>
                          <a:effectLst/>
                          <a:latin typeface="Calibri" pitchFamily="34" charset="0"/>
                        </a:rPr>
                        <a:t>Были допущены негрубые языковые ошибки в употреблении:</a:t>
                      </a:r>
                      <a:endParaRPr kumimoji="0" lang="en-US" sz="1800" b="1" i="0" u="none" strike="noStrike" cap="none" normalizeH="0" baseline="0" smtClean="0">
                        <a:ln>
                          <a:noFill/>
                        </a:ln>
                        <a:solidFill>
                          <a:schemeClr val="tx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Calibri" pitchFamily="34" charset="0"/>
                        </a:rPr>
                        <a:t>1) </a:t>
                      </a:r>
                      <a:r>
                        <a:rPr kumimoji="0" lang="ru-RU" sz="1800" b="0" i="0" u="none" strike="noStrike" cap="none" normalizeH="0" baseline="0" smtClean="0">
                          <a:ln>
                            <a:noFill/>
                          </a:ln>
                          <a:solidFill>
                            <a:schemeClr val="tx2"/>
                          </a:solidFill>
                          <a:effectLst/>
                          <a:latin typeface="Calibri" pitchFamily="34" charset="0"/>
                        </a:rPr>
                        <a:t>лексики</a:t>
                      </a:r>
                      <a:r>
                        <a:rPr kumimoji="0" lang="en-US" sz="1800" b="0" i="0" u="none" strike="noStrike" cap="none" normalizeH="0" baseline="0" smtClean="0">
                          <a:ln>
                            <a:noFill/>
                          </a:ln>
                          <a:solidFill>
                            <a:schemeClr val="tx2"/>
                          </a:solidFill>
                          <a:effectLst/>
                          <a:latin typeface="Calibri" pitchFamily="34" charset="0"/>
                        </a:rPr>
                        <a:t>: </a:t>
                      </a:r>
                      <a:r>
                        <a:rPr kumimoji="0" lang="en-US" sz="1800" b="0" i="1" u="none" strike="noStrike" cap="none" normalizeH="0" baseline="0" smtClean="0">
                          <a:ln>
                            <a:noFill/>
                          </a:ln>
                          <a:solidFill>
                            <a:schemeClr val="accent2"/>
                          </a:solidFill>
                          <a:effectLst/>
                          <a:latin typeface="Calibri" pitchFamily="34" charset="0"/>
                        </a:rPr>
                        <a:t>could feel their safely; get all they need like food, nature and other things they need for life; needed thing, to do their lives better</a:t>
                      </a:r>
                      <a:r>
                        <a:rPr kumimoji="0" lang="en-US" sz="1800" b="0" i="0" u="none" strike="noStrike" cap="none" normalizeH="0" baseline="0" smtClean="0">
                          <a:ln>
                            <a:noFill/>
                          </a:ln>
                          <a:solidFill>
                            <a:schemeClr val="accent2"/>
                          </a:solidFill>
                          <a:effectLst/>
                          <a:latin typeface="Calibri" pitchFamily="34" charset="0"/>
                        </a:rPr>
                        <a:t>;</a:t>
                      </a:r>
                      <a:endParaRPr kumimoji="0" lang="ru-RU" sz="1800" b="0" i="0" u="none" strike="noStrike" cap="none" normalizeH="0" baseline="0" smtClean="0">
                        <a:ln>
                          <a:noFill/>
                        </a:ln>
                        <a:solidFill>
                          <a:schemeClr val="accent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ru-RU" sz="1800" b="0" i="0" u="none" strike="noStrike" cap="none" normalizeH="0" baseline="0" smtClean="0">
                          <a:ln>
                            <a:noFill/>
                          </a:ln>
                          <a:solidFill>
                            <a:schemeClr val="tx2"/>
                          </a:solidFill>
                          <a:effectLst/>
                          <a:latin typeface="Calibri" pitchFamily="34" charset="0"/>
                        </a:rPr>
                        <a:t>2) существительных в единственном числе и множественном числе: </a:t>
                      </a:r>
                      <a:r>
                        <a:rPr kumimoji="0" lang="en-US" sz="1800" b="0" i="1" u="none" strike="noStrike" cap="none" normalizeH="0" baseline="0" smtClean="0">
                          <a:ln>
                            <a:noFill/>
                          </a:ln>
                          <a:solidFill>
                            <a:schemeClr val="accent2"/>
                          </a:solidFill>
                          <a:effectLst/>
                          <a:latin typeface="Calibri" pitchFamily="34" charset="0"/>
                        </a:rPr>
                        <a:t>don</a:t>
                      </a:r>
                      <a:r>
                        <a:rPr kumimoji="0" lang="ru-RU" sz="1800" b="0" i="1" u="none" strike="noStrike" cap="none" normalizeH="0" baseline="0" smtClean="0">
                          <a:ln>
                            <a:noFill/>
                          </a:ln>
                          <a:solidFill>
                            <a:schemeClr val="accent2"/>
                          </a:solidFill>
                          <a:effectLst/>
                          <a:latin typeface="Calibri" pitchFamily="34" charset="0"/>
                        </a:rPr>
                        <a:t>’</a:t>
                      </a:r>
                      <a:r>
                        <a:rPr kumimoji="0" lang="en-US" sz="1800" b="0" i="1" u="none" strike="noStrike" cap="none" normalizeH="0" baseline="0" smtClean="0">
                          <a:ln>
                            <a:noFill/>
                          </a:ln>
                          <a:solidFill>
                            <a:schemeClr val="accent2"/>
                          </a:solidFill>
                          <a:effectLst/>
                          <a:latin typeface="Calibri" pitchFamily="34" charset="0"/>
                        </a:rPr>
                        <a:t>t have needed thing</a:t>
                      </a:r>
                      <a:r>
                        <a:rPr kumimoji="0" lang="ru-RU" sz="1800" b="0" i="0" u="none" strike="noStrike" cap="none" normalizeH="0" baseline="0" smtClean="0">
                          <a:ln>
                            <a:noFill/>
                          </a:ln>
                          <a:solidFill>
                            <a:schemeClr val="accent2"/>
                          </a:solidFill>
                          <a:effectLst/>
                          <a:latin typeface="Calibri" pitchFamily="34" charset="0"/>
                        </a:rPr>
                        <a:t>;</a:t>
                      </a:r>
                      <a:endParaRPr kumimoji="0" lang="en-US" sz="1800" b="0" i="0" u="none" strike="noStrike" cap="none" normalizeH="0" baseline="0" smtClean="0">
                        <a:ln>
                          <a:noFill/>
                        </a:ln>
                        <a:solidFill>
                          <a:schemeClr val="accent2"/>
                        </a:solidFill>
                        <a:effectLst/>
                        <a:latin typeface="Calibri"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Calibri" pitchFamily="34" charset="0"/>
                        </a:rPr>
                        <a:t>3) </a:t>
                      </a:r>
                      <a:r>
                        <a:rPr kumimoji="0" lang="ru-RU" sz="1800" b="0" i="0" u="none" strike="noStrike" cap="none" normalizeH="0" baseline="0" smtClean="0">
                          <a:ln>
                            <a:noFill/>
                          </a:ln>
                          <a:solidFill>
                            <a:schemeClr val="tx2"/>
                          </a:solidFill>
                          <a:effectLst/>
                          <a:latin typeface="Calibri" pitchFamily="34" charset="0"/>
                        </a:rPr>
                        <a:t>артиклей</a:t>
                      </a:r>
                      <a:r>
                        <a:rPr kumimoji="0" lang="en-US" sz="1800" b="0" i="0" u="none" strike="noStrike" cap="none" normalizeH="0" baseline="0" smtClean="0">
                          <a:ln>
                            <a:noFill/>
                          </a:ln>
                          <a:solidFill>
                            <a:schemeClr val="tx2"/>
                          </a:solidFill>
                          <a:effectLst/>
                          <a:latin typeface="Calibri" pitchFamily="34" charset="0"/>
                        </a:rPr>
                        <a:t>: </a:t>
                      </a:r>
                      <a:r>
                        <a:rPr kumimoji="0" lang="en-US" sz="1800" b="0" i="1" u="none" strike="noStrike" cap="none" normalizeH="0" baseline="0" smtClean="0">
                          <a:ln>
                            <a:noFill/>
                          </a:ln>
                          <a:solidFill>
                            <a:schemeClr val="accent2"/>
                          </a:solidFill>
                          <a:effectLst/>
                          <a:latin typeface="Calibri" pitchFamily="34" charset="0"/>
                        </a:rPr>
                        <a:t>the workers, a good thing</a:t>
                      </a:r>
                      <a:r>
                        <a:rPr kumimoji="0" lang="en-US" sz="1800" b="0" i="0" u="none" strike="noStrike" cap="none" normalizeH="0" baseline="0" smtClean="0">
                          <a:ln>
                            <a:noFill/>
                          </a:ln>
                          <a:solidFill>
                            <a:schemeClr val="accent2"/>
                          </a:solidFill>
                          <a:effectLst/>
                          <a:latin typeface="Calibri" pitchFamily="34" charset="0"/>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Calibri" pitchFamily="34" charset="0"/>
                        </a:rPr>
                        <a:t>4) </a:t>
                      </a:r>
                      <a:r>
                        <a:rPr kumimoji="0" lang="ru-RU" sz="1800" b="0" i="0" u="none" strike="noStrike" cap="none" normalizeH="0" baseline="0" smtClean="0">
                          <a:ln>
                            <a:noFill/>
                          </a:ln>
                          <a:solidFill>
                            <a:schemeClr val="tx2"/>
                          </a:solidFill>
                          <a:effectLst/>
                          <a:latin typeface="Calibri" pitchFamily="34" charset="0"/>
                        </a:rPr>
                        <a:t>глагола в</a:t>
                      </a:r>
                      <a:r>
                        <a:rPr kumimoji="0" lang="en-US" sz="1800" b="0" i="0" u="none" strike="noStrike" cap="none" normalizeH="0" baseline="0" smtClean="0">
                          <a:ln>
                            <a:noFill/>
                          </a:ln>
                          <a:solidFill>
                            <a:schemeClr val="tx2"/>
                          </a:solidFill>
                          <a:effectLst/>
                          <a:latin typeface="Calibri" pitchFamily="34" charset="0"/>
                        </a:rPr>
                        <a:t> Present Simple</a:t>
                      </a:r>
                      <a:r>
                        <a:rPr kumimoji="0" lang="ru-RU" sz="1800" b="0" i="0" u="none" strike="noStrike" cap="none" normalizeH="0" baseline="0" smtClean="0">
                          <a:ln>
                            <a:noFill/>
                          </a:ln>
                          <a:solidFill>
                            <a:schemeClr val="tx2"/>
                          </a:solidFill>
                          <a:effectLst/>
                          <a:latin typeface="Calibri" pitchFamily="34" charset="0"/>
                        </a:rPr>
                        <a:t> </a:t>
                      </a:r>
                      <a:r>
                        <a:rPr kumimoji="0" lang="en-US" sz="1800" b="0" i="0" u="none" strike="noStrike" cap="none" normalizeH="0" baseline="0" smtClean="0">
                          <a:ln>
                            <a:noFill/>
                          </a:ln>
                          <a:solidFill>
                            <a:schemeClr val="tx2"/>
                          </a:solidFill>
                          <a:effectLst/>
                          <a:latin typeface="Calibri" pitchFamily="34" charset="0"/>
                        </a:rPr>
                        <a:t>: </a:t>
                      </a:r>
                      <a:r>
                        <a:rPr kumimoji="0" lang="en-US" sz="1800" b="0" i="0" u="none" strike="noStrike" cap="none" normalizeH="0" baseline="0" smtClean="0">
                          <a:ln>
                            <a:noFill/>
                          </a:ln>
                          <a:solidFill>
                            <a:schemeClr val="accent2"/>
                          </a:solidFill>
                          <a:effectLst/>
                          <a:latin typeface="Calibri" pitchFamily="34" charset="0"/>
                        </a:rPr>
                        <a:t>workers likes.</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600" b="1" i="0" u="none" strike="noStrike" cap="none" normalizeH="0" baseline="0" smtClean="0">
                          <a:ln>
                            <a:noFill/>
                          </a:ln>
                          <a:solidFill>
                            <a:schemeClr val="tx2"/>
                          </a:solidFill>
                          <a:effectLst/>
                          <a:latin typeface="Calibri" pitchFamily="34" charset="0"/>
                        </a:rPr>
                        <a:t>1 </a:t>
                      </a:r>
                      <a:r>
                        <a:rPr kumimoji="0" lang="ru-RU" sz="1600" b="1" i="0" u="none" strike="noStrike" cap="none" normalizeH="0" baseline="0" smtClean="0">
                          <a:ln>
                            <a:noFill/>
                          </a:ln>
                          <a:solidFill>
                            <a:schemeClr val="tx2"/>
                          </a:solidFill>
                          <a:effectLst/>
                          <a:latin typeface="Calibri" pitchFamily="34" charset="0"/>
                        </a:rPr>
                        <a:t>балл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Заголовок 1"/>
          <p:cNvSpPr>
            <a:spLocks noGrp="1"/>
          </p:cNvSpPr>
          <p:nvPr>
            <p:ph type="title"/>
          </p:nvPr>
        </p:nvSpPr>
        <p:spPr>
          <a:xfrm>
            <a:off x="395288" y="260350"/>
            <a:ext cx="8229600" cy="1143000"/>
          </a:xfrm>
        </p:spPr>
        <p:txBody>
          <a:bodyPr/>
          <a:lstStyle/>
          <a:p>
            <a:pPr eaLnBrk="1" hangingPunct="1"/>
            <a:r>
              <a:rPr lang="ru-RU" sz="3200" b="1" smtClean="0">
                <a:solidFill>
                  <a:schemeClr val="accent2"/>
                </a:solidFill>
              </a:rPr>
              <a:t>Назначение третьей проверки</a:t>
            </a:r>
            <a:endParaRPr lang="ru-RU" sz="3200" smtClean="0"/>
          </a:p>
        </p:txBody>
      </p:sp>
      <p:sp>
        <p:nvSpPr>
          <p:cNvPr id="75778" name="Содержимое 2"/>
          <p:cNvSpPr>
            <a:spLocks noGrp="1"/>
          </p:cNvSpPr>
          <p:nvPr>
            <p:ph idx="1"/>
          </p:nvPr>
        </p:nvSpPr>
        <p:spPr/>
        <p:txBody>
          <a:bodyPr/>
          <a:lstStyle/>
          <a:p>
            <a:r>
              <a:rPr lang="ru-RU" smtClean="0">
                <a:solidFill>
                  <a:schemeClr val="tx2"/>
                </a:solidFill>
              </a:rPr>
              <a:t>При оценке выполнения заданий </a:t>
            </a:r>
            <a:r>
              <a:rPr lang="ru-RU" b="1" smtClean="0">
                <a:solidFill>
                  <a:schemeClr val="tx2"/>
                </a:solidFill>
              </a:rPr>
              <a:t>устной части </a:t>
            </a:r>
            <a:r>
              <a:rPr lang="ru-RU" smtClean="0">
                <a:solidFill>
                  <a:schemeClr val="tx2"/>
                </a:solidFill>
              </a:rPr>
              <a:t>третий эксперт назначается, если расхождение сумм баллов, выставленных двумя экспертами за выполнение всех заданий раздела по всем позициям оценивания выполнения данных заданий, составляет </a:t>
            </a:r>
            <a:r>
              <a:rPr lang="ru-RU" b="1" smtClean="0">
                <a:solidFill>
                  <a:schemeClr val="tx2"/>
                </a:solidFill>
              </a:rPr>
              <a:t>5 и более баллов</a:t>
            </a:r>
            <a:r>
              <a:rPr lang="ru-RU" smtClean="0">
                <a:solidFill>
                  <a:schemeClr val="tx2"/>
                </a:solidFill>
              </a:rPr>
              <a:t>. </a:t>
            </a:r>
          </a:p>
          <a:p>
            <a:r>
              <a:rPr lang="ru-RU" i="1" smtClean="0">
                <a:solidFill>
                  <a:schemeClr val="tx2"/>
                </a:solidFill>
              </a:rPr>
              <a:t>При этом третий эксперт выставляет баллы по всем заданиям.</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p:nvPr>
        </p:nvSpPr>
        <p:spPr/>
        <p:txBody>
          <a:bodyPr/>
          <a:lstStyle/>
          <a:p>
            <a:endParaRPr lang="ru-RU" smtClean="0"/>
          </a:p>
        </p:txBody>
      </p:sp>
      <p:sp>
        <p:nvSpPr>
          <p:cNvPr id="76802" name="Rectangle 3"/>
          <p:cNvSpPr>
            <a:spLocks noGrp="1"/>
          </p:cNvSpPr>
          <p:nvPr>
            <p:ph type="body" idx="1"/>
          </p:nvPr>
        </p:nvSpPr>
        <p:spPr/>
        <p:txBody>
          <a:bodyPr/>
          <a:lstStyle/>
          <a:p>
            <a:pPr>
              <a:lnSpc>
                <a:spcPct val="80000"/>
              </a:lnSpc>
              <a:buFont typeface="Arial" charset="0"/>
              <a:buNone/>
            </a:pPr>
            <a:r>
              <a:rPr lang="ru-RU" sz="2000" smtClean="0"/>
              <a:t>       </a:t>
            </a:r>
          </a:p>
          <a:p>
            <a:pPr algn="ctr">
              <a:lnSpc>
                <a:spcPct val="80000"/>
              </a:lnSpc>
              <a:buFont typeface="Arial" charset="0"/>
              <a:buNone/>
            </a:pPr>
            <a:r>
              <a:rPr lang="ru-RU" sz="2000" smtClean="0"/>
              <a:t>         </a:t>
            </a:r>
            <a:r>
              <a:rPr lang="ru-RU" sz="3600" b="1" smtClean="0">
                <a:solidFill>
                  <a:schemeClr val="accent2"/>
                </a:solidFill>
              </a:rPr>
              <a:t>УСПЕХОВ в экспертной деятельности!</a:t>
            </a:r>
          </a:p>
          <a:p>
            <a:pPr algn="ctr">
              <a:lnSpc>
                <a:spcPct val="80000"/>
              </a:lnSpc>
            </a:pPr>
            <a:endParaRPr lang="ru-RU" sz="3600" smtClean="0">
              <a:solidFill>
                <a:schemeClr val="accent2"/>
              </a:solidFill>
            </a:endParaRPr>
          </a:p>
          <a:p>
            <a:pPr algn="ctr">
              <a:lnSpc>
                <a:spcPct val="80000"/>
              </a:lnSpc>
            </a:pPr>
            <a:endParaRPr lang="ru-RU" sz="3600" smtClean="0"/>
          </a:p>
          <a:p>
            <a:pPr>
              <a:lnSpc>
                <a:spcPct val="80000"/>
              </a:lnSpc>
            </a:pPr>
            <a:endParaRPr lang="ru-RU" sz="3600" smtClean="0"/>
          </a:p>
          <a:p>
            <a:pPr>
              <a:lnSpc>
                <a:spcPct val="80000"/>
              </a:lnSpc>
            </a:pPr>
            <a:endParaRPr lang="ru-RU" sz="1600" smtClean="0"/>
          </a:p>
          <a:p>
            <a:pPr>
              <a:lnSpc>
                <a:spcPct val="80000"/>
              </a:lnSpc>
              <a:buFont typeface="Arial" charset="0"/>
              <a:buNone/>
            </a:pPr>
            <a:r>
              <a:rPr lang="ru-RU" sz="1600" smtClean="0"/>
              <a:t>          </a:t>
            </a:r>
          </a:p>
          <a:p>
            <a:pPr>
              <a:lnSpc>
                <a:spcPct val="80000"/>
              </a:lnSpc>
              <a:buFont typeface="Arial" charset="0"/>
              <a:buNone/>
            </a:pPr>
            <a:endParaRPr lang="ru-RU" sz="1600" smtClean="0"/>
          </a:p>
          <a:p>
            <a:pPr>
              <a:lnSpc>
                <a:spcPct val="80000"/>
              </a:lnSpc>
              <a:buFont typeface="Arial" charset="0"/>
              <a:buNone/>
            </a:pPr>
            <a:r>
              <a:rPr lang="ru-RU" sz="1600" smtClean="0"/>
              <a:t>      </a:t>
            </a:r>
            <a:r>
              <a:rPr lang="ru-RU" sz="1800" smtClean="0"/>
              <a:t>В презентации использованы материалы  ФГБНУ «Федеральный институт педагогических измерений (Москва, 2016 г.)</a:t>
            </a:r>
          </a:p>
          <a:p>
            <a:pPr>
              <a:lnSpc>
                <a:spcPct val="80000"/>
              </a:lnSpc>
              <a:buFont typeface="Arial" charset="0"/>
              <a:buNone/>
            </a:pPr>
            <a:r>
              <a:rPr lang="ru-RU" sz="1800" smtClean="0"/>
              <a:t/>
            </a:r>
            <a:br>
              <a:rPr lang="ru-RU" sz="1800" smtClean="0"/>
            </a:br>
            <a:endParaRPr lang="ru-RU" sz="1800" smtClean="0"/>
          </a:p>
          <a:p>
            <a:pPr>
              <a:lnSpc>
                <a:spcPct val="80000"/>
              </a:lnSpc>
              <a:buFont typeface="Arial" charset="0"/>
              <a:buNone/>
            </a:pPr>
            <a:r>
              <a:rPr lang="ru-RU" sz="160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pPr eaLnBrk="1" hangingPunct="1"/>
            <a:r>
              <a:rPr lang="ru-RU" sz="3200" b="1" smtClean="0">
                <a:solidFill>
                  <a:srgbClr val="C00000"/>
                </a:solidFill>
              </a:rPr>
              <a:t>Содержание экзаменационной работы</a:t>
            </a:r>
          </a:p>
        </p:txBody>
      </p:sp>
      <p:sp>
        <p:nvSpPr>
          <p:cNvPr id="3" name="Содержимое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ru-RU" b="1" dirty="0" smtClean="0">
                <a:solidFill>
                  <a:srgbClr val="002060"/>
                </a:solidFill>
              </a:rPr>
              <a:t>Экзамен состоит из двух частей: </a:t>
            </a:r>
          </a:p>
          <a:p>
            <a:pPr algn="ctr" eaLnBrk="1" fontAlgn="auto" hangingPunct="1">
              <a:spcAft>
                <a:spcPts val="0"/>
              </a:spcAft>
              <a:buFont typeface="Arial" pitchFamily="34" charset="0"/>
              <a:buNone/>
              <a:defRPr/>
            </a:pPr>
            <a:r>
              <a:rPr lang="ru-RU" b="1" i="1" dirty="0" smtClean="0">
                <a:solidFill>
                  <a:srgbClr val="002060"/>
                </a:solidFill>
              </a:rPr>
              <a:t>первая часть – письменная:</a:t>
            </a:r>
          </a:p>
          <a:p>
            <a:pPr eaLnBrk="1" fontAlgn="auto" hangingPunct="1">
              <a:spcAft>
                <a:spcPts val="0"/>
              </a:spcAft>
              <a:buFont typeface="Arial" pitchFamily="34" charset="0"/>
              <a:buChar char="•"/>
              <a:defRPr/>
            </a:pPr>
            <a:r>
              <a:rPr lang="ru-RU" b="1" dirty="0" smtClean="0">
                <a:solidFill>
                  <a:srgbClr val="002060"/>
                </a:solidFill>
              </a:rPr>
              <a:t>раздел 1 ( 8 заданий по </a:t>
            </a:r>
            <a:r>
              <a:rPr lang="ru-RU" b="1" dirty="0" err="1" smtClean="0">
                <a:solidFill>
                  <a:srgbClr val="002060"/>
                </a:solidFill>
              </a:rPr>
              <a:t>аудированию</a:t>
            </a:r>
            <a:r>
              <a:rPr lang="ru-RU" b="1" dirty="0" smtClean="0">
                <a:solidFill>
                  <a:srgbClr val="002060"/>
                </a:solidFill>
              </a:rPr>
              <a:t>)</a:t>
            </a:r>
          </a:p>
          <a:p>
            <a:pPr eaLnBrk="1" fontAlgn="auto" hangingPunct="1">
              <a:spcAft>
                <a:spcPts val="0"/>
              </a:spcAft>
              <a:buFont typeface="Arial" pitchFamily="34" charset="0"/>
              <a:buChar char="•"/>
              <a:defRPr/>
            </a:pPr>
            <a:r>
              <a:rPr lang="ru-RU" b="1" dirty="0" smtClean="0">
                <a:solidFill>
                  <a:srgbClr val="002060"/>
                </a:solidFill>
              </a:rPr>
              <a:t>раздел 2 ( 9 заданий по чтению)</a:t>
            </a:r>
          </a:p>
          <a:p>
            <a:pPr eaLnBrk="1" fontAlgn="auto" hangingPunct="1">
              <a:spcAft>
                <a:spcPts val="0"/>
              </a:spcAft>
              <a:buFont typeface="Arial" pitchFamily="34" charset="0"/>
              <a:buChar char="•"/>
              <a:defRPr/>
            </a:pPr>
            <a:r>
              <a:rPr lang="ru-RU" b="1" dirty="0" smtClean="0">
                <a:solidFill>
                  <a:srgbClr val="002060"/>
                </a:solidFill>
              </a:rPr>
              <a:t>раздел 3 ( 15 заданий по грамматике и лексике)</a:t>
            </a:r>
          </a:p>
          <a:p>
            <a:pPr eaLnBrk="1" fontAlgn="auto" hangingPunct="1">
              <a:spcAft>
                <a:spcPts val="0"/>
              </a:spcAft>
              <a:buFont typeface="Arial" pitchFamily="34" charset="0"/>
              <a:buChar char="•"/>
              <a:defRPr/>
            </a:pPr>
            <a:r>
              <a:rPr lang="ru-RU" b="1" dirty="0" smtClean="0">
                <a:solidFill>
                  <a:srgbClr val="002060"/>
                </a:solidFill>
              </a:rPr>
              <a:t>раздел 4 (1 задание по письменной речи: написание личного письма) </a:t>
            </a:r>
          </a:p>
          <a:p>
            <a:pPr eaLnBrk="1" fontAlgn="auto" hangingPunct="1">
              <a:spcAft>
                <a:spcPts val="0"/>
              </a:spcAft>
              <a:buFont typeface="Arial" pitchFamily="34" charset="0"/>
              <a:buNone/>
              <a:defRPr/>
            </a:pPr>
            <a:r>
              <a:rPr lang="ru-RU" b="1" dirty="0" smtClean="0">
                <a:solidFill>
                  <a:srgbClr val="002060"/>
                </a:solidFill>
              </a:rPr>
              <a:t>                         </a:t>
            </a:r>
            <a:r>
              <a:rPr lang="ru-RU" b="1" i="1" dirty="0" smtClean="0">
                <a:solidFill>
                  <a:srgbClr val="002060"/>
                </a:solidFill>
              </a:rPr>
              <a:t>вторая часть – устная:</a:t>
            </a:r>
          </a:p>
          <a:p>
            <a:pPr eaLnBrk="1" fontAlgn="auto" hangingPunct="1">
              <a:spcAft>
                <a:spcPts val="0"/>
              </a:spcAft>
              <a:buFont typeface="Arial" pitchFamily="34" charset="0"/>
              <a:buChar char="•"/>
              <a:defRPr/>
            </a:pPr>
            <a:r>
              <a:rPr lang="ru-RU" b="1" dirty="0" smtClean="0">
                <a:solidFill>
                  <a:srgbClr val="002060"/>
                </a:solidFill>
              </a:rPr>
              <a:t>раздел 5 ( 3 задания по говорению: чтение текста вслух, участие в диалоге-расспросе, тематическое монологическое высказывание).</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3"/>
          <p:cNvSpPr>
            <a:spLocks noGrp="1"/>
          </p:cNvSpPr>
          <p:nvPr>
            <p:ph type="title"/>
          </p:nvPr>
        </p:nvSpPr>
        <p:spPr/>
        <p:txBody>
          <a:bodyPr/>
          <a:lstStyle/>
          <a:p>
            <a:pPr eaLnBrk="1" hangingPunct="1"/>
            <a:r>
              <a:rPr lang="ru-RU" b="1" smtClean="0">
                <a:solidFill>
                  <a:srgbClr val="C00000"/>
                </a:solidFill>
              </a:rPr>
              <a:t>Временные установки:</a:t>
            </a:r>
          </a:p>
        </p:txBody>
      </p:sp>
      <p:sp>
        <p:nvSpPr>
          <p:cNvPr id="21506" name="Содержимое 4"/>
          <p:cNvSpPr>
            <a:spLocks noGrp="1"/>
          </p:cNvSpPr>
          <p:nvPr>
            <p:ph idx="1"/>
          </p:nvPr>
        </p:nvSpPr>
        <p:spPr/>
        <p:txBody>
          <a:bodyPr/>
          <a:lstStyle/>
          <a:p>
            <a:pPr eaLnBrk="1" hangingPunct="1"/>
            <a:r>
              <a:rPr lang="ru-RU" b="1" smtClean="0">
                <a:solidFill>
                  <a:srgbClr val="002060"/>
                </a:solidFill>
              </a:rPr>
              <a:t>Продолжительность экзамена составляет </a:t>
            </a:r>
            <a:r>
              <a:rPr lang="ru-RU" b="1" smtClean="0">
                <a:solidFill>
                  <a:schemeClr val="accent2"/>
                </a:solidFill>
              </a:rPr>
              <a:t>135</a:t>
            </a:r>
            <a:r>
              <a:rPr lang="ru-RU" b="1" smtClean="0">
                <a:solidFill>
                  <a:srgbClr val="002060"/>
                </a:solidFill>
              </a:rPr>
              <a:t> минут: </a:t>
            </a:r>
          </a:p>
          <a:p>
            <a:pPr eaLnBrk="1" hangingPunct="1"/>
            <a:r>
              <a:rPr lang="ru-RU" b="1" smtClean="0">
                <a:solidFill>
                  <a:srgbClr val="002060"/>
                </a:solidFill>
              </a:rPr>
              <a:t>письменная часть – </a:t>
            </a:r>
            <a:r>
              <a:rPr lang="ru-RU" b="1" smtClean="0">
                <a:solidFill>
                  <a:schemeClr val="accent2"/>
                </a:solidFill>
              </a:rPr>
              <a:t>120</a:t>
            </a:r>
            <a:r>
              <a:rPr lang="ru-RU" b="1" smtClean="0">
                <a:solidFill>
                  <a:srgbClr val="002060"/>
                </a:solidFill>
              </a:rPr>
              <a:t> минут; </a:t>
            </a:r>
          </a:p>
          <a:p>
            <a:pPr eaLnBrk="1" hangingPunct="1"/>
            <a:r>
              <a:rPr lang="ru-RU" b="1" smtClean="0">
                <a:solidFill>
                  <a:srgbClr val="002060"/>
                </a:solidFill>
              </a:rPr>
              <a:t>устная часть – </a:t>
            </a:r>
            <a:r>
              <a:rPr lang="ru-RU" b="1" smtClean="0">
                <a:solidFill>
                  <a:schemeClr val="accent2"/>
                </a:solidFill>
              </a:rPr>
              <a:t>15</a:t>
            </a:r>
            <a:r>
              <a:rPr lang="ru-RU" b="1" smtClean="0">
                <a:solidFill>
                  <a:srgbClr val="002060"/>
                </a:solidFill>
              </a:rPr>
              <a:t> минут.</a:t>
            </a:r>
          </a:p>
          <a:p>
            <a:pPr eaLnBrk="1" hangingPunct="1"/>
            <a:endParaRPr lang="ru-RU"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pPr eaLnBrk="1" hangingPunct="1"/>
            <a:r>
              <a:rPr lang="ru-RU" sz="4000" b="1" smtClean="0">
                <a:solidFill>
                  <a:schemeClr val="accent2"/>
                </a:solidFill>
              </a:rPr>
              <a:t/>
            </a:r>
            <a:br>
              <a:rPr lang="ru-RU" sz="4000" b="1" smtClean="0">
                <a:solidFill>
                  <a:schemeClr val="accent2"/>
                </a:solidFill>
              </a:rPr>
            </a:br>
            <a:r>
              <a:rPr lang="ru-RU" sz="3600" b="1" smtClean="0">
                <a:solidFill>
                  <a:schemeClr val="accent2"/>
                </a:solidFill>
              </a:rPr>
              <a:t>Перевод баллов  в 5- балльную шкалу</a:t>
            </a:r>
            <a:br>
              <a:rPr lang="ru-RU" sz="3600" b="1" smtClean="0">
                <a:solidFill>
                  <a:schemeClr val="accent2"/>
                </a:solidFill>
              </a:rPr>
            </a:br>
            <a:endParaRPr lang="ru-RU" sz="3600" b="1" smtClean="0">
              <a:solidFill>
                <a:schemeClr val="accent2"/>
              </a:solidFill>
            </a:endParaRPr>
          </a:p>
        </p:txBody>
      </p:sp>
      <p:graphicFrame>
        <p:nvGraphicFramePr>
          <p:cNvPr id="66613" name="Group 53"/>
          <p:cNvGraphicFramePr>
            <a:graphicFrameLocks noGrp="1"/>
          </p:cNvGraphicFramePr>
          <p:nvPr>
            <p:ph idx="1"/>
          </p:nvPr>
        </p:nvGraphicFramePr>
        <p:xfrm>
          <a:off x="539750" y="1773238"/>
          <a:ext cx="7993063" cy="2016125"/>
        </p:xfrm>
        <a:graphic>
          <a:graphicData uri="http://schemas.openxmlformats.org/drawingml/2006/table">
            <a:tbl>
              <a:tblPr/>
              <a:tblGrid>
                <a:gridCol w="1598613"/>
                <a:gridCol w="1598612"/>
                <a:gridCol w="1598613"/>
                <a:gridCol w="1598612"/>
                <a:gridCol w="1598613"/>
              </a:tblGrid>
              <a:tr h="1008063">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Отметка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63">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Баллы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0-28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29-45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46-58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ru-RU" sz="2800" b="1" i="0" u="none" strike="noStrike" cap="none" normalizeH="0" baseline="0" smtClean="0">
                          <a:ln>
                            <a:noFill/>
                          </a:ln>
                          <a:solidFill>
                            <a:schemeClr val="tx2"/>
                          </a:solidFill>
                          <a:effectLst/>
                          <a:latin typeface="Calibri" pitchFamily="34" charset="0"/>
                        </a:rPr>
                        <a:t>59-70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28625" y="500063"/>
            <a:ext cx="8229600" cy="785812"/>
          </a:xfrm>
        </p:spPr>
        <p:txBody>
          <a:bodyPr/>
          <a:lstStyle/>
          <a:p>
            <a:pPr eaLnBrk="1" hangingPunct="1"/>
            <a:r>
              <a:rPr lang="ru-RU" b="1" smtClean="0">
                <a:solidFill>
                  <a:srgbClr val="C00000"/>
                </a:solidFill>
              </a:rPr>
              <a:t>Количество и типология заданий</a:t>
            </a:r>
          </a:p>
        </p:txBody>
      </p:sp>
      <p:sp>
        <p:nvSpPr>
          <p:cNvPr id="3" name="Содержимое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None/>
              <a:defRPr/>
            </a:pPr>
            <a:r>
              <a:rPr lang="ru-RU" b="1" dirty="0" smtClean="0">
                <a:solidFill>
                  <a:srgbClr val="002060"/>
                </a:solidFill>
              </a:rPr>
              <a:t>   Экзаменационная работа по английскому языку включает </a:t>
            </a:r>
            <a:r>
              <a:rPr lang="ru-RU" b="1" dirty="0" smtClean="0">
                <a:solidFill>
                  <a:schemeClr val="accent2"/>
                </a:solidFill>
              </a:rPr>
              <a:t>36</a:t>
            </a:r>
            <a:r>
              <a:rPr lang="ru-RU" b="1" dirty="0" smtClean="0">
                <a:solidFill>
                  <a:srgbClr val="002060"/>
                </a:solidFill>
              </a:rPr>
              <a:t> заданий двух типов:</a:t>
            </a:r>
          </a:p>
          <a:p>
            <a:pPr eaLnBrk="1" fontAlgn="auto" hangingPunct="1">
              <a:spcAft>
                <a:spcPts val="0"/>
              </a:spcAft>
              <a:buFont typeface="Arial" pitchFamily="34" charset="0"/>
              <a:buChar char="•"/>
              <a:defRPr/>
            </a:pPr>
            <a:r>
              <a:rPr lang="ru-RU" b="1" dirty="0" smtClean="0">
                <a:solidFill>
                  <a:srgbClr val="002060"/>
                </a:solidFill>
              </a:rPr>
              <a:t>задания с кратким ответом, а именно: с выбором ответа из трёх предложенных и на установление соответствия;</a:t>
            </a:r>
          </a:p>
          <a:p>
            <a:pPr eaLnBrk="1" fontAlgn="auto" hangingPunct="1">
              <a:spcAft>
                <a:spcPts val="0"/>
              </a:spcAft>
              <a:buFont typeface="Arial" pitchFamily="34" charset="0"/>
              <a:buChar char="•"/>
              <a:defRPr/>
            </a:pPr>
            <a:r>
              <a:rPr lang="ru-RU" b="1" dirty="0" smtClean="0">
                <a:solidFill>
                  <a:srgbClr val="002060"/>
                </a:solidFill>
              </a:rPr>
              <a:t>задания с развернутым свободным ответом (написание личного письма, тематическое чтение текста вслух, условный диалог-расспрос, тематическое монологическое высказывание).</a:t>
            </a:r>
          </a:p>
          <a:p>
            <a:pPr eaLnBrk="1" fontAlgn="auto" hangingPunct="1">
              <a:spcAft>
                <a:spcPts val="0"/>
              </a:spcAft>
              <a:buFont typeface="Arial" pitchFamily="34" charset="0"/>
              <a:buChar char="•"/>
              <a:defRPr/>
            </a:pPr>
            <a:r>
              <a:rPr lang="ru-RU" b="1" dirty="0" smtClean="0">
                <a:solidFill>
                  <a:srgbClr val="002060"/>
                </a:solidFill>
              </a:rPr>
              <a:t>Задания в работе располагаются по возрастающей степени трудности внутри каждого раздела работы.</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c716df543e624e9c46c49414a5e1eae1b5f49"/>
</p:tagLst>
</file>

<file path=ppt/theme/theme1.xml><?xml version="1.0" encoding="utf-8"?>
<a:theme xmlns:a="http://schemas.openxmlformats.org/drawingml/2006/main" name="board_test">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board_test</Template>
  <TotalTime>1314</TotalTime>
  <Words>4950</Words>
  <Application>Microsoft Office PowerPoint</Application>
  <PresentationFormat>Экран (4:3)</PresentationFormat>
  <Paragraphs>553</Paragraphs>
  <Slides>59</Slides>
  <Notes>1</Notes>
  <HiddenSlides>0</HiddenSlides>
  <MMClips>0</MMClips>
  <ScaleCrop>false</ScaleCrop>
  <HeadingPairs>
    <vt:vector size="8" baseType="variant">
      <vt:variant>
        <vt:lpstr>Использованные шрифты</vt:lpstr>
      </vt:variant>
      <vt:variant>
        <vt:i4>4</vt:i4>
      </vt:variant>
      <vt:variant>
        <vt:lpstr>Шаблон оформления</vt:lpstr>
      </vt:variant>
      <vt:variant>
        <vt:i4>1</vt:i4>
      </vt:variant>
      <vt:variant>
        <vt:lpstr>Внедренные серверы OLE</vt:lpstr>
      </vt:variant>
      <vt:variant>
        <vt:i4>1</vt:i4>
      </vt:variant>
      <vt:variant>
        <vt:lpstr>Заголовки слайдов</vt:lpstr>
      </vt:variant>
      <vt:variant>
        <vt:i4>59</vt:i4>
      </vt:variant>
    </vt:vector>
  </HeadingPairs>
  <TitlesOfParts>
    <vt:vector size="65" baseType="lpstr">
      <vt:lpstr>Arial</vt:lpstr>
      <vt:lpstr>Calibri</vt:lpstr>
      <vt:lpstr>Wingdings</vt:lpstr>
      <vt:lpstr>Times New Roman</vt:lpstr>
      <vt:lpstr>board_test</vt:lpstr>
      <vt:lpstr>Документ</vt:lpstr>
      <vt:lpstr>Методические  рекомендации по проверке выполнения заданий с развернутым ответом экзаменационных работ ОГЭ по английскому языку в 2016 году</vt:lpstr>
      <vt:lpstr>Содержание</vt:lpstr>
      <vt:lpstr>I.Характеристика экзаменационной работы по английскому языку в 2016 году</vt:lpstr>
      <vt:lpstr>Нормативные документы:</vt:lpstr>
      <vt:lpstr> Документы, определяющие содержание КИМ </vt:lpstr>
      <vt:lpstr>Содержание экзаменационной работы</vt:lpstr>
      <vt:lpstr>Временные установки:</vt:lpstr>
      <vt:lpstr> Перевод баллов  в 5- балльную шкалу </vt:lpstr>
      <vt:lpstr>Количество и типология заданий</vt:lpstr>
      <vt:lpstr>Распределение заданий экзаменационной работы по количеству и типам заданий</vt:lpstr>
      <vt:lpstr> II. Особенности заданий с развернутым ответом и общие подходы к оценке их выполнения. Раздел «Письмо» </vt:lpstr>
      <vt:lpstr>Инструментарий по оцениванию личного письма</vt:lpstr>
      <vt:lpstr>К1 Решение коммуникативной задачи ( максимальное количество баллов-3)</vt:lpstr>
      <vt:lpstr>К2 Организация текста ( максимальное количество баллов-2)</vt:lpstr>
      <vt:lpstr>К3 Лексико-грамматическое оформление речи ( максимальное количество баллов-3)</vt:lpstr>
      <vt:lpstr>К4 Орфография и пунктуация ( максимальное количество баллов-2)</vt:lpstr>
      <vt:lpstr>Критерий 1  Решение коммуникативной задачи</vt:lpstr>
      <vt:lpstr>Критерий 2 Организация текста</vt:lpstr>
      <vt:lpstr>Критерий 3. Лексико-грамматическое оформление текста</vt:lpstr>
      <vt:lpstr>Критерий 4  Орфография и пунктуация</vt:lpstr>
      <vt:lpstr>Эксперту на заметку:</vt:lpstr>
      <vt:lpstr>Эксперту на заметку: При подсчете слов считаются как одно слово:</vt:lpstr>
      <vt:lpstr>Практикум по оцениванию задания 33  « Личное письмо»</vt:lpstr>
      <vt:lpstr>Алгоритм оценивания задания 33  «Личное письмо» (текст 1)</vt:lpstr>
      <vt:lpstr>Слайд 25</vt:lpstr>
      <vt:lpstr>3.Оценка по критерию «Организация текста»</vt:lpstr>
      <vt:lpstr>4.Оценка по критерию «Лексико-грамматическое оформление текста»</vt:lpstr>
      <vt:lpstr>5. Оценка по критерию « Орфография и пунктуация»</vt:lpstr>
      <vt:lpstr>Оценка задания « Личное письмо»(текст 2)</vt:lpstr>
      <vt:lpstr>Слайд 30</vt:lpstr>
      <vt:lpstr>Оценка по критерию «Организация текста»</vt:lpstr>
      <vt:lpstr>Оценка по критерию «Лексико-грамматическое оформление текста»</vt:lpstr>
      <vt:lpstr>Оценка по критерию « Орфография и пунктуация»</vt:lpstr>
      <vt:lpstr>Слайд 34</vt:lpstr>
      <vt:lpstr>Назначение третьей проверки</vt:lpstr>
      <vt:lpstr>III.Раздел « Устная часть».  Структура и содержание заданий</vt:lpstr>
      <vt:lpstr>Конечная цель обучения устной речи :</vt:lpstr>
      <vt:lpstr>Требования к уровню подготовки выпускников  IX классов в устной речи.</vt:lpstr>
      <vt:lpstr>Задание 1 для проверки коммуникативных умений в говорении</vt:lpstr>
      <vt:lpstr> Критерии оценивания выполнения задания 1  (Чтение текста вслух) – максимум 2 балла  </vt:lpstr>
      <vt:lpstr>Оценка фонетических навыков</vt:lpstr>
      <vt:lpstr>Навыки в области интонации</vt:lpstr>
      <vt:lpstr>Эксперту на заметку:</vt:lpstr>
      <vt:lpstr>Задание 2 для проверки коммуникативных умений в говорении</vt:lpstr>
      <vt:lpstr>Задание 2( ответы на вопросы)</vt:lpstr>
      <vt:lpstr>Скрипт записи ответа</vt:lpstr>
      <vt:lpstr>Оценка выполнения</vt:lpstr>
      <vt:lpstr> Критерии оценивания выполнения задания 2  (Условный диалог-расспрос) – максимум 6 баллов </vt:lpstr>
      <vt:lpstr>Умения, выносимые на контроль в задании 3</vt:lpstr>
      <vt:lpstr>Задание 3 для проверки коммуникативных умений в говорении</vt:lpstr>
      <vt:lpstr> Умения, выносимые на контроль в задании 3 : </vt:lpstr>
      <vt:lpstr>Практикум по оценке задания 3</vt:lpstr>
      <vt:lpstr> Скрипт записи (приводится без изменений) </vt:lpstr>
      <vt:lpstr>Критерии оценивания выполнения задания 3  (Тематическое монологическое высказывание) – максимум 7 баллов</vt:lpstr>
      <vt:lpstr>Оценивание</vt:lpstr>
      <vt:lpstr>Оценивание</vt:lpstr>
      <vt:lpstr>Оценивание</vt:lpstr>
      <vt:lpstr>Назначение третьей проверки</vt:lpstr>
      <vt:lpstr>Слайд 59</vt:lpstr>
    </vt:vector>
  </TitlesOfParts>
  <Company>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Tihomirova-OA</cp:lastModifiedBy>
  <cp:revision>127</cp:revision>
  <dcterms:created xsi:type="dcterms:W3CDTF">2016-04-24T11:58:14Z</dcterms:created>
  <dcterms:modified xsi:type="dcterms:W3CDTF">2016-06-23T06:47:37Z</dcterms:modified>
</cp:coreProperties>
</file>