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71" r:id="rId2"/>
    <p:sldId id="472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954">
          <p15:clr>
            <a:srgbClr val="A4A3A4"/>
          </p15:clr>
        </p15:guide>
        <p15:guide id="4" pos="40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A7E2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6263" autoAdjust="0"/>
  </p:normalViewPr>
  <p:slideViewPr>
    <p:cSldViewPr snapToObjects="1">
      <p:cViewPr>
        <p:scale>
          <a:sx n="79" d="100"/>
          <a:sy n="79" d="100"/>
        </p:scale>
        <p:origin x="-930" y="246"/>
      </p:cViewPr>
      <p:guideLst>
        <p:guide orient="horz" pos="2160"/>
        <p:guide orient="horz" pos="2954"/>
        <p:guide pos="2880"/>
        <p:guide pos="40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91077-CC99-4807-B873-ACCED741155E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9EF94-781C-4907-B49F-6F0F9A49BE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91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319" tIns="45659" rIns="91319" bIns="4565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319" tIns="45659" rIns="91319" bIns="45659" rtlCol="0"/>
          <a:lstStyle>
            <a:lvl1pPr algn="r">
              <a:defRPr sz="1200"/>
            </a:lvl1pPr>
          </a:lstStyle>
          <a:p>
            <a:fld id="{4388DDED-A397-49DB-9247-300B91FCA046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9" tIns="45659" rIns="91319" bIns="4565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319" tIns="45659" rIns="91319" bIns="4565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319" tIns="45659" rIns="91319" bIns="4565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8163"/>
            <a:ext cx="2946400" cy="496887"/>
          </a:xfrm>
          <a:prstGeom prst="rect">
            <a:avLst/>
          </a:prstGeom>
        </p:spPr>
        <p:txBody>
          <a:bodyPr vert="horz" lIns="91319" tIns="45659" rIns="91319" bIns="45659" rtlCol="0" anchor="b"/>
          <a:lstStyle>
            <a:lvl1pPr algn="r">
              <a:defRPr sz="1200"/>
            </a:lvl1pPr>
          </a:lstStyle>
          <a:p>
            <a:fld id="{6DAE1A09-3758-44C6-8B92-79F43844EB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261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БЫЛО / ЕСТЬ НА ДАННЫЙ МОМЕНТ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E1A09-3758-44C6-8B92-79F43844EB1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14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БЫЛО / ЕСТЬ НА ДАННЫЙ МОМЕНТ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E1A09-3758-44C6-8B92-79F43844EB1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00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0998" cy="649286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1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0FEDE5E-C35E-40AC-892C-1FCF350A33D1}"/>
              </a:ext>
            </a:extLst>
          </p:cNvPr>
          <p:cNvSpPr txBox="1"/>
          <p:nvPr userDrawn="1"/>
        </p:nvSpPr>
        <p:spPr>
          <a:xfrm>
            <a:off x="8613425" y="6471274"/>
            <a:ext cx="530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15F720-E54B-473A-B671-02B4A2D0721C}" type="slidenum">
              <a:rPr lang="ru-RU" sz="140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4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98" y="377261"/>
            <a:ext cx="530575" cy="53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k.com/eko_odod" TargetMode="External"/><Relationship Id="rId4" Type="http://schemas.openxmlformats.org/officeDocument/2006/relationships/hyperlink" Target="mailto:region_olimp@mail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un9-33.userapi.com/c830108/v830108565/17e9c7/ZhCLo7mFfxc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7" t="10779" r="16130" b="15047"/>
          <a:stretch/>
        </p:blipFill>
        <p:spPr bwMode="auto">
          <a:xfrm>
            <a:off x="143508" y="61460"/>
            <a:ext cx="1893775" cy="1928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91202" y="61460"/>
            <a:ext cx="7652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ДОПОЛНИТЕЛЬНОЕ ОБРАЗОВАНИЕ ДЕТЕЙ В ПЕРМСКОМ КРАЕ. </a:t>
            </a:r>
          </a:p>
          <a:p>
            <a:pPr algn="ctr"/>
            <a:r>
              <a:rPr lang="ru-RU" b="1" dirty="0" smtClean="0"/>
              <a:t>ЕСТЕСТВЕННОНАУЧНАЯ НАПРАВЛЕННОСТЬ </a:t>
            </a:r>
            <a:endParaRPr lang="ru-RU" b="1" dirty="0"/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1491202" y="707791"/>
            <a:ext cx="7437282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КРАЕВОЙ РЕСУРСНЫЙ 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ЦЕНТР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ОТДЕЛЕНИЕ ДОПОЛНИТЕЛЬНОГО ОБРАЗОВАНИЯ ДЕТЕЙ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«ЭКОЛОГИЧЕСКИЙ ЦЕНТР» 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 -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СТРУКТУРНОЕ ПОДРАЗДЕЛЕНИЕ ГБПОУ ПЕРМСКИЙ АГРОПРОМЫШЕННЫЙ ТЕХНИКУМ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г. Пермь, ул. Карпинского, 79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342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en-US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280 11 20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, 89519427207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r</a:t>
            </a:r>
            <a:r>
              <a:rPr lang="en-US" sz="1050" b="1" dirty="0" smtClean="0"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egion_olimp@mail.ru</a:t>
            </a:r>
            <a:r>
              <a:rPr lang="en-US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https://</a:t>
            </a:r>
            <a:r>
              <a:rPr lang="en-US" sz="1050" b="1" dirty="0" smtClean="0"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vk.com/eko_odod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050" b="1" dirty="0">
                <a:ea typeface="Verdana" panose="020B0604030504040204" pitchFamily="34" charset="0"/>
                <a:cs typeface="Verdana" panose="020B0604030504040204" pitchFamily="34" charset="0"/>
              </a:rPr>
              <a:t>http://kebc.papt59.ru</a:t>
            </a:r>
            <a:endParaRPr lang="en-US" sz="1050" b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b="1" dirty="0">
              <a:solidFill>
                <a:srgbClr val="FF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225258" y="2064089"/>
            <a:ext cx="2531888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Основная деятельность как </a:t>
            </a:r>
            <a:r>
              <a:rPr lang="ru-RU" sz="1050" b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ресурсного центра 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естественнонаучного 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творчества (существует с 1941 года):</a:t>
            </a:r>
            <a:endParaRPr lang="ru-RU" sz="1050" b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1050" dirty="0"/>
              <a:t>Реализация </a:t>
            </a:r>
            <a:r>
              <a:rPr lang="ru-RU" sz="1050" dirty="0" smtClean="0"/>
              <a:t>ДООП естественнонаучной</a:t>
            </a:r>
            <a:r>
              <a:rPr lang="ru-RU" sz="1050" dirty="0"/>
              <a:t>, художественной и социально-педагогической направленностей; </a:t>
            </a:r>
            <a:endParaRPr lang="ru-RU" sz="105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1050" dirty="0"/>
              <a:t>Организация массовых мероприятий для обучающихся Пермского края </a:t>
            </a:r>
            <a:r>
              <a:rPr lang="ru-RU" sz="1050" dirty="0" smtClean="0"/>
              <a:t>и </a:t>
            </a:r>
            <a:r>
              <a:rPr lang="ru-RU" sz="1050" dirty="0"/>
              <a:t>обеспечение участия победителей во Всероссийских этапах мероприятий</a:t>
            </a:r>
            <a:endParaRPr lang="ru-RU" sz="1050" b="1" dirty="0" smtClean="0">
              <a:solidFill>
                <a:srgbClr val="FF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1050" dirty="0"/>
              <a:t>Повышение профессионального уровня педагогических работников Пермского </a:t>
            </a:r>
            <a:r>
              <a:rPr lang="ru-RU" sz="1050" dirty="0" smtClean="0"/>
              <a:t>края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/>
              <a:t>-Издание методической продукции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/>
              <a:t>-Информационное сопровождение </a:t>
            </a:r>
            <a:r>
              <a:rPr lang="ru-RU" sz="1050" dirty="0" smtClean="0"/>
              <a:t>деятельности</a:t>
            </a:r>
            <a:endParaRPr lang="ru-RU" sz="1050" b="1" dirty="0">
              <a:solidFill>
                <a:srgbClr val="FF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6490489" y="3258547"/>
            <a:ext cx="2542016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/>
              <a:t>«КОЛИЧЕСТВО ОБЪЕДИНЕНИЙ </a:t>
            </a:r>
            <a:r>
              <a:rPr lang="ru-RU" sz="1050" b="1" dirty="0"/>
              <a:t>ЕСТЕСТВЕННОНАУЧНОЙ </a:t>
            </a:r>
            <a:r>
              <a:rPr lang="ru-RU" sz="1050" b="1" dirty="0"/>
              <a:t>НАПРАВЛЕННОСТИ</a:t>
            </a:r>
            <a:r>
              <a:rPr lang="ru-RU" sz="1050" b="1" dirty="0" smtClean="0"/>
              <a:t>» </a:t>
            </a:r>
          </a:p>
          <a:p>
            <a:pPr algn="ctr">
              <a:defRPr/>
            </a:pPr>
            <a:r>
              <a:rPr lang="ru-RU" sz="1050" b="1" dirty="0">
                <a:ea typeface="Verdana" panose="020B0604030504040204" pitchFamily="34" charset="0"/>
                <a:cs typeface="Verdana" panose="020B0604030504040204" pitchFamily="34" charset="0"/>
              </a:rPr>
              <a:t>(всего по Пермскому краю, чел.)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554</a:t>
            </a:r>
            <a:endParaRPr lang="ru-RU" sz="2400" b="1" dirty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6507982" y="4522517"/>
            <a:ext cx="2542016" cy="20774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/>
              <a:t>В </a:t>
            </a:r>
            <a:r>
              <a:rPr lang="ru-RU" sz="1050" b="1" dirty="0"/>
              <a:t>краевых мероприятиях, организуемых отделением дополнительного образования детей «Экологический центр</a:t>
            </a:r>
            <a:r>
              <a:rPr lang="ru-RU" sz="1050" b="1" dirty="0" smtClean="0"/>
              <a:t>» в соответствии с ГЗ, </a:t>
            </a:r>
            <a:r>
              <a:rPr lang="ru-RU" sz="1050" b="1" dirty="0"/>
              <a:t>приняли участие </a:t>
            </a:r>
            <a:endParaRPr lang="ru-RU" sz="105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2570 </a:t>
            </a:r>
            <a:r>
              <a:rPr lang="ru-RU" sz="1050" b="1" dirty="0"/>
              <a:t>ч</a:t>
            </a:r>
            <a:r>
              <a:rPr lang="ru-RU" sz="1050" b="1" dirty="0" smtClean="0"/>
              <a:t>еловек</a:t>
            </a:r>
            <a:r>
              <a:rPr lang="ru-RU" sz="1050" b="1" dirty="0" smtClean="0"/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/>
              <a:t>- </a:t>
            </a:r>
            <a:r>
              <a:rPr lang="ru-RU" sz="1050" b="1" dirty="0"/>
              <a:t>исследовательская деятельность – 1243 чел.</a:t>
            </a:r>
          </a:p>
          <a:p>
            <a:pPr marL="171450" indent="-171450" algn="ctr">
              <a:buFontTx/>
              <a:buChar char="-"/>
              <a:defRPr/>
            </a:pPr>
            <a:r>
              <a:rPr lang="ru-RU" sz="1050" b="1" dirty="0" smtClean="0"/>
              <a:t>социально-значимая</a:t>
            </a:r>
            <a:r>
              <a:rPr lang="ru-RU" sz="1050" b="1" dirty="0"/>
              <a:t>, общественная деятельность – 871 чел. </a:t>
            </a:r>
          </a:p>
          <a:p>
            <a:pPr marL="171450" indent="-171450" algn="ctr">
              <a:buFontTx/>
              <a:buChar char="-"/>
              <a:defRPr/>
            </a:pPr>
            <a:r>
              <a:rPr lang="ru-RU" sz="1050" b="1" dirty="0" smtClean="0"/>
              <a:t> </a:t>
            </a:r>
            <a:r>
              <a:rPr lang="ru-RU" sz="1050" b="1" dirty="0"/>
              <a:t>интернет-проекты – 456 чел</a:t>
            </a:r>
            <a:r>
              <a:rPr lang="ru-RU" sz="1050" b="1" dirty="0" smtClean="0"/>
              <a:t>.</a:t>
            </a:r>
            <a:endParaRPr lang="ru-RU" sz="1050" b="1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225258" y="5077994"/>
            <a:ext cx="252657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050" b="1" dirty="0">
                <a:ea typeface="Verdana" panose="020B0604030504040204" pitchFamily="34" charset="0"/>
                <a:cs typeface="Verdana" panose="020B0604030504040204" pitchFamily="34" charset="0"/>
              </a:rPr>
              <a:t>РАЗВИТИЕ ФЕДЕРАЛЬНОЙ СЕТИ ДОПОЛНИТЕЛЬНОГО ОБРАЗОВАНИЯ «ЭКОСТАНЦИЯ» (ФДЭБЦ)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Основные </a:t>
            </a: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НАПРАВЛЕНИЯ РАБОТЫ:</a:t>
            </a:r>
          </a:p>
          <a:p>
            <a:pPr>
              <a:defRPr/>
            </a:pPr>
            <a:r>
              <a:rPr lang="ru-RU" sz="1050" dirty="0" smtClean="0"/>
              <a:t>РЕАЛИЗАЦИЯ </a:t>
            </a:r>
            <a:r>
              <a:rPr lang="ru-RU" sz="1050" dirty="0"/>
              <a:t>ДООП ПО ПРОФИЛЬНЫМ НАПРАВЛЕНИЯМ ЭКОСТАНЦИИ:</a:t>
            </a:r>
          </a:p>
          <a:p>
            <a:pPr>
              <a:defRPr/>
            </a:pPr>
            <a:r>
              <a:rPr lang="ru-RU" sz="1050" dirty="0" smtClean="0"/>
              <a:t>-БИО</a:t>
            </a:r>
            <a:endParaRPr lang="ru-RU" sz="1050" dirty="0"/>
          </a:p>
          <a:p>
            <a:pPr>
              <a:defRPr/>
            </a:pPr>
            <a:r>
              <a:rPr lang="ru-RU" sz="1050" dirty="0" smtClean="0"/>
              <a:t>-ПРОЕКТИРОВАНИЕ</a:t>
            </a:r>
            <a:endParaRPr lang="ru-RU" sz="105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6494566" y="2064089"/>
            <a:ext cx="25526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Численность обучающихся, занимающихся по программам ЕСТЕСТВЕННОНАУЧНОЙ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направленности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(всего по Пермскому краю, чел.)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10 </a:t>
            </a:r>
            <a:r>
              <a:rPr lang="ru-RU" sz="2400" b="1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033</a:t>
            </a:r>
            <a:endParaRPr lang="ru-RU" sz="2400" b="1" dirty="0" smtClean="0">
              <a:solidFill>
                <a:srgbClr val="0070C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2915816" y="2064089"/>
            <a:ext cx="3456384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Краевая заочная школа естественно-математических наук (является структурной частью ОДОД «Экологический центр»), существует с 1992 года.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Структура КЗШЕМН: </a:t>
            </a:r>
            <a:endParaRPr lang="ru-RU" sz="1050" b="1" dirty="0" smtClean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en-US" sz="105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Экологический отдел </a:t>
            </a: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отделения </a:t>
            </a: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«Экологи-исследователи», «Экологи-флористы»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 Естественнонаучный отдел </a:t>
            </a: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отделения </a:t>
            </a: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«Биология», «География», «Математика», «Физика», «Химия»</a:t>
            </a:r>
            <a:endParaRPr lang="ru-RU" sz="1050" b="1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2894747" y="3547273"/>
            <a:ext cx="3456384" cy="11839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ОСНОВНЫЕ МЕХАНИЗМЫ РЕАЛИЗАЦИИ</a:t>
            </a:r>
          </a:p>
          <a:p>
            <a:pPr marL="171450" indent="-171450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заочная </a:t>
            </a: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и заочная с применением дистанционных технологий формы обучения,</a:t>
            </a:r>
          </a:p>
          <a:p>
            <a:pPr marL="171450" indent="-171450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учебные сессии</a:t>
            </a:r>
          </a:p>
          <a:p>
            <a:pPr marL="171450" indent="-171450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интернет-проекты, олимпиады, игры,</a:t>
            </a:r>
          </a:p>
          <a:p>
            <a:pPr marL="171450" indent="-171450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учебно-тренировочные сборы,</a:t>
            </a:r>
          </a:p>
          <a:p>
            <a:pPr marL="171450" indent="-171450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мастер-классы,</a:t>
            </a:r>
          </a:p>
          <a:p>
            <a:pPr marL="171450" indent="-171450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конкурсы проектов,</a:t>
            </a:r>
          </a:p>
          <a:p>
            <a:pPr marL="171450" indent="-171450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конференции</a:t>
            </a: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105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2894747" y="4835259"/>
            <a:ext cx="3456384" cy="8386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b="1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1700</a:t>
            </a: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обучающихся в КЗШЕМН </a:t>
            </a: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из 44 территорий Пермского края.</a:t>
            </a:r>
          </a:p>
          <a:p>
            <a:pPr algn="just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 smtClean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17 </a:t>
            </a: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педагогов ДО, 1 доктор наук, 5 кандидатов наук, 1 Заслуженный учитель РФ</a:t>
            </a: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1050" b="1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2914636" y="5770492"/>
            <a:ext cx="345638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РЕЗУЛЬТАТИВНОСТЬ</a:t>
            </a:r>
          </a:p>
          <a:p>
            <a:pPr marL="171450" indent="-171450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456 обучающихся – участники региональных конкурсных мероприятий, в том числе 26 победителей и 46 призёров.</a:t>
            </a:r>
          </a:p>
          <a:p>
            <a:pPr marL="171450" indent="-171450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3 обучающихся – участники федеральных конкурсных мероприятий, в том числе 2 победителя и 1 призёр</a:t>
            </a: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105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3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143509" y="152636"/>
            <a:ext cx="88616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ea typeface="Verdana" panose="020B0604030504040204" pitchFamily="34" charset="0"/>
                <a:cs typeface="Verdana" panose="020B0604030504040204" pitchFamily="34" charset="0"/>
              </a:rPr>
              <a:t>С 2021 года одно из направлений работы Экологического центра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ea typeface="Verdana" panose="020B0604030504040204" pitchFamily="34" charset="0"/>
                <a:cs typeface="Verdana" panose="020B0604030504040204" pitchFamily="34" charset="0"/>
              </a:rPr>
              <a:t>РЕСУРСНЫЙ </a:t>
            </a:r>
            <a:r>
              <a:rPr lang="ru-RU" b="1" dirty="0" smtClean="0">
                <a:ea typeface="Verdana" panose="020B0604030504040204" pitchFamily="34" charset="0"/>
                <a:cs typeface="Verdana" panose="020B0604030504040204" pitchFamily="34" charset="0"/>
              </a:rPr>
              <a:t>ЦЕНТР РАЗВИТИЯ КОМПЕТЕНЦИЙ </a:t>
            </a:r>
            <a:endParaRPr lang="ru-RU" b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ea typeface="Verdana" panose="020B0604030504040204" pitchFamily="34" charset="0"/>
                <a:cs typeface="Verdana" panose="020B0604030504040204" pitchFamily="34" charset="0"/>
              </a:rPr>
              <a:t>ЗДОРОВЬЕОРИЕНТИРОВАННОГО </a:t>
            </a:r>
            <a:r>
              <a:rPr lang="ru-RU" b="1" dirty="0" smtClean="0">
                <a:ea typeface="Verdana" panose="020B0604030504040204" pitchFamily="34" charset="0"/>
                <a:cs typeface="Verdana" panose="020B0604030504040204" pitchFamily="34" charset="0"/>
              </a:rPr>
              <a:t>ПОВЕДЕНИЯ ДЕТЕЙ И МОЛОДЁЖИ ПЕРМСКОГО КРАЯ</a:t>
            </a:r>
            <a:r>
              <a:rPr lang="ru-RU" b="1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b="1" dirty="0">
              <a:solidFill>
                <a:srgbClr val="FF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4783124" y="1075966"/>
            <a:ext cx="3906444" cy="23544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ea typeface="Verdana" panose="020B0604030504040204" pitchFamily="34" charset="0"/>
                <a:cs typeface="Verdana" panose="020B0604030504040204" pitchFamily="34" charset="0"/>
              </a:rPr>
              <a:t>Основная деятельность как РЦ: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ru-RU" sz="1050" dirty="0">
                <a:solidFill>
                  <a:schemeClr val="tx1"/>
                </a:solidFill>
                <a:cs typeface="Times New Roman" panose="02020603050405020304" pitchFamily="18" charset="0"/>
              </a:rPr>
              <a:t>Проведение мероприятий по сопровождению детских и молодёжных объединений, занимающихся пропагандой здорового образа </a:t>
            </a:r>
            <a:r>
              <a:rPr lang="ru-RU" sz="10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жизни;</a:t>
            </a:r>
            <a:endParaRPr lang="ru-RU" sz="1050" dirty="0" smtClean="0">
              <a:solidFill>
                <a:schemeClr val="tx1"/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-Информационное сопровождение деятельности;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solidFill>
                  <a:schemeClr val="tx1"/>
                </a:solidFill>
                <a:cs typeface="Times New Roman" panose="02020603050405020304" pitchFamily="18" charset="0"/>
              </a:rPr>
              <a:t>Подготовка, издание и тиражирование методических и дидактических материалов</a:t>
            </a:r>
            <a:endParaRPr lang="ru-RU" sz="1050" dirty="0" smtClean="0">
              <a:solidFill>
                <a:schemeClr val="tx1"/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chemeClr val="tx1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solidFill>
                  <a:schemeClr val="tx1"/>
                </a:solidFill>
                <a:cs typeface="Times New Roman" panose="02020603050405020304" pitchFamily="18" charset="0"/>
              </a:rPr>
              <a:t>Отправка делегаций от Пермского края на межрегиональные и всероссийские слёты, конкурсы, конференции, </a:t>
            </a:r>
            <a:r>
              <a:rPr lang="ru-RU" sz="10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форумы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Проведение </a:t>
            </a:r>
            <a:r>
              <a:rPr lang="ru-RU" sz="1050" dirty="0">
                <a:solidFill>
                  <a:schemeClr val="tx1"/>
                </a:solidFill>
                <a:cs typeface="Times New Roman" panose="02020603050405020304" pitchFamily="18" charset="0"/>
              </a:rPr>
              <a:t>региональных мероприятий ресурсного </a:t>
            </a:r>
            <a:r>
              <a:rPr lang="ru-RU" sz="10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центра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schemeClr val="tx1"/>
                </a:solidFill>
                <a:cs typeface="Times New Roman" panose="02020603050405020304" pitchFamily="18" charset="0"/>
              </a:rPr>
              <a:t>Проведение итогового фестиваля здоровья и лучших практик </a:t>
            </a:r>
            <a:r>
              <a:rPr lang="ru-RU" sz="105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здоровьесбережения</a:t>
            </a:r>
            <a:endParaRPr lang="ru-RU" sz="105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dirty="0">
                <a:solidFill>
                  <a:schemeClr val="tx1"/>
                </a:solidFill>
                <a:cs typeface="Times New Roman" panose="02020603050405020304" pitchFamily="18" charset="0"/>
              </a:rPr>
              <a:t>Привлечение специалистов (экспертов, членов жюри, спикеров) для проведения мероприятий и </a:t>
            </a:r>
            <a:r>
              <a:rPr lang="ru-RU" sz="10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конкурсов</a:t>
            </a:r>
            <a:endParaRPr lang="ru-RU" sz="1050" dirty="0" smtClean="0">
              <a:solidFill>
                <a:schemeClr val="tx1"/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3638" y="1075966"/>
            <a:ext cx="3853456" cy="22810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Цели и задачи: </a:t>
            </a:r>
          </a:p>
          <a:p>
            <a:pPr marL="228600" indent="-228600">
              <a:buAutoNum type="arabicPeriod"/>
            </a:pPr>
            <a:r>
              <a:rPr lang="ru-RU" sz="1050" dirty="0" smtClean="0">
                <a:solidFill>
                  <a:schemeClr val="tx1"/>
                </a:solidFill>
              </a:rPr>
              <a:t>Организация </a:t>
            </a:r>
            <a:r>
              <a:rPr lang="ru-RU" sz="1050" dirty="0">
                <a:solidFill>
                  <a:schemeClr val="tx1"/>
                </a:solidFill>
              </a:rPr>
              <a:t>и проведение событий для детей и молодежи по пропаганде ЗОЖ и </a:t>
            </a:r>
            <a:r>
              <a:rPr lang="ru-RU" sz="1050" dirty="0" err="1">
                <a:solidFill>
                  <a:schemeClr val="tx1"/>
                </a:solidFill>
              </a:rPr>
              <a:t>здоровьеориентированного</a:t>
            </a:r>
            <a:r>
              <a:rPr lang="ru-RU" sz="1050" dirty="0">
                <a:solidFill>
                  <a:schemeClr val="tx1"/>
                </a:solidFill>
              </a:rPr>
              <a:t> поведения, а также методическое, организационное и информационное сопровождение мероприятий, направленных на создание положительного контента среди молодежи, формирование образа позитивного (здорового) будущего у детей, сопровождение пропагандистской деятельности педагогических </a:t>
            </a:r>
            <a:r>
              <a:rPr lang="ru-RU" sz="1050" dirty="0" smtClean="0">
                <a:solidFill>
                  <a:schemeClr val="tx1"/>
                </a:solidFill>
              </a:rPr>
              <a:t>работников</a:t>
            </a:r>
          </a:p>
          <a:p>
            <a:pPr marL="228600" indent="-228600">
              <a:buAutoNum type="arabicPeriod"/>
            </a:pPr>
            <a:endParaRPr lang="ru-RU" sz="105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ru-RU" sz="1050" dirty="0">
                <a:solidFill>
                  <a:schemeClr val="tx1"/>
                </a:solidFill>
              </a:rPr>
              <a:t>Системная работа с детскими и молодежными объединениями, занимающимися пропагандой ЗОЖ</a:t>
            </a:r>
            <a:endParaRPr lang="ru-RU" sz="1050" b="1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9686" y="4401108"/>
            <a:ext cx="7999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ВЫЯВЛЕНИЕ, РАЗВИТИЕ И ПОДДЕРЖКА ОДАРЕННЫХ ДЕТЕЙ ПЕРМСКОГО КРАЯ</a:t>
            </a:r>
            <a:endParaRPr lang="ru-RU" b="1" dirty="0"/>
          </a:p>
        </p:txBody>
      </p:sp>
      <p:pic>
        <p:nvPicPr>
          <p:cNvPr id="10" name="Picture 2" descr="https://sun9-33.userapi.com/c830108/v830108565/17e9c7/ZhCLo7mFfxc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7" t="10779" r="16130" b="15047"/>
          <a:stretch/>
        </p:blipFill>
        <p:spPr bwMode="auto">
          <a:xfrm>
            <a:off x="4009009" y="3541349"/>
            <a:ext cx="844127" cy="85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143509" y="4869160"/>
            <a:ext cx="2286857" cy="133113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ВЫЯВЛЕНИЕ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-краевые конкурсные </a:t>
            </a: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мероприятия и образовательные события (не менее 30 в год)</a:t>
            </a:r>
            <a:endParaRPr lang="ru-RU" sz="1000" b="1" dirty="0" smtClean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-краевые </a:t>
            </a: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олимпиады (по предметам лесоведение, сельское хозяйство, медицина)</a:t>
            </a:r>
            <a:endParaRPr lang="ru-RU" sz="1000" b="1" dirty="0" smtClean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интернет-проекты </a:t>
            </a:r>
            <a:endParaRPr lang="ru-RU" sz="1000" b="1" dirty="0" smtClean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2555776" y="4868797"/>
            <a:ext cx="3316670" cy="17927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РАЗВИТИЕ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-краевые слеты (школьных лесничеств, лидеров экологического движения Пермского края)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-учебно-тренировочные сборы для участия в краевых олимпиадах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1000" b="1" dirty="0" err="1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тьюторское</a:t>
            </a: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сопровождение участников краевых и федеральных конкурсов и проектов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-образовательные события позволяют общаться, сотрудничать со специалистами </a:t>
            </a:r>
            <a:r>
              <a:rPr lang="ru-RU" sz="100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природоохранных </a:t>
            </a:r>
            <a:r>
              <a:rPr lang="ru-RU" sz="10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ведомств, принимать участие в проектах экологических организаций .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0003108B-388C-4302-A140-BC9D174004F7}"/>
              </a:ext>
            </a:extLst>
          </p:cNvPr>
          <p:cNvSpPr/>
          <p:nvPr/>
        </p:nvSpPr>
        <p:spPr>
          <a:xfrm>
            <a:off x="6012160" y="4868797"/>
            <a:ext cx="2992951" cy="1708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ПОДДЕРЖКА</a:t>
            </a:r>
            <a:endParaRPr lang="ru-RU" sz="105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-Победители и призеры краевых олимпиад получают дополнительные баллы к ЕГЭ при поступлении в ВУЗы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Целевое </a:t>
            </a:r>
            <a:r>
              <a:rPr lang="ru-RU" sz="10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обучение </a:t>
            </a:r>
            <a:r>
              <a:rPr lang="ru-RU" sz="10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по программам социальных партнеров</a:t>
            </a:r>
            <a:endParaRPr lang="ru-RU" sz="1050" dirty="0" smtClean="0"/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Участники конкурсов становятся кандидатами на получение премии Губернатора – Гордость Пермского края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05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Участие в новогодних ёлках</a:t>
            </a:r>
            <a:endParaRPr lang="ru-RU" sz="1050" b="1" dirty="0" smtClean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36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9383</TotalTime>
  <Words>665</Words>
  <Application>Microsoft Office PowerPoint</Application>
  <PresentationFormat>Экран (4:3)</PresentationFormat>
  <Paragraphs>86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admin</cp:lastModifiedBy>
  <cp:revision>515</cp:revision>
  <cp:lastPrinted>2020-01-16T06:22:57Z</cp:lastPrinted>
  <dcterms:created xsi:type="dcterms:W3CDTF">2018-11-16T09:12:54Z</dcterms:created>
  <dcterms:modified xsi:type="dcterms:W3CDTF">2020-08-14T00:15:04Z</dcterms:modified>
</cp:coreProperties>
</file>