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3" r:id="rId8"/>
    <p:sldId id="262" r:id="rId9"/>
    <p:sldId id="263" r:id="rId10"/>
    <p:sldId id="284" r:id="rId11"/>
    <p:sldId id="275" r:id="rId12"/>
    <p:sldId id="276" r:id="rId13"/>
    <p:sldId id="277" r:id="rId14"/>
    <p:sldId id="278" r:id="rId15"/>
    <p:sldId id="279" r:id="rId16"/>
    <p:sldId id="280" r:id="rId17"/>
    <p:sldId id="285" r:id="rId18"/>
    <p:sldId id="286" r:id="rId19"/>
    <p:sldId id="281" r:id="rId20"/>
    <p:sldId id="282" r:id="rId21"/>
    <p:sldId id="264" r:id="rId22"/>
    <p:sldId id="265" r:id="rId23"/>
    <p:sldId id="266" r:id="rId24"/>
    <p:sldId id="267" r:id="rId25"/>
    <p:sldId id="268" r:id="rId26"/>
    <p:sldId id="269" r:id="rId27"/>
    <p:sldId id="270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1178"/>
    <a:srgbClr val="6600CC"/>
    <a:srgbClr val="8EF0D9"/>
    <a:srgbClr val="00BC7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7486B-DA80-48FA-807C-AB66F1C51780}" type="datetimeFigureOut">
              <a:rPr lang="ru-RU"/>
              <a:pPr>
                <a:defRPr/>
              </a:pPr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3DAAF-9C36-4E88-B8D3-428867213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199EB-A9C3-4CEB-BE09-4F66A32A186C}" type="datetimeFigureOut">
              <a:rPr lang="ru-RU"/>
              <a:pPr>
                <a:defRPr/>
              </a:pPr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3A361-188E-4568-9DF9-DBE3AD5A55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D488-C24C-4E23-8279-E1F20FFBA7F5}" type="datetimeFigureOut">
              <a:rPr lang="ru-RU"/>
              <a:pPr>
                <a:defRPr/>
              </a:pPr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BCECF-83CD-4A7B-B56B-FD788D10EA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703C9-6717-4C1D-A8AB-87AA1B0349B1}" type="datetimeFigureOut">
              <a:rPr lang="ru-RU"/>
              <a:pPr>
                <a:defRPr/>
              </a:pPr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DD373-0D8E-421D-952C-50F62DCDD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D9166-DD26-44FA-A8AC-6FD416D31B44}" type="datetimeFigureOut">
              <a:rPr lang="ru-RU"/>
              <a:pPr>
                <a:defRPr/>
              </a:pPr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901D0-7B3D-4E8D-9864-8F1F46B6E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105B3-06DE-4064-A046-1D7BF38899BF}" type="datetimeFigureOut">
              <a:rPr lang="ru-RU"/>
              <a:pPr>
                <a:defRPr/>
              </a:pPr>
              <a:t>26.08.2019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40CAA-E85A-4A35-9FB7-F095D969B6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10359-19EB-4AAD-BA49-F942DD555319}" type="datetimeFigureOut">
              <a:rPr lang="ru-RU"/>
              <a:pPr>
                <a:defRPr/>
              </a:pPr>
              <a:t>26.08.2019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67246-E6BA-49B3-9846-93E7DC6D0F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1378A-B28A-404D-9AD7-D1B3E73A914C}" type="datetimeFigureOut">
              <a:rPr lang="ru-RU"/>
              <a:pPr>
                <a:defRPr/>
              </a:pPr>
              <a:t>26.08.2019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AEEF5-40E9-4738-B54C-D4E616A884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BB0D1-70E6-44DD-A0E2-F42AC073605E}" type="datetimeFigureOut">
              <a:rPr lang="ru-RU"/>
              <a:pPr>
                <a:defRPr/>
              </a:pPr>
              <a:t>26.08.2019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9CE91-41BB-4D10-B03C-50C63C9F03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B5BAD-FCE8-43F9-B6CC-EA9AD01AEA56}" type="datetimeFigureOut">
              <a:rPr lang="ru-RU"/>
              <a:pPr>
                <a:defRPr/>
              </a:pPr>
              <a:t>26.08.2019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6F855-C58D-4E53-9121-856CB53DCA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C62F9-7E62-4E55-BA5A-F26254CD8C35}" type="datetimeFigureOut">
              <a:rPr lang="ru-RU"/>
              <a:pPr>
                <a:defRPr/>
              </a:pPr>
              <a:t>26.08.2019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1B2C0-18A3-45BF-AAC0-9F432D02FA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EF0D9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FC90CE-C687-4657-A3C6-3C3B5ADF8B11}" type="datetimeFigureOut">
              <a:rPr lang="ru-RU"/>
              <a:pPr>
                <a:defRPr/>
              </a:pPr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41885C-AAF9-44BE-8AAB-5195F883A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do5.ru/e-book/predmety" TargetMode="External"/><Relationship Id="rId2" Type="http://schemas.openxmlformats.org/officeDocument/2006/relationships/hyperlink" Target="https://school-assistant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lovo.ws/" TargetMode="External"/><Relationship Id="rId4" Type="http://schemas.openxmlformats.org/officeDocument/2006/relationships/hyperlink" Target="https://interneturok.ru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nashol.com/" TargetMode="External"/><Relationship Id="rId2" Type="http://schemas.openxmlformats.org/officeDocument/2006/relationships/hyperlink" Target="https://www.tepka.ru/buk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nanija.com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mma.ru/" TargetMode="External"/><Relationship Id="rId2" Type="http://schemas.openxmlformats.org/officeDocument/2006/relationships/hyperlink" Target="https://www.gramota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riefly.ru/" TargetMode="External"/><Relationship Id="rId4" Type="http://schemas.openxmlformats.org/officeDocument/2006/relationships/hyperlink" Target="https://gostei.ru/shkolnaya-programma-po-literature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loviotvet.ru/" TargetMode="External"/><Relationship Id="rId2" Type="http://schemas.openxmlformats.org/officeDocument/2006/relationships/hyperlink" Target="https://www.nigma.ru/index.php?t=mat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th-prosto.ru/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evolution.powernet.ru/" TargetMode="External"/><Relationship Id="rId3" Type="http://schemas.openxmlformats.org/officeDocument/2006/relationships/hyperlink" Target="https://bio.clow.ru/" TargetMode="External"/><Relationship Id="rId7" Type="http://schemas.openxmlformats.org/officeDocument/2006/relationships/hyperlink" Target="https://plant.geoman.ru/" TargetMode="External"/><Relationship Id="rId2" Type="http://schemas.openxmlformats.org/officeDocument/2006/relationships/hyperlink" Target="https://www.ebio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zooclub.ru/" TargetMode="External"/><Relationship Id="rId5" Type="http://schemas.openxmlformats.org/officeDocument/2006/relationships/hyperlink" Target="https://biodat.ru/db/fen/anim.htm" TargetMode="External"/><Relationship Id="rId4" Type="http://schemas.openxmlformats.org/officeDocument/2006/relationships/hyperlink" Target="https://sbio.info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ugosvet.ru/taxonomy/term/15" TargetMode="External"/><Relationship Id="rId2" Type="http://schemas.openxmlformats.org/officeDocument/2006/relationships/hyperlink" Target="https://geo.historic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ature.worldstreasure.com/" TargetMode="External"/><Relationship Id="rId4" Type="http://schemas.openxmlformats.org/officeDocument/2006/relationships/hyperlink" Target="https://geoman.ru/geography/info/index.shtml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allforchildren.ru/article/" TargetMode="External"/><Relationship Id="rId2" Type="http://schemas.openxmlformats.org/officeDocument/2006/relationships/hyperlink" Target="https://stranamasterov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ust-kids.ru/podelki_dlja_detej/" TargetMode="External"/><Relationship Id="rId5" Type="http://schemas.openxmlformats.org/officeDocument/2006/relationships/hyperlink" Target="https://podelkidlyadetei.ru/" TargetMode="External"/><Relationship Id="rId4" Type="http://schemas.openxmlformats.org/officeDocument/2006/relationships/hyperlink" Target="https://maminsite.ru/early.files/podelki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CC"/>
                </a:solidFill>
              </a:rPr>
              <a:t>От простого – к сложному, или Информационный вакуум в родительской культуре</a:t>
            </a:r>
            <a:endParaRPr lang="ru-RU" b="1" dirty="0">
              <a:solidFill>
                <a:srgbClr val="6600CC"/>
              </a:solidFill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638" y="5157788"/>
            <a:ext cx="3560762" cy="481012"/>
          </a:xfrm>
        </p:spPr>
        <p:txBody>
          <a:bodyPr/>
          <a:lstStyle/>
          <a:p>
            <a:r>
              <a:rPr lang="ru-RU" sz="1800" smtClean="0">
                <a:solidFill>
                  <a:srgbClr val="061178"/>
                </a:solidFill>
              </a:rPr>
              <a:t>Дмитриева У.С., педагог-психолог МАОУ лицей №1 города Кунгура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Что такое </a:t>
            </a:r>
            <a:r>
              <a:rPr lang="ru-RU" dirty="0" err="1" smtClean="0"/>
              <a:t>Musical.Ly</a:t>
            </a:r>
            <a:r>
              <a:rPr lang="ru-RU" dirty="0" smtClean="0"/>
              <a:t>  ?</a:t>
            </a:r>
            <a:endParaRPr lang="ru-RU" dirty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В подростковом мире интернета, родительский контроль — это не установка запретов, единственный возможный контроль — это максимальное участие в их жизни!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191250"/>
          </a:xfrm>
        </p:spPr>
        <p:txBody>
          <a:bodyPr/>
          <a:lstStyle/>
          <a:p>
            <a:r>
              <a:rPr lang="ru-RU" smtClean="0"/>
              <a:t>Мы сердимся, что наши дети часто меняют интересы – сегодня коньки, завтра рисование, послезавтра гитара – как узнать, где они ищут себя, а где просто уходят от трудностей? </a:t>
            </a:r>
          </a:p>
          <a:p>
            <a:r>
              <a:rPr lang="ru-RU" b="1" smtClean="0"/>
              <a:t>Нужно научиться замечать главное, а главное скрывается в мелочах.</a:t>
            </a:r>
            <a:r>
              <a:rPr lang="ru-RU" smtClean="0"/>
              <a:t> </a:t>
            </a:r>
          </a:p>
          <a:p>
            <a:r>
              <a:rPr lang="ru-RU" smtClean="0"/>
              <a:t>Нужно просто быть внимательными и чувствительными.</a:t>
            </a:r>
          </a:p>
          <a:p>
            <a:r>
              <a:rPr lang="ru-RU" smtClean="0"/>
              <a:t>Нужно быть с ребенком в диалоге!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2"/>
          <p:cNvSpPr>
            <a:spLocks noGrp="1"/>
          </p:cNvSpPr>
          <p:nvPr>
            <p:ph idx="1"/>
          </p:nvPr>
        </p:nvSpPr>
        <p:spPr>
          <a:xfrm>
            <a:off x="250825" y="476250"/>
            <a:ext cx="8569325" cy="60483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    Нам нужно быть готовыми критично и осознанно прийти к пересмотру догм и правил.</a:t>
            </a:r>
          </a:p>
          <a:p>
            <a:pPr>
              <a:buFont typeface="Arial" charset="0"/>
              <a:buNone/>
            </a:pPr>
            <a:r>
              <a:rPr lang="ru-RU" b="1" smtClean="0"/>
              <a:t>    </a:t>
            </a:r>
            <a:r>
              <a:rPr lang="ru-RU" smtClean="0"/>
              <a:t>Нет, не отказаться, а пересмотреть! </a:t>
            </a:r>
          </a:p>
          <a:p>
            <a:pPr>
              <a:buFont typeface="Arial" charset="0"/>
              <a:buNone/>
            </a:pPr>
            <a:r>
              <a:rPr lang="ru-RU" smtClean="0"/>
              <a:t>    Многие из них - это всего - навсего стереотипы, доставшиеся нам от старших поколений.</a:t>
            </a:r>
          </a:p>
          <a:p>
            <a:pPr>
              <a:buFont typeface="Arial" charset="0"/>
              <a:buNone/>
            </a:pPr>
            <a:r>
              <a:rPr lang="ru-RU" smtClean="0"/>
              <a:t>    Каждый родитель пересматривает их сам!</a:t>
            </a:r>
          </a:p>
          <a:p>
            <a:pPr>
              <a:buFont typeface="Arial" charset="0"/>
              <a:buNone/>
            </a:pPr>
            <a:r>
              <a:rPr lang="ru-RU" smtClean="0"/>
              <a:t>    Стартовая позиция:</a:t>
            </a:r>
          </a:p>
          <a:p>
            <a:pPr>
              <a:buFont typeface="Arial" charset="0"/>
              <a:buNone/>
            </a:pPr>
            <a:r>
              <a:rPr lang="ru-RU" smtClean="0"/>
              <a:t>  - В чем источник основного конфликта? Из-за чего идет непонимание?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2"/>
          <p:cNvSpPr>
            <a:spLocks noGrp="1"/>
          </p:cNvSpPr>
          <p:nvPr>
            <p:ph idx="1"/>
          </p:nvPr>
        </p:nvSpPr>
        <p:spPr>
          <a:xfrm>
            <a:off x="395288" y="404813"/>
            <a:ext cx="8229600" cy="59769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    </a:t>
            </a:r>
            <a:r>
              <a:rPr lang="ru-RU" sz="4800" b="1" smtClean="0"/>
              <a:t>Мы должны научить наших детей быстро мыслить и принимать решения,</a:t>
            </a:r>
            <a:r>
              <a:rPr lang="ru-RU" sz="4800" smtClean="0"/>
              <a:t> а не по привычке решать вместо них – «бедненькихкакимтяжело».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Содержимое 2"/>
          <p:cNvSpPr>
            <a:spLocks noGrp="1"/>
          </p:cNvSpPr>
          <p:nvPr>
            <p:ph idx="1"/>
          </p:nvPr>
        </p:nvSpPr>
        <p:spPr>
          <a:xfrm>
            <a:off x="468313" y="476250"/>
            <a:ext cx="8229600" cy="60483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b="1" smtClean="0"/>
              <a:t>    </a:t>
            </a:r>
            <a:r>
              <a:rPr lang="ru-RU" sz="4400" b="1" smtClean="0"/>
              <a:t>Нам нужно уделять нашим детям время,</a:t>
            </a:r>
            <a:r>
              <a:rPr lang="ru-RU" sz="4400" smtClean="0"/>
              <a:t> и если его мало, то эффективно использовать каждую минуту в воспитательных целях. </a:t>
            </a:r>
          </a:p>
          <a:p>
            <a:pPr algn="ctr">
              <a:buFont typeface="Arial" charset="0"/>
              <a:buNone/>
            </a:pPr>
            <a:r>
              <a:rPr lang="ru-RU" sz="4400" smtClean="0"/>
              <a:t>Для этого нужно научиться быстро оценивать ситуацию и принимать наилучшие решения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Содержимое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   </a:t>
            </a:r>
            <a:r>
              <a:rPr lang="ru-RU" smtClean="0"/>
              <a:t> Для согласования видения процесса воспитания, ожиданий, методов, </a:t>
            </a:r>
          </a:p>
          <a:p>
            <a:pPr>
              <a:buFont typeface="Arial" charset="0"/>
              <a:buNone/>
            </a:pPr>
            <a:r>
              <a:rPr lang="ru-RU" smtClean="0"/>
              <a:t>    пожеланий нужно устраивать неформальные встречи. </a:t>
            </a:r>
          </a:p>
          <a:p>
            <a:pPr>
              <a:buFont typeface="Arial" charset="0"/>
              <a:buNone/>
            </a:pPr>
            <a:r>
              <a:rPr lang="ru-RU" smtClean="0"/>
              <a:t>    Не родительские собрания в стиле, «давайте сдадим деньги на шторы», а настоящие посиделки с обменом мнений и пожеланий, возможно, с привлечением профессионалов.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Размышление над тезисом.</a:t>
            </a:r>
            <a:br>
              <a:rPr lang="ru-RU" dirty="0" smtClean="0"/>
            </a:br>
            <a:r>
              <a:rPr lang="ru-RU" dirty="0" smtClean="0"/>
              <a:t>Мысли вслух.</a:t>
            </a:r>
            <a:endParaRPr lang="ru-RU" dirty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smtClean="0"/>
              <a:t>Если между поколениями возникают проблемы – виноваты всегда родители.</a:t>
            </a:r>
          </a:p>
          <a:p>
            <a:endParaRPr lang="ru-RU" smtClean="0"/>
          </a:p>
          <a:p>
            <a:pPr>
              <a:buFontTx/>
              <a:buChar char="-"/>
            </a:pPr>
            <a:r>
              <a:rPr lang="ru-RU" smtClean="0"/>
              <a:t>Согласны?</a:t>
            </a:r>
          </a:p>
          <a:p>
            <a:pPr>
              <a:buFontTx/>
              <a:buChar char="-"/>
            </a:pPr>
            <a:r>
              <a:rPr lang="ru-RU" smtClean="0"/>
              <a:t>Почему данное утверждение (не) верно?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Поразмышляем!?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Все открытия в науке делаются людьми, которые не испугались отвергнуть чужой опыт. Лобачевский сказал, что две параллельные прямые могут пересечься. И этим вошел в историю науки. За несколько лет до него ровно такое же открытие сделал один польский математик. Но это настолько противоречило опыту человечества, что он испугался такое публиковать. Так Лобачевский оказался первым, а открытие польского математика обнаружили спустя много лет после того, как он умер. Музыка, которую писал Моцарт, противоречит опыту человечества. Так никто никогда до него не сочинял. То же самое с детьми.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3603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Пересмотр догм и правил, подходов и установок</a:t>
            </a:r>
            <a:endParaRPr lang="ru-RU" dirty="0"/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Родительский опыт может не подсказать, а сбить ребенка с пути.</a:t>
            </a:r>
          </a:p>
          <a:p>
            <a:pPr>
              <a:buFont typeface="Arial" charset="0"/>
              <a:buNone/>
            </a:pPr>
            <a:r>
              <a:rPr lang="ru-RU" smtClean="0"/>
              <a:t> Это большой вопрос – почему родители считают себя вправе воспитывать детей? </a:t>
            </a:r>
          </a:p>
          <a:p>
            <a:pPr>
              <a:buFont typeface="Arial" charset="0"/>
              <a:buNone/>
            </a:pPr>
            <a:r>
              <a:rPr lang="ru-RU" smtClean="0"/>
              <a:t>Помогать – безусловно, поддерживать – без вопросов, защищать – обязательно! </a:t>
            </a:r>
          </a:p>
          <a:p>
            <a:pPr>
              <a:buFont typeface="Arial" charset="0"/>
              <a:buNone/>
            </a:pPr>
            <a:r>
              <a:rPr lang="ru-RU" smtClean="0"/>
              <a:t>Советовать, но не руководить!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Как можно поработать с данными высказываниями?</a:t>
            </a:r>
            <a:endParaRPr lang="ru-RU" dirty="0"/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r>
              <a:rPr lang="ru-RU" smtClean="0"/>
              <a:t>К ребенку надо идти не с ответами, а с вопросами.</a:t>
            </a:r>
          </a:p>
          <a:p>
            <a:endParaRPr lang="ru-RU" smtClean="0"/>
          </a:p>
          <a:p>
            <a:r>
              <a:rPr lang="ru-RU" smtClean="0"/>
              <a:t>Еще одна ошибка родителей: не принимать ребенка таким, каким его создала природа. Если, например, он не организован, его нельзя организовать. Возможно, что-то получится с этим сделать, но ребенок будет сломлен.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Разные миры Детства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981075"/>
            <a:ext cx="8713787" cy="568801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Время постоянных перемен</a:t>
            </a:r>
            <a:r>
              <a:rPr lang="ru-RU" dirty="0" smtClean="0"/>
              <a:t>. Быстрый мир.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Дефицит времени</a:t>
            </a:r>
            <a:r>
              <a:rPr lang="ru-RU" dirty="0" smtClean="0"/>
              <a:t> – нет возможности адаптироваться к меняющимся условиям жизни и новым обстоятельствам, требованиям. Не хватает времени на воспитание и общение с детьми.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Быстрые изменения </a:t>
            </a:r>
            <a:r>
              <a:rPr lang="ru-RU" dirty="0" smtClean="0"/>
              <a:t>требуют быстрых решений!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Умеем ли мы быстро принимать решения?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Легкая доступность информации </a:t>
            </a:r>
            <a:r>
              <a:rPr lang="ru-RU" dirty="0" smtClean="0"/>
              <a:t>в больших объемах.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Дети опережают родителей </a:t>
            </a:r>
            <a:r>
              <a:rPr lang="ru-RU" dirty="0" smtClean="0"/>
              <a:t>– норма сегодняшнего времени!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</a:t>
            </a:r>
            <a:r>
              <a:rPr lang="ru-RU" b="1" dirty="0" smtClean="0"/>
              <a:t>Развитие происходит из точки покоя</a:t>
            </a:r>
            <a:r>
              <a:rPr lang="ru-RU" dirty="0" smtClean="0"/>
              <a:t>» </a:t>
            </a:r>
            <a:r>
              <a:rPr lang="ru-RU" sz="4000" i="1" dirty="0" smtClean="0"/>
              <a:t>Гордон </a:t>
            </a:r>
            <a:r>
              <a:rPr lang="ru-RU" sz="4000" i="1" dirty="0" err="1" smtClean="0"/>
              <a:t>Ньюфелд</a:t>
            </a:r>
            <a:r>
              <a:rPr lang="ru-RU" sz="4000" i="1" dirty="0" smtClean="0"/>
              <a:t> </a:t>
            </a:r>
            <a:endParaRPr lang="ru-RU" sz="4000" i="1" dirty="0"/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r>
              <a:rPr lang="ru-RU" i="1" smtClean="0"/>
              <a:t>Познавательная активность не терпит сильного и длительного стресса. Если ребенку очень плохо, страшно, одиноко, ему не до новых знаний.</a:t>
            </a:r>
            <a:endParaRPr lang="ru-RU" smtClean="0"/>
          </a:p>
          <a:p>
            <a:r>
              <a:rPr lang="ru-RU" smtClean="0"/>
              <a:t>Ребёнку должно быть нестрашно!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3603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cap="all" dirty="0" smtClean="0"/>
              <a:t>30 САЙТОВ В ПОМОЩЬ РОДИТЕЛЯМ ШКОЛЬНИКА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950" y="1052513"/>
            <a:ext cx="8856663" cy="5616575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По разным предметам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Школьный помощник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//</a:t>
            </a:r>
            <a:r>
              <a:rPr lang="ru-RU" dirty="0" err="1" smtClean="0">
                <a:hlinkClick r:id="rId2"/>
              </a:rPr>
              <a:t>school-assistant.ru</a:t>
            </a:r>
            <a:r>
              <a:rPr lang="ru-RU" dirty="0" smtClean="0">
                <a:hlinkClick r:id="rId2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Тут можно прочесть объяснение материала, посмотреть видео – после чего решить упражнения или выполнить задачи. И независимо от правильности решения посмотреть подробные правильные ответы. Разделы: математика, алгебра, геометрия и русский.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Электронный учебник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3"/>
              </a:rPr>
              <a:t>//www.nado5.ru/</a:t>
            </a:r>
            <a:r>
              <a:rPr lang="ru-RU" dirty="0" err="1" smtClean="0">
                <a:hlinkClick r:id="rId3"/>
              </a:rPr>
              <a:t>e-book</a:t>
            </a:r>
            <a:r>
              <a:rPr lang="ru-RU" dirty="0" smtClean="0">
                <a:hlinkClick r:id="rId3"/>
              </a:rPr>
              <a:t>/</a:t>
            </a:r>
            <a:r>
              <a:rPr lang="ru-RU" dirty="0" err="1" smtClean="0">
                <a:hlinkClick r:id="rId3"/>
              </a:rPr>
              <a:t>predmety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Полезные материалы по нескольким школьным предметам: математика, русский язык, геометрия, физика, английский язык, литература, география, обществознание, история. Действительно такой большой глобальный учебник по всему.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Коллекция </a:t>
            </a:r>
            <a:r>
              <a:rPr lang="ru-RU" b="1" dirty="0" err="1" smtClean="0"/>
              <a:t>видеоуроков</a:t>
            </a:r>
            <a:r>
              <a:rPr lang="ru-RU" b="1" dirty="0" smtClean="0"/>
              <a:t> по основным школьным предметам за 1-11 классы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4"/>
              </a:rPr>
              <a:t>//</a:t>
            </a:r>
            <a:r>
              <a:rPr lang="ru-RU" dirty="0" err="1" smtClean="0">
                <a:hlinkClick r:id="rId4"/>
              </a:rPr>
              <a:t>interneturok.ru</a:t>
            </a:r>
            <a:r>
              <a:rPr lang="ru-RU" dirty="0" smtClean="0">
                <a:hlinkClick r:id="rId4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Устами учителя глаголет если и не конечная истина, то школьная программа наверняка. </a:t>
            </a:r>
            <a:r>
              <a:rPr lang="ru-RU" dirty="0" err="1" smtClean="0"/>
              <a:t>Кликаете</a:t>
            </a:r>
            <a:r>
              <a:rPr lang="ru-RU" dirty="0" smtClean="0"/>
              <a:t> по какой-либо теме – и прослушиваете по ней лекцию в исполнении школьного педагога. Дисциплины – все от природоведения до обществознания.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Готовые домашние задания (ГДЗ)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5"/>
              </a:rPr>
              <a:t>//</a:t>
            </a:r>
            <a:r>
              <a:rPr lang="ru-RU" dirty="0" err="1" smtClean="0">
                <a:hlinkClick r:id="rId5"/>
              </a:rPr>
              <a:t>slovo.ws</a:t>
            </a:r>
            <a:r>
              <a:rPr lang="ru-RU" dirty="0" smtClean="0">
                <a:hlinkClick r:id="rId5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Рефераты, сочинения, </a:t>
            </a:r>
            <a:r>
              <a:rPr lang="ru-RU" dirty="0" err="1" smtClean="0"/>
              <a:t>решебники</a:t>
            </a:r>
            <a:r>
              <a:rPr lang="ru-RU" dirty="0" smtClean="0"/>
              <a:t>, темы по английскому, краткие содержания произведений, учебники </a:t>
            </a:r>
            <a:r>
              <a:rPr lang="ru-RU" dirty="0" err="1" smtClean="0"/>
              <a:t>онлайн</a:t>
            </a:r>
            <a:r>
              <a:rPr lang="ru-RU" dirty="0" smtClean="0"/>
              <a:t> – в общем, обширнейший банк для ленивых… Ну </a:t>
            </a:r>
            <a:r>
              <a:rPr lang="ru-RU" dirty="0" err="1" smtClean="0"/>
              <a:t>о’кей</a:t>
            </a:r>
            <a:r>
              <a:rPr lang="ru-RU" dirty="0" smtClean="0"/>
              <a:t>, для забывчивых.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260350"/>
            <a:ext cx="8713787" cy="648176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Учебники </a:t>
            </a:r>
            <a:r>
              <a:rPr lang="ru-RU" b="1" dirty="0" err="1" smtClean="0"/>
              <a:t>онлайн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//</a:t>
            </a:r>
            <a:r>
              <a:rPr lang="ru-RU" dirty="0" err="1" smtClean="0">
                <a:hlinkClick r:id="rId2"/>
              </a:rPr>
              <a:t>www.tepka.ru</a:t>
            </a:r>
            <a:r>
              <a:rPr lang="ru-RU" dirty="0" smtClean="0">
                <a:hlinkClick r:id="rId2"/>
              </a:rPr>
              <a:t>/</a:t>
            </a:r>
            <a:r>
              <a:rPr lang="ru-RU" dirty="0" err="1" smtClean="0">
                <a:hlinkClick r:id="rId2"/>
              </a:rPr>
              <a:t>buk.html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География, физика, биология, история литература и разное другое – здесь можно полистать учебники по всем школьным предметам.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Очень много ссылок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3"/>
              </a:rPr>
              <a:t>//</a:t>
            </a:r>
            <a:r>
              <a:rPr lang="ru-RU" dirty="0" err="1" smtClean="0">
                <a:hlinkClick r:id="rId3"/>
              </a:rPr>
              <a:t>nashol.com</a:t>
            </a:r>
            <a:r>
              <a:rPr lang="ru-RU" dirty="0" smtClean="0">
                <a:hlinkClick r:id="rId3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Большая библиотека, где можно отыскать ссылки на книги, </a:t>
            </a:r>
            <a:r>
              <a:rPr lang="ru-RU" dirty="0" err="1" smtClean="0"/>
              <a:t>решебники</a:t>
            </a:r>
            <a:r>
              <a:rPr lang="ru-RU" dirty="0" smtClean="0"/>
              <a:t>, словари, учебники – по всем предметам и для всех классов.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Взаимопомощь по учебе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4"/>
              </a:rPr>
              <a:t>//</a:t>
            </a:r>
            <a:r>
              <a:rPr lang="ru-RU" dirty="0" err="1" smtClean="0">
                <a:hlinkClick r:id="rId4"/>
              </a:rPr>
              <a:t>znanija.com</a:t>
            </a:r>
            <a:r>
              <a:rPr lang="ru-RU" dirty="0" smtClean="0">
                <a:hlinkClick r:id="rId4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Тут “физики” помогают “лирикам” решать трудные задачки, а гуманитарии приходят на выручку технарям со всяческими разборами предложений и характеристиками литературных героев.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260350"/>
            <a:ext cx="8964612" cy="659765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Русский язык и литература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/>
              <a:t>Грамота.ру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//</a:t>
            </a:r>
            <a:r>
              <a:rPr lang="ru-RU" dirty="0" err="1" smtClean="0">
                <a:hlinkClick r:id="rId2"/>
              </a:rPr>
              <a:t>www.gramota.ru</a:t>
            </a:r>
            <a:r>
              <a:rPr lang="ru-RU" dirty="0" smtClean="0">
                <a:hlinkClick r:id="rId2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Помимо поиска, определиться с сомнительными словами и знаками препинания поможет раздел “Словарно-справочные материалы портала”, расположенный под поиском. Особенно полезен “Справочник по пунктуации” со всеми этими каверзными “а что, если” и “как бы то ни было”. А также “Словарь трудностей”, напоминающий тонкие различия типа “компания и кампания”.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Культура письменной речи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3"/>
              </a:rPr>
              <a:t>//</a:t>
            </a:r>
            <a:r>
              <a:rPr lang="ru-RU" dirty="0" err="1" smtClean="0">
                <a:hlinkClick r:id="rId3"/>
              </a:rPr>
              <a:t>www.gramma.ru</a:t>
            </a:r>
            <a:r>
              <a:rPr lang="ru-RU" dirty="0" smtClean="0">
                <a:hlinkClick r:id="rId3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Здесь есть буквально все: правила, тесты и задания, словари и справочники, интересные статьи о значении и происхождении слов и фраз, афоризмы и даже перлы из школьных сочинений.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Литература по школьной программе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4"/>
              </a:rPr>
              <a:t>//</a:t>
            </a:r>
            <a:r>
              <a:rPr lang="ru-RU" dirty="0" err="1" smtClean="0">
                <a:hlinkClick r:id="rId4"/>
              </a:rPr>
              <a:t>gostei.ru</a:t>
            </a:r>
            <a:r>
              <a:rPr lang="ru-RU" dirty="0" smtClean="0">
                <a:hlinkClick r:id="rId4"/>
              </a:rPr>
              <a:t>/</a:t>
            </a:r>
            <a:r>
              <a:rPr lang="ru-RU" dirty="0" err="1" smtClean="0">
                <a:hlinkClick r:id="rId4"/>
              </a:rPr>
              <a:t>shkolnaya-programma-po-literature</a:t>
            </a:r>
            <a:r>
              <a:rPr lang="ru-RU" dirty="0" smtClean="0">
                <a:hlinkClick r:id="rId4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Можно быстренько вспомнить то, что задают по литературе школьникам с первого по одиннадцатый класс. А простое и недлинное – тут же прочесть, пройдя по ссылкам.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Краткое содержание книг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5"/>
              </a:rPr>
              <a:t>//</a:t>
            </a:r>
            <a:r>
              <a:rPr lang="ru-RU" dirty="0" err="1" smtClean="0">
                <a:hlinkClick r:id="rId5"/>
              </a:rPr>
              <a:t>www.briefly.ru</a:t>
            </a:r>
            <a:r>
              <a:rPr lang="ru-RU" dirty="0" smtClean="0">
                <a:hlinkClick r:id="rId5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404813"/>
            <a:ext cx="8642350" cy="6264275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Математика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Интеллектуальная поисковая система “</a:t>
            </a:r>
            <a:r>
              <a:rPr lang="ru-RU" b="1" dirty="0" err="1" smtClean="0"/>
              <a:t>Нигма</a:t>
            </a:r>
            <a:r>
              <a:rPr lang="ru-RU" b="1" dirty="0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//</a:t>
            </a:r>
            <a:r>
              <a:rPr lang="ru-RU" dirty="0" err="1" smtClean="0">
                <a:hlinkClick r:id="rId2"/>
              </a:rPr>
              <a:t>www.nigma.ru</a:t>
            </a:r>
            <a:r>
              <a:rPr lang="ru-RU" dirty="0" smtClean="0">
                <a:hlinkClick r:id="rId2"/>
              </a:rPr>
              <a:t>/</a:t>
            </a:r>
            <a:r>
              <a:rPr lang="ru-RU" dirty="0" err="1" smtClean="0">
                <a:hlinkClick r:id="rId2"/>
              </a:rPr>
              <a:t>index.php?t=math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тот случай, когда задают такие “с иксами задачи”, что “кандидат наук и тот над задачей плачет”: этот поисковик умеет не только выдавать ссылки, но и решать уравнения (раздел “Математика”).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“Лови ответ”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3"/>
              </a:rPr>
              <a:t>//</a:t>
            </a:r>
            <a:r>
              <a:rPr lang="ru-RU" dirty="0" err="1" smtClean="0">
                <a:hlinkClick r:id="rId3"/>
              </a:rPr>
              <a:t>loviotvet.ru</a:t>
            </a:r>
            <a:r>
              <a:rPr lang="ru-RU" dirty="0" smtClean="0">
                <a:hlinkClick r:id="rId3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помощью специальной программки можно решать примеры и уравнения любой сложности, причем по пути вам отображаются этапы решения.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Школьная математика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4"/>
              </a:rPr>
              <a:t>//</a:t>
            </a:r>
            <a:r>
              <a:rPr lang="ru-RU" dirty="0" err="1" smtClean="0">
                <a:hlinkClick r:id="rId4"/>
              </a:rPr>
              <a:t>math-prosto.ru</a:t>
            </a:r>
            <a:r>
              <a:rPr lang="ru-RU" dirty="0" smtClean="0">
                <a:hlinkClick r:id="rId4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Тут есть и понятные объяснения материала, и решение задач и примеров, и “шпоры” с формулами. По разделам – от начальной школы до старшей.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15888"/>
            <a:ext cx="8713787" cy="6626225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Биология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/>
              <a:t>Онлайн-учебник</a:t>
            </a:r>
            <a:r>
              <a:rPr lang="ru-RU" b="1" dirty="0" smtClean="0"/>
              <a:t> по биологии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//</a:t>
            </a:r>
            <a:r>
              <a:rPr lang="ru-RU" dirty="0" err="1" smtClean="0">
                <a:hlinkClick r:id="rId2"/>
              </a:rPr>
              <a:t>www.ebio.ru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Ботаника, зоология, анатомия, общая биология, экология – и еще немного. Сделано все очень просто, но выглядит довольно аккуратно и доступно. И с картинками.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Словарь-справочник по биологии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3"/>
              </a:rPr>
              <a:t>//</a:t>
            </a:r>
            <a:r>
              <a:rPr lang="ru-RU" dirty="0" err="1" smtClean="0">
                <a:hlinkClick r:id="rId3"/>
              </a:rPr>
              <a:t>bio.clow.ru</a:t>
            </a:r>
            <a:r>
              <a:rPr lang="ru-RU" dirty="0" smtClean="0">
                <a:hlinkClick r:id="rId3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Если нужно вспомнить основные понятия, не углубляясь в дебри научных статей. О сути фотосинтеза или партеногенеза, а также прочих явлений из мира ботаники, зоологии, анатомии и физиологии человека, общей биологии и экологии – коротко и ясно, по одному абзацу.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Проект “Вся биология”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4"/>
              </a:rPr>
              <a:t>//</a:t>
            </a:r>
            <a:r>
              <a:rPr lang="ru-RU" dirty="0" err="1" smtClean="0">
                <a:hlinkClick r:id="rId4"/>
              </a:rPr>
              <a:t>sbio.info</a:t>
            </a:r>
            <a:r>
              <a:rPr lang="ru-RU" dirty="0" smtClean="0">
                <a:hlinkClick r:id="rId4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Тут нам наиболее важны разделы “Учебные материалы” и “Занимательная биология”. А вообще, кажется, с одним этим сайтом, если хорошенько углубиться, можно выучить всю науку о жизни.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Популярная энциклопедия “Флора и фауна”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5"/>
              </a:rPr>
              <a:t>//</a:t>
            </a:r>
            <a:r>
              <a:rPr lang="ru-RU" dirty="0" err="1" smtClean="0">
                <a:hlinkClick r:id="rId5"/>
              </a:rPr>
              <a:t>biodat.ru</a:t>
            </a:r>
            <a:r>
              <a:rPr lang="ru-RU" dirty="0" smtClean="0">
                <a:hlinkClick r:id="rId5"/>
              </a:rPr>
              <a:t>/</a:t>
            </a:r>
            <a:r>
              <a:rPr lang="ru-RU" dirty="0" err="1" smtClean="0">
                <a:hlinkClick r:id="rId5"/>
              </a:rPr>
              <a:t>db</a:t>
            </a:r>
            <a:r>
              <a:rPr lang="ru-RU" dirty="0" smtClean="0">
                <a:hlinkClick r:id="rId5"/>
              </a:rPr>
              <a:t>/</a:t>
            </a:r>
            <a:r>
              <a:rPr lang="ru-RU" dirty="0" err="1" smtClean="0">
                <a:hlinkClick r:id="rId5"/>
              </a:rPr>
              <a:t>fen</a:t>
            </a:r>
            <a:r>
              <a:rPr lang="ru-RU" dirty="0" smtClean="0">
                <a:hlinkClick r:id="rId5"/>
              </a:rPr>
              <a:t>/</a:t>
            </a:r>
            <a:r>
              <a:rPr lang="ru-RU" dirty="0" err="1" smtClean="0">
                <a:hlinkClick r:id="rId5"/>
              </a:rPr>
              <a:t>anim.htm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Информация по видам животных и растений – тут их более чем 3900. Нужная статья ищется поиском. Внизу еще есть полезные ссылки на Красные книги России.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/>
              <a:t>Мегаэнциклопедия</a:t>
            </a:r>
            <a:r>
              <a:rPr lang="ru-RU" b="1" dirty="0" smtClean="0"/>
              <a:t> животных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6"/>
              </a:rPr>
              <a:t>//</a:t>
            </a:r>
            <a:r>
              <a:rPr lang="ru-RU" dirty="0" err="1" smtClean="0">
                <a:hlinkClick r:id="rId6"/>
              </a:rPr>
              <a:t>www.zooclub.ru</a:t>
            </a:r>
            <a:r>
              <a:rPr lang="ru-RU" dirty="0" smtClean="0">
                <a:hlinkClick r:id="rId6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Море полезной информации о меньших братьях – как научного характера (кто такие </a:t>
            </a:r>
            <a:r>
              <a:rPr lang="ru-RU" dirty="0" err="1" smtClean="0"/>
              <a:t>первичноротые</a:t>
            </a:r>
            <a:r>
              <a:rPr lang="ru-RU" dirty="0" smtClean="0"/>
              <a:t>?), так и сугубо практического (как воспитывать щенка?).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Библиотека “Жизнь растений”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7"/>
              </a:rPr>
              <a:t>//</a:t>
            </a:r>
            <a:r>
              <a:rPr lang="ru-RU" dirty="0" err="1" smtClean="0">
                <a:hlinkClick r:id="rId7"/>
              </a:rPr>
              <a:t>plant.geoman.ru</a:t>
            </a:r>
            <a:r>
              <a:rPr lang="ru-RU" dirty="0" smtClean="0">
                <a:hlinkClick r:id="rId7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Тут можно почитать </a:t>
            </a:r>
            <a:r>
              <a:rPr lang="ru-RU" dirty="0" err="1" smtClean="0"/>
              <a:t>онлайн</a:t>
            </a:r>
            <a:r>
              <a:rPr lang="ru-RU" dirty="0" smtClean="0"/>
              <a:t> книги по ботанике, а также полезности о комнатных и лекарственных растениях.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Теория эволюции как она есть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8"/>
              </a:rPr>
              <a:t>//</a:t>
            </a:r>
            <a:r>
              <a:rPr lang="ru-RU" dirty="0" err="1" smtClean="0">
                <a:hlinkClick r:id="rId8"/>
              </a:rPr>
              <a:t>evolution.powernet.ru</a:t>
            </a:r>
            <a:r>
              <a:rPr lang="ru-RU" dirty="0" smtClean="0">
                <a:hlinkClick r:id="rId8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Для тех, кому срочно нужно подковаться по теории Дарвина, почитать о происхождении и жизни – и всяких таких вещах. Для удобства все материалы классифицировали по уровню сложности: от первого до третьего.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08738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География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Географический справочник </a:t>
            </a:r>
            <a:r>
              <a:rPr lang="ru-RU" dirty="0" err="1" smtClean="0"/>
              <a:t>онлайн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//</a:t>
            </a:r>
            <a:r>
              <a:rPr lang="ru-RU" dirty="0" err="1" smtClean="0">
                <a:hlinkClick r:id="rId2"/>
              </a:rPr>
              <a:t>geo.historic.ru</a:t>
            </a:r>
            <a:r>
              <a:rPr lang="ru-RU" dirty="0" smtClean="0">
                <a:hlinkClick r:id="rId2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Справочные данные и полезная информация о Земле и странах мира, часовые пояса, физические карты и географический атлас.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Энциклопедия “</a:t>
            </a:r>
            <a:r>
              <a:rPr lang="ru-RU" b="1" dirty="0" err="1" smtClean="0"/>
              <a:t>Кругосвет</a:t>
            </a:r>
            <a:r>
              <a:rPr lang="ru-RU" b="1" dirty="0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3"/>
              </a:rPr>
              <a:t>//</a:t>
            </a:r>
            <a:r>
              <a:rPr lang="ru-RU" dirty="0" err="1" smtClean="0">
                <a:hlinkClick r:id="rId3"/>
              </a:rPr>
              <a:t>www.krugosvet.ru</a:t>
            </a:r>
            <a:r>
              <a:rPr lang="ru-RU" dirty="0" smtClean="0">
                <a:hlinkClick r:id="rId3"/>
              </a:rPr>
              <a:t>/</a:t>
            </a:r>
            <a:r>
              <a:rPr lang="ru-RU" dirty="0" err="1" smtClean="0">
                <a:hlinkClick r:id="rId3"/>
              </a:rPr>
              <a:t>taxonomy</a:t>
            </a:r>
            <a:r>
              <a:rPr lang="ru-RU" dirty="0" smtClean="0">
                <a:hlinkClick r:id="rId3"/>
              </a:rPr>
              <a:t>/</a:t>
            </a:r>
            <a:r>
              <a:rPr lang="ru-RU" dirty="0" err="1" smtClean="0">
                <a:hlinkClick r:id="rId3"/>
              </a:rPr>
              <a:t>term</a:t>
            </a:r>
            <a:r>
              <a:rPr lang="ru-RU" dirty="0" smtClean="0">
                <a:hlinkClick r:id="rId3"/>
              </a:rPr>
              <a:t>/15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этой основательной </a:t>
            </a:r>
            <a:r>
              <a:rPr lang="ru-RU" dirty="0" err="1" smtClean="0"/>
              <a:t>онлайн-энциклопедии</a:t>
            </a:r>
            <a:r>
              <a:rPr lang="ru-RU" dirty="0" smtClean="0"/>
              <a:t> имеется отдельный раздел, посвященный географии.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Краткая географическая энциклопедия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4"/>
              </a:rPr>
              <a:t>//</a:t>
            </a:r>
            <a:r>
              <a:rPr lang="ru-RU" dirty="0" err="1" smtClean="0">
                <a:hlinkClick r:id="rId4"/>
              </a:rPr>
              <a:t>geoman.ru</a:t>
            </a:r>
            <a:r>
              <a:rPr lang="ru-RU" dirty="0" smtClean="0">
                <a:hlinkClick r:id="rId4"/>
              </a:rPr>
              <a:t>/</a:t>
            </a:r>
            <a:r>
              <a:rPr lang="ru-RU" dirty="0" err="1" smtClean="0">
                <a:hlinkClick r:id="rId4"/>
              </a:rPr>
              <a:t>geography</a:t>
            </a:r>
            <a:r>
              <a:rPr lang="ru-RU" dirty="0" smtClean="0">
                <a:hlinkClick r:id="rId4"/>
              </a:rPr>
              <a:t>/</a:t>
            </a:r>
            <a:r>
              <a:rPr lang="ru-RU" dirty="0" err="1" smtClean="0">
                <a:hlinkClick r:id="rId4"/>
              </a:rPr>
              <a:t>info</a:t>
            </a:r>
            <a:r>
              <a:rPr lang="ru-RU" dirty="0" smtClean="0">
                <a:hlinkClick r:id="rId4"/>
              </a:rPr>
              <a:t>/</a:t>
            </a:r>
            <a:r>
              <a:rPr lang="ru-RU" dirty="0" err="1" smtClean="0">
                <a:hlinkClick r:id="rId4"/>
              </a:rPr>
              <a:t>index.shtml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Лаконично обо всем, чему учат географы. От </a:t>
            </a:r>
            <a:r>
              <a:rPr lang="ru-RU" dirty="0" err="1" smtClean="0"/>
              <a:t>Абайской</a:t>
            </a:r>
            <a:r>
              <a:rPr lang="ru-RU" dirty="0" smtClean="0"/>
              <a:t> степи до реки </a:t>
            </a:r>
            <a:r>
              <a:rPr lang="ru-RU" dirty="0" err="1" smtClean="0"/>
              <a:t>Яя</a:t>
            </a:r>
            <a:r>
              <a:rPr lang="ru-RU" dirty="0" smtClean="0"/>
              <a:t>: термины, топонимы, путешественники и ученые.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Чудеса природы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5"/>
              </a:rPr>
              <a:t>//</a:t>
            </a:r>
            <a:r>
              <a:rPr lang="ru-RU" dirty="0" err="1" smtClean="0">
                <a:hlinkClick r:id="rId5"/>
              </a:rPr>
              <a:t>nature.worldstreasure.com</a:t>
            </a:r>
            <a:r>
              <a:rPr lang="ru-RU" dirty="0" smtClean="0">
                <a:hlinkClick r:id="rId5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Интересная информация о нашей планете и ее природе. Небольшие статьи на темы вроде: “Ниагарский водопад”, “Полярное сияние”, “Синий кит”… Все рассказано просто и проиллюстрировано картинками. Пригодится при подготовке докладов.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553200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Поделки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“Страна мастеров”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//</a:t>
            </a:r>
            <a:r>
              <a:rPr lang="ru-RU" dirty="0" err="1" smtClean="0">
                <a:hlinkClick r:id="rId2"/>
              </a:rPr>
              <a:t>stranamasterov.ru</a:t>
            </a:r>
            <a:r>
              <a:rPr lang="ru-RU" dirty="0" smtClean="0">
                <a:hlinkClick r:id="rId2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Каждую неделю тут выкладывают свежую подборку мастер-классов. Пошагово объясняют, как сшить, слепить, склеить – в общем, разнообразными способами изготовить всяческие штуковины, от овечки из ваты до костюма принцессы на утренник.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Игрушки и подарки своими руками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3"/>
              </a:rPr>
              <a:t>//</a:t>
            </a:r>
            <a:r>
              <a:rPr lang="ru-RU" dirty="0" err="1" smtClean="0">
                <a:hlinkClick r:id="rId3"/>
              </a:rPr>
              <a:t>allforchildren.ru</a:t>
            </a:r>
            <a:r>
              <a:rPr lang="ru-RU" dirty="0" smtClean="0">
                <a:hlinkClick r:id="rId3"/>
              </a:rPr>
              <a:t>/</a:t>
            </a:r>
            <a:r>
              <a:rPr lang="ru-RU" dirty="0" err="1" smtClean="0">
                <a:hlinkClick r:id="rId3"/>
              </a:rPr>
              <a:t>article</a:t>
            </a:r>
            <a:r>
              <a:rPr lang="ru-RU" dirty="0" smtClean="0">
                <a:hlinkClick r:id="rId3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Все сгруппировано по материалам (пластилин, бумага, соленое тесто…) и по праздникам (Восьмое марта, День Святого Валентина, Пасха, Новый год). Расписано очень подробно и скрупулезно.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Поделки своими руками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4"/>
              </a:rPr>
              <a:t>//</a:t>
            </a:r>
            <a:r>
              <a:rPr lang="ru-RU" dirty="0" err="1" smtClean="0">
                <a:hlinkClick r:id="rId4"/>
              </a:rPr>
              <a:t>maminsite.ru</a:t>
            </a:r>
            <a:r>
              <a:rPr lang="ru-RU" dirty="0" smtClean="0">
                <a:hlinkClick r:id="rId4"/>
              </a:rPr>
              <a:t>/</a:t>
            </a:r>
            <a:r>
              <a:rPr lang="ru-RU" dirty="0" err="1" smtClean="0">
                <a:hlinkClick r:id="rId4"/>
              </a:rPr>
              <a:t>early.files</a:t>
            </a:r>
            <a:r>
              <a:rPr lang="ru-RU" dirty="0" smtClean="0">
                <a:hlinkClick r:id="rId4"/>
              </a:rPr>
              <a:t>/</a:t>
            </a:r>
            <a:r>
              <a:rPr lang="ru-RU" dirty="0" err="1" smtClean="0">
                <a:hlinkClick r:id="rId4"/>
              </a:rPr>
              <a:t>podelki.html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Идеи для ручного творчества разделены по сезонам и праздникам, пошаговые объяснения снабжены фотографиями.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Поделки для детей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5"/>
              </a:rPr>
              <a:t>//</a:t>
            </a:r>
            <a:r>
              <a:rPr lang="ru-RU" dirty="0" err="1" smtClean="0">
                <a:hlinkClick r:id="rId5"/>
              </a:rPr>
              <a:t>podelkidlyadetei.ru</a:t>
            </a:r>
            <a:r>
              <a:rPr lang="ru-RU" dirty="0" smtClean="0">
                <a:hlinkClick r:id="rId5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Огромная куча </a:t>
            </a:r>
            <a:r>
              <a:rPr lang="ru-RU" dirty="0" err="1" smtClean="0"/>
              <a:t>рукотворческих</a:t>
            </a:r>
            <a:r>
              <a:rPr lang="ru-RU" dirty="0" smtClean="0"/>
              <a:t> полезностей. Выглядит симпатично и структурировано удобно. Кроме классификации по материалам и праздникам, для пущего удобства творческих мам, тут имеется еще и деление по возрастам.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Интересные поделки с детьми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6"/>
              </a:rPr>
              <a:t>//</a:t>
            </a:r>
            <a:r>
              <a:rPr lang="ru-RU" dirty="0" err="1" smtClean="0">
                <a:hlinkClick r:id="rId6"/>
              </a:rPr>
              <a:t>just-kids.ru</a:t>
            </a:r>
            <a:r>
              <a:rPr lang="ru-RU" dirty="0" smtClean="0">
                <a:hlinkClick r:id="rId6"/>
              </a:rPr>
              <a:t>/</a:t>
            </a:r>
            <a:r>
              <a:rPr lang="ru-RU" dirty="0" err="1" smtClean="0">
                <a:hlinkClick r:id="rId6"/>
              </a:rPr>
              <a:t>podelki_dlja_detej</a:t>
            </a:r>
            <a:r>
              <a:rPr lang="ru-RU" dirty="0" smtClean="0">
                <a:hlinkClick r:id="rId6"/>
              </a:rPr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Из бумаги и картона, из спичек и дерева, из природного материала, из шерсти, ткани и салфеток – и даже съедобные “</a:t>
            </a:r>
            <a:r>
              <a:rPr lang="ru-RU" dirty="0" err="1" smtClean="0"/>
              <a:t>вытворялки</a:t>
            </a:r>
            <a:r>
              <a:rPr lang="ru-RU" dirty="0" smtClean="0"/>
              <a:t>” доступного для детишек уровня.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Какие качества и навыки нужны для выживания в быстром мире?</a:t>
            </a:r>
          </a:p>
          <a:p>
            <a:pPr>
              <a:buFont typeface="Arial" charset="0"/>
              <a:buNone/>
            </a:pPr>
            <a:r>
              <a:rPr lang="ru-RU" smtClean="0"/>
              <a:t>Мы ими владеем?</a:t>
            </a:r>
          </a:p>
          <a:p>
            <a:pPr>
              <a:buFont typeface="Arial" charset="0"/>
              <a:buNone/>
            </a:pPr>
            <a:r>
              <a:rPr lang="ru-RU" smtClean="0"/>
              <a:t>Наши знания отвечают ИХ потребностям?</a:t>
            </a:r>
          </a:p>
          <a:p>
            <a:pPr>
              <a:buFont typeface="Arial" charset="0"/>
              <a:buNone/>
            </a:pPr>
            <a:r>
              <a:rPr lang="ru-RU" smtClean="0"/>
              <a:t>Мы владеем знаниями, необходимыми нашим детям?</a:t>
            </a:r>
          </a:p>
          <a:p>
            <a:pPr>
              <a:buFont typeface="Arial" charset="0"/>
              <a:buNone/>
            </a:pPr>
            <a:r>
              <a:rPr lang="ru-RU" smtClean="0"/>
              <a:t>Мы хотим </a:t>
            </a:r>
            <a:r>
              <a:rPr lang="ru-RU" b="1" smtClean="0"/>
              <a:t>давать</a:t>
            </a:r>
            <a:r>
              <a:rPr lang="ru-RU" smtClean="0"/>
              <a:t> старые знания, но хотят ли дети </a:t>
            </a:r>
            <a:r>
              <a:rPr lang="ru-RU" b="1" smtClean="0"/>
              <a:t>брать</a:t>
            </a:r>
            <a:r>
              <a:rPr lang="ru-RU" smtClean="0"/>
              <a:t> от нас эти знания?</a:t>
            </a:r>
          </a:p>
          <a:p>
            <a:pPr>
              <a:buFont typeface="Arial" charset="0"/>
              <a:buNone/>
            </a:pPr>
            <a:r>
              <a:rPr lang="ru-RU" smtClean="0"/>
              <a:t>Мы знаем, что им </a:t>
            </a:r>
            <a:r>
              <a:rPr lang="ru-RU" b="1" smtClean="0"/>
              <a:t>нужно</a:t>
            </a:r>
            <a:r>
              <a:rPr lang="ru-RU" smtClean="0"/>
              <a:t>?</a:t>
            </a:r>
          </a:p>
          <a:p>
            <a:pPr>
              <a:buFont typeface="Arial" charset="0"/>
              <a:buNone/>
            </a:pPr>
            <a:r>
              <a:rPr lang="ru-RU" b="1" smtClean="0"/>
              <a:t>Устаревшие подходы </a:t>
            </a:r>
            <a:r>
              <a:rPr lang="ru-RU" smtClean="0"/>
              <a:t>– камень преткновения для диалога между Родителем и Ребёнком.</a:t>
            </a:r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Основная проблема:</a:t>
            </a:r>
            <a:endParaRPr lang="ru-RU" dirty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68313" y="1125538"/>
            <a:ext cx="8207375" cy="55435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Родитель:</a:t>
            </a:r>
          </a:p>
          <a:p>
            <a:pPr>
              <a:buFontTx/>
              <a:buChar char="-"/>
            </a:pPr>
            <a:r>
              <a:rPr lang="ru-RU" smtClean="0"/>
              <a:t>Знаю о чем можно поговорить…</a:t>
            </a:r>
          </a:p>
          <a:p>
            <a:pPr>
              <a:buFontTx/>
              <a:buChar char="-"/>
            </a:pPr>
            <a:r>
              <a:rPr lang="ru-RU" smtClean="0"/>
              <a:t>Понимаю что волнует…</a:t>
            </a:r>
          </a:p>
          <a:p>
            <a:pPr>
              <a:buFont typeface="Arial" charset="0"/>
              <a:buNone/>
            </a:pPr>
            <a:r>
              <a:rPr lang="ru-RU" smtClean="0"/>
              <a:t>   НО… не знаю КАК!</a:t>
            </a:r>
          </a:p>
          <a:p>
            <a:pPr>
              <a:buFont typeface="Arial" charset="0"/>
              <a:buNone/>
            </a:pPr>
            <a:r>
              <a:rPr lang="ru-RU" smtClean="0"/>
              <a:t>Современный ребёнок не хочет (не воспринимает) назиданий, внушений, наставлений, поучений! </a:t>
            </a:r>
          </a:p>
          <a:p>
            <a:pPr>
              <a:buFont typeface="Arial" charset="0"/>
              <a:buNone/>
            </a:pPr>
            <a:r>
              <a:rPr lang="ru-RU" smtClean="0"/>
              <a:t>ТАКАЯ передача опыта не востребована!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Что делать? Как делать?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836613"/>
            <a:ext cx="8785225" cy="5761037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</a:t>
            </a:r>
            <a:r>
              <a:rPr lang="ru-RU" sz="4400" dirty="0" smtClean="0"/>
              <a:t>Основными инструментами передачи нужного жизненного опыта остаются</a:t>
            </a:r>
            <a:r>
              <a:rPr lang="ru-RU" sz="4400" b="1" dirty="0" smtClean="0"/>
              <a:t> 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 smtClean="0"/>
              <a:t>любовь,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 smtClean="0"/>
              <a:t>забота,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 smtClean="0"/>
              <a:t>взаимопонимание, взаимоуважение.</a:t>
            </a:r>
            <a:r>
              <a:rPr lang="ru-RU" dirty="0" smtClean="0"/>
              <a:t> 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Почему?</a:t>
            </a:r>
            <a:endParaRPr lang="ru-RU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0483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4800" b="1" smtClean="0"/>
              <a:t>    Что бы не происходило, наши дети должны быть уверенны в нас. </a:t>
            </a:r>
          </a:p>
          <a:p>
            <a:pPr algn="ctr">
              <a:buFont typeface="Arial" charset="0"/>
              <a:buNone/>
            </a:pPr>
            <a:r>
              <a:rPr lang="ru-RU" sz="4800" b="1" smtClean="0"/>
              <a:t>    </a:t>
            </a:r>
            <a:r>
              <a:rPr lang="ru-RU" sz="4800" smtClean="0"/>
              <a:t>Нельзя демонстрировать свою растерянность и беспомощность.</a:t>
            </a:r>
          </a:p>
          <a:p>
            <a:pPr algn="ctr">
              <a:buFont typeface="Arial" charset="0"/>
              <a:buNone/>
            </a:pPr>
            <a:endParaRPr lang="ru-RU" smtClean="0"/>
          </a:p>
          <a:p>
            <a:pPr algn="ctr">
              <a:buFont typeface="Arial" charset="0"/>
              <a:buNone/>
            </a:pPr>
            <a:r>
              <a:rPr lang="ru-RU" smtClean="0"/>
              <a:t>Почему?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3373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3600" b="1" smtClean="0"/>
              <a:t>    Родителю нужно учиться!</a:t>
            </a:r>
          </a:p>
          <a:p>
            <a:pPr>
              <a:buFont typeface="Arial" charset="0"/>
              <a:buNone/>
            </a:pPr>
            <a:r>
              <a:rPr lang="ru-RU" sz="3600" b="1" smtClean="0"/>
              <a:t>    И не столько у детей, </a:t>
            </a:r>
          </a:p>
          <a:p>
            <a:pPr>
              <a:buFont typeface="Arial" charset="0"/>
              <a:buNone/>
            </a:pPr>
            <a:r>
              <a:rPr lang="ru-RU" sz="3600" b="1" smtClean="0"/>
              <a:t>    сколько </a:t>
            </a:r>
            <a:r>
              <a:rPr lang="ru-RU" sz="3600" b="1" u="sng" smtClean="0"/>
              <a:t>с детьми</a:t>
            </a:r>
            <a:r>
              <a:rPr lang="ru-RU" sz="3600" b="1" smtClean="0"/>
              <a:t>.</a:t>
            </a:r>
          </a:p>
          <a:p>
            <a:pPr>
              <a:buFont typeface="Arial" charset="0"/>
              <a:buNone/>
            </a:pPr>
            <a:r>
              <a:rPr lang="ru-RU" sz="3600" b="1" smtClean="0"/>
              <a:t>  </a:t>
            </a:r>
            <a:r>
              <a:rPr lang="ru-RU" sz="3600" smtClean="0"/>
              <a:t> Тех знаний, которые вложили нам в голову преподаватели в школе не достаточно и большинство этих знаний из прошлого. </a:t>
            </a:r>
          </a:p>
          <a:p>
            <a:pPr>
              <a:buFont typeface="Arial" charset="0"/>
              <a:buNone/>
            </a:pPr>
            <a:r>
              <a:rPr lang="ru-RU" sz="3600" smtClean="0"/>
              <a:t>   Первый шаг к этому – признаться самому себе в том, что вам есть, куда расти, как родителям.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975350"/>
          </a:xfrm>
        </p:spPr>
        <p:txBody>
          <a:bodyPr/>
          <a:lstStyle/>
          <a:p>
            <a:r>
              <a:rPr lang="ru-RU" b="1" smtClean="0"/>
              <a:t>Самые востребованные знания для наших детей - это те знания, которые нельзя прочесть, узнать,  «нагуглить», а можно только пережить.</a:t>
            </a:r>
            <a:endParaRPr lang="ru-RU" smtClean="0"/>
          </a:p>
          <a:p>
            <a:r>
              <a:rPr lang="ru-RU" smtClean="0"/>
              <a:t>Но когда наши дети переживают, мы говорим, советуем, оцениваем, осуждаем, рекомендуем, настаиваем…, но не помогаем справиться с переживаниями.</a:t>
            </a:r>
          </a:p>
          <a:p>
            <a:r>
              <a:rPr lang="ru-RU" smtClean="0"/>
              <a:t>Не умеем? Не обучены?</a:t>
            </a:r>
          </a:p>
          <a:p>
            <a:pPr>
              <a:buFont typeface="Arial" charset="0"/>
              <a:buNone/>
            </a:pPr>
            <a:r>
              <a:rPr lang="ru-RU" smtClean="0"/>
              <a:t> - </a:t>
            </a:r>
            <a:r>
              <a:rPr lang="ru-RU" u="sng" smtClean="0"/>
              <a:t>Как</a:t>
            </a:r>
            <a:r>
              <a:rPr lang="ru-RU" smtClean="0"/>
              <a:t> вы помогаете вашим детям справляться с переживаниями?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3373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/>
              <a:t>    Нам нужно искренне интересоваться интересами детей.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/>
              <a:t>    Мы можем легко оценить компьютерную игру, как бессмысленно потраченное время, но даже не знаем, что наш ребенок уже на N-м уровне. Нам проще запретить непонятное, нежели разобраться в сути.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- </a:t>
            </a:r>
            <a:r>
              <a:rPr lang="ru-RU" u="sng" dirty="0" smtClean="0"/>
              <a:t>Чем </a:t>
            </a:r>
            <a:r>
              <a:rPr lang="ru-RU" dirty="0" smtClean="0"/>
              <a:t>интересуется мой ребенок? </a:t>
            </a:r>
            <a:r>
              <a:rPr lang="ru-RU" u="sng" dirty="0" smtClean="0"/>
              <a:t>Что</a:t>
            </a:r>
            <a:r>
              <a:rPr lang="ru-RU" dirty="0" smtClean="0"/>
              <a:t> я знаю об этом увлечении? </a:t>
            </a:r>
            <a:r>
              <a:rPr lang="ru-RU" i="1" dirty="0" smtClean="0"/>
              <a:t>Когда</a:t>
            </a:r>
            <a:r>
              <a:rPr lang="ru-RU" dirty="0" smtClean="0"/>
              <a:t> мы переживали совместный опыт?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1579</Words>
  <Application>Microsoft Office PowerPoint</Application>
  <PresentationFormat>Экран (4:3)</PresentationFormat>
  <Paragraphs>120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Calibri</vt:lpstr>
      <vt:lpstr>Arial</vt:lpstr>
      <vt:lpstr>Тема Office</vt:lpstr>
      <vt:lpstr>От простого – к сложному, или Информационный вакуум в родительской культуре</vt:lpstr>
      <vt:lpstr>Разные миры Детства</vt:lpstr>
      <vt:lpstr>Слайд 3</vt:lpstr>
      <vt:lpstr>Основная проблема:</vt:lpstr>
      <vt:lpstr>Что делать? Как делать?</vt:lpstr>
      <vt:lpstr>Слайд 6</vt:lpstr>
      <vt:lpstr>Слайд 7</vt:lpstr>
      <vt:lpstr>Слайд 8</vt:lpstr>
      <vt:lpstr>Слайд 9</vt:lpstr>
      <vt:lpstr>Что такое Musical.Ly  ?</vt:lpstr>
      <vt:lpstr>Слайд 11</vt:lpstr>
      <vt:lpstr>Слайд 12</vt:lpstr>
      <vt:lpstr>Слайд 13</vt:lpstr>
      <vt:lpstr>Слайд 14</vt:lpstr>
      <vt:lpstr>Слайд 15</vt:lpstr>
      <vt:lpstr>Размышление над тезисом. Мысли вслух.</vt:lpstr>
      <vt:lpstr>Поразмышляем!?</vt:lpstr>
      <vt:lpstr>Пересмотр догм и правил, подходов и установок</vt:lpstr>
      <vt:lpstr>Как можно поработать с данными высказываниями?</vt:lpstr>
      <vt:lpstr>«Развитие происходит из точки покоя» Гордон Ньюфелд </vt:lpstr>
      <vt:lpstr>30 САЙТОВ В ПОМОЩЬ РОДИТЕЛЯМ ШКОЛЬНИКА 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Ульяна</dc:creator>
  <cp:lastModifiedBy>Poroshina-TI</cp:lastModifiedBy>
  <cp:revision>35</cp:revision>
  <dcterms:created xsi:type="dcterms:W3CDTF">2019-08-20T09:42:33Z</dcterms:created>
  <dcterms:modified xsi:type="dcterms:W3CDTF">2019-08-26T06:58:40Z</dcterms:modified>
</cp:coreProperties>
</file>