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0C970B8-2D68-4E34-B3B3-4F9BEF3491A4}" type="doc">
      <dgm:prSet loTypeId="urn:microsoft.com/office/officeart/2005/8/layout/cycle6" loCatId="cycle" qsTypeId="urn:microsoft.com/office/officeart/2005/8/quickstyle/simple1#2" qsCatId="simple" csTypeId="urn:microsoft.com/office/officeart/2005/8/colors/accent1_2#2" csCatId="accent1" phldr="1"/>
      <dgm:spPr/>
      <dgm:t>
        <a:bodyPr/>
        <a:lstStyle/>
        <a:p>
          <a:endParaRPr lang="ru-RU"/>
        </a:p>
      </dgm:t>
    </dgm:pt>
    <dgm:pt modelId="{3F2E3204-808E-4B9A-A79C-72E4B6A894AB}">
      <dgm:prSet phldrT="[Текст]" custT="1"/>
      <dgm:spPr/>
      <dgm:t>
        <a:bodyPr/>
        <a:lstStyle/>
        <a:p>
          <a:r>
            <a:rPr lang="ru-RU" sz="1800" b="1" dirty="0" smtClean="0"/>
            <a:t>обучение</a:t>
          </a:r>
          <a:endParaRPr lang="ru-RU" sz="1800" b="1" dirty="0"/>
        </a:p>
      </dgm:t>
    </dgm:pt>
    <dgm:pt modelId="{3C7D4945-4172-43DD-8461-2DE556B74BDA}" type="parTrans" cxnId="{EC998EF2-A956-497B-B897-460FED2E1B33}">
      <dgm:prSet/>
      <dgm:spPr/>
      <dgm:t>
        <a:bodyPr/>
        <a:lstStyle/>
        <a:p>
          <a:endParaRPr lang="ru-RU"/>
        </a:p>
      </dgm:t>
    </dgm:pt>
    <dgm:pt modelId="{45E923DE-44E3-4CF7-92A1-3B699EBF2590}" type="sibTrans" cxnId="{EC998EF2-A956-497B-B897-460FED2E1B33}">
      <dgm:prSet/>
      <dgm:spPr/>
      <dgm:t>
        <a:bodyPr/>
        <a:lstStyle/>
        <a:p>
          <a:endParaRPr lang="ru-RU"/>
        </a:p>
      </dgm:t>
    </dgm:pt>
    <dgm:pt modelId="{E0446BA1-F0C6-410F-9ECE-0FCD547BBC15}">
      <dgm:prSet phldrT="[Текст]" custT="1"/>
      <dgm:spPr/>
      <dgm:t>
        <a:bodyPr/>
        <a:lstStyle/>
        <a:p>
          <a:r>
            <a:rPr lang="ru-RU" sz="1800" b="1" dirty="0" smtClean="0"/>
            <a:t>внеурочная деятельность</a:t>
          </a:r>
          <a:endParaRPr lang="ru-RU" sz="1800" b="1" dirty="0"/>
        </a:p>
      </dgm:t>
    </dgm:pt>
    <dgm:pt modelId="{987520AF-29E0-4ADE-99F5-E0D69FD15906}" type="parTrans" cxnId="{E2BB4CE0-3635-404B-8460-9419CF034DF6}">
      <dgm:prSet/>
      <dgm:spPr/>
      <dgm:t>
        <a:bodyPr/>
        <a:lstStyle/>
        <a:p>
          <a:endParaRPr lang="ru-RU"/>
        </a:p>
      </dgm:t>
    </dgm:pt>
    <dgm:pt modelId="{4CED23F0-6583-4637-A3CA-7BC405CAEF1B}" type="sibTrans" cxnId="{E2BB4CE0-3635-404B-8460-9419CF034DF6}">
      <dgm:prSet/>
      <dgm:spPr/>
      <dgm:t>
        <a:bodyPr/>
        <a:lstStyle/>
        <a:p>
          <a:endParaRPr lang="ru-RU"/>
        </a:p>
      </dgm:t>
    </dgm:pt>
    <dgm:pt modelId="{7D7F7A8C-85DA-47A5-B7E3-87A70E203891}">
      <dgm:prSet phldrT="[Текст]" custT="1"/>
      <dgm:spPr/>
      <dgm:t>
        <a:bodyPr/>
        <a:lstStyle/>
        <a:p>
          <a:r>
            <a:rPr lang="ru-RU" sz="1800" b="1" dirty="0" smtClean="0"/>
            <a:t>дополнительное образование</a:t>
          </a:r>
          <a:endParaRPr lang="ru-RU" sz="1800" b="1" dirty="0"/>
        </a:p>
      </dgm:t>
    </dgm:pt>
    <dgm:pt modelId="{B045A6AB-1270-43FC-8E44-F9803BDE7CAF}" type="parTrans" cxnId="{0CBDF658-016D-47C3-AFF6-57ADD205E63F}">
      <dgm:prSet/>
      <dgm:spPr/>
      <dgm:t>
        <a:bodyPr/>
        <a:lstStyle/>
        <a:p>
          <a:endParaRPr lang="ru-RU"/>
        </a:p>
      </dgm:t>
    </dgm:pt>
    <dgm:pt modelId="{626909B0-6897-4B74-9C83-FFEEE37FABE2}" type="sibTrans" cxnId="{0CBDF658-016D-47C3-AFF6-57ADD205E63F}">
      <dgm:prSet/>
      <dgm:spPr/>
      <dgm:t>
        <a:bodyPr/>
        <a:lstStyle/>
        <a:p>
          <a:endParaRPr lang="ru-RU"/>
        </a:p>
      </dgm:t>
    </dgm:pt>
    <dgm:pt modelId="{67199DE6-A65F-4135-9B28-74EE3FF47429}">
      <dgm:prSet phldrT="[Текст]" custT="1"/>
      <dgm:spPr/>
      <dgm:t>
        <a:bodyPr/>
        <a:lstStyle/>
        <a:p>
          <a:r>
            <a:rPr lang="ru-RU" sz="1800" b="1" dirty="0" smtClean="0"/>
            <a:t>социум,</a:t>
          </a:r>
        </a:p>
        <a:p>
          <a:r>
            <a:rPr lang="ru-RU" sz="1800" b="1" dirty="0" smtClean="0"/>
            <a:t>семья</a:t>
          </a:r>
          <a:endParaRPr lang="ru-RU" sz="1800" b="1" dirty="0"/>
        </a:p>
      </dgm:t>
    </dgm:pt>
    <dgm:pt modelId="{4A769A00-198D-49A6-8D92-3C3C67D9A19A}" type="parTrans" cxnId="{84D4D150-4C30-4D92-8300-35BD4A2B5947}">
      <dgm:prSet/>
      <dgm:spPr/>
      <dgm:t>
        <a:bodyPr/>
        <a:lstStyle/>
        <a:p>
          <a:endParaRPr lang="ru-RU"/>
        </a:p>
      </dgm:t>
    </dgm:pt>
    <dgm:pt modelId="{F93A5D0A-E3ED-40A8-8992-C9E63D5EE53E}" type="sibTrans" cxnId="{84D4D150-4C30-4D92-8300-35BD4A2B5947}">
      <dgm:prSet/>
      <dgm:spPr/>
      <dgm:t>
        <a:bodyPr/>
        <a:lstStyle/>
        <a:p>
          <a:endParaRPr lang="ru-RU"/>
        </a:p>
      </dgm:t>
    </dgm:pt>
    <dgm:pt modelId="{0F3C5C51-453F-4B27-80A9-136C3D5EE6D1}">
      <dgm:prSet phldrT="[Текст]" custT="1"/>
      <dgm:spPr/>
      <dgm:t>
        <a:bodyPr/>
        <a:lstStyle/>
        <a:p>
          <a:r>
            <a:rPr lang="ru-RU" sz="1800" b="1" dirty="0" smtClean="0"/>
            <a:t>воспитание</a:t>
          </a:r>
          <a:endParaRPr lang="ru-RU" sz="1800" b="1" dirty="0"/>
        </a:p>
      </dgm:t>
    </dgm:pt>
    <dgm:pt modelId="{A577E099-E08B-4683-91AB-7A4D57AF01E4}" type="parTrans" cxnId="{05678DFB-683A-45C8-9B49-D03797A4B723}">
      <dgm:prSet/>
      <dgm:spPr/>
      <dgm:t>
        <a:bodyPr/>
        <a:lstStyle/>
        <a:p>
          <a:endParaRPr lang="ru-RU"/>
        </a:p>
      </dgm:t>
    </dgm:pt>
    <dgm:pt modelId="{7022AE20-1700-4A6C-9737-7049CE43546B}" type="sibTrans" cxnId="{05678DFB-683A-45C8-9B49-D03797A4B723}">
      <dgm:prSet/>
      <dgm:spPr/>
      <dgm:t>
        <a:bodyPr/>
        <a:lstStyle/>
        <a:p>
          <a:endParaRPr lang="ru-RU"/>
        </a:p>
      </dgm:t>
    </dgm:pt>
    <dgm:pt modelId="{66264BA9-6798-4A4B-889B-123A779D1A96}" type="pres">
      <dgm:prSet presAssocID="{90C970B8-2D68-4E34-B3B3-4F9BEF3491A4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B181374-3C64-48DF-9906-1B848997C313}" type="pres">
      <dgm:prSet presAssocID="{3F2E3204-808E-4B9A-A79C-72E4B6A894AB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2D38F91-4A00-47F6-B786-9F775B0F3AF4}" type="pres">
      <dgm:prSet presAssocID="{3F2E3204-808E-4B9A-A79C-72E4B6A894AB}" presName="spNode" presStyleCnt="0"/>
      <dgm:spPr/>
    </dgm:pt>
    <dgm:pt modelId="{CC7A6E99-E884-4986-98A7-73E1F90B515C}" type="pres">
      <dgm:prSet presAssocID="{45E923DE-44E3-4CF7-92A1-3B699EBF2590}" presName="sibTrans" presStyleLbl="sibTrans1D1" presStyleIdx="0" presStyleCnt="5"/>
      <dgm:spPr/>
      <dgm:t>
        <a:bodyPr/>
        <a:lstStyle/>
        <a:p>
          <a:endParaRPr lang="ru-RU"/>
        </a:p>
      </dgm:t>
    </dgm:pt>
    <dgm:pt modelId="{6EEB41F4-87EE-4095-A6FA-4D2E598BFE87}" type="pres">
      <dgm:prSet presAssocID="{E0446BA1-F0C6-410F-9ECE-0FCD547BBC15}" presName="node" presStyleLbl="node1" presStyleIdx="1" presStyleCnt="5" custScaleX="13230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83956A8-AFF2-4625-ABB2-8B248BFBDFDB}" type="pres">
      <dgm:prSet presAssocID="{E0446BA1-F0C6-410F-9ECE-0FCD547BBC15}" presName="spNode" presStyleCnt="0"/>
      <dgm:spPr/>
    </dgm:pt>
    <dgm:pt modelId="{DE96F97F-A8C7-4F72-9DFB-B69C74BA7DEF}" type="pres">
      <dgm:prSet presAssocID="{4CED23F0-6583-4637-A3CA-7BC405CAEF1B}" presName="sibTrans" presStyleLbl="sibTrans1D1" presStyleIdx="1" presStyleCnt="5"/>
      <dgm:spPr/>
      <dgm:t>
        <a:bodyPr/>
        <a:lstStyle/>
        <a:p>
          <a:endParaRPr lang="ru-RU"/>
        </a:p>
      </dgm:t>
    </dgm:pt>
    <dgm:pt modelId="{6037C30E-FABA-4A92-A110-D21776C380DD}" type="pres">
      <dgm:prSet presAssocID="{7D7F7A8C-85DA-47A5-B7E3-87A70E203891}" presName="node" presStyleLbl="node1" presStyleIdx="2" presStyleCnt="5" custScaleX="18151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9CA938F-2FD1-45A8-9D47-8D3BC4B39AFD}" type="pres">
      <dgm:prSet presAssocID="{7D7F7A8C-85DA-47A5-B7E3-87A70E203891}" presName="spNode" presStyleCnt="0"/>
      <dgm:spPr/>
    </dgm:pt>
    <dgm:pt modelId="{91B5B0F4-0947-4C36-B267-661AA801998B}" type="pres">
      <dgm:prSet presAssocID="{626909B0-6897-4B74-9C83-FFEEE37FABE2}" presName="sibTrans" presStyleLbl="sibTrans1D1" presStyleIdx="2" presStyleCnt="5"/>
      <dgm:spPr/>
      <dgm:t>
        <a:bodyPr/>
        <a:lstStyle/>
        <a:p>
          <a:endParaRPr lang="ru-RU"/>
        </a:p>
      </dgm:t>
    </dgm:pt>
    <dgm:pt modelId="{06F63B9A-A42C-4DB3-AFF2-32F6717E832A}" type="pres">
      <dgm:prSet presAssocID="{67199DE6-A65F-4135-9B28-74EE3FF47429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52F8B3C-F0FB-42E0-989F-B5151CC4B98A}" type="pres">
      <dgm:prSet presAssocID="{67199DE6-A65F-4135-9B28-74EE3FF47429}" presName="spNode" presStyleCnt="0"/>
      <dgm:spPr/>
    </dgm:pt>
    <dgm:pt modelId="{45B2392D-3105-46C9-B4E2-E544F87E30C6}" type="pres">
      <dgm:prSet presAssocID="{F93A5D0A-E3ED-40A8-8992-C9E63D5EE53E}" presName="sibTrans" presStyleLbl="sibTrans1D1" presStyleIdx="3" presStyleCnt="5"/>
      <dgm:spPr/>
      <dgm:t>
        <a:bodyPr/>
        <a:lstStyle/>
        <a:p>
          <a:endParaRPr lang="ru-RU"/>
        </a:p>
      </dgm:t>
    </dgm:pt>
    <dgm:pt modelId="{90B84BE7-B374-467D-91B2-5BCD0C58AF92}" type="pres">
      <dgm:prSet presAssocID="{0F3C5C51-453F-4B27-80A9-136C3D5EE6D1}" presName="node" presStyleLbl="node1" presStyleIdx="4" presStyleCnt="5" custScaleX="14215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9A30DF6-EE35-4497-BC92-36C75696339C}" type="pres">
      <dgm:prSet presAssocID="{0F3C5C51-453F-4B27-80A9-136C3D5EE6D1}" presName="spNode" presStyleCnt="0"/>
      <dgm:spPr/>
    </dgm:pt>
    <dgm:pt modelId="{B959BE3D-A994-455E-8E54-9D7FFFD1C356}" type="pres">
      <dgm:prSet presAssocID="{7022AE20-1700-4A6C-9737-7049CE43546B}" presName="sibTrans" presStyleLbl="sibTrans1D1" presStyleIdx="4" presStyleCnt="5"/>
      <dgm:spPr/>
      <dgm:t>
        <a:bodyPr/>
        <a:lstStyle/>
        <a:p>
          <a:endParaRPr lang="ru-RU"/>
        </a:p>
      </dgm:t>
    </dgm:pt>
  </dgm:ptLst>
  <dgm:cxnLst>
    <dgm:cxn modelId="{1CBF0506-6BD7-427F-BB94-7CE0E9EEA287}" type="presOf" srcId="{F93A5D0A-E3ED-40A8-8992-C9E63D5EE53E}" destId="{45B2392D-3105-46C9-B4E2-E544F87E30C6}" srcOrd="0" destOrd="0" presId="urn:microsoft.com/office/officeart/2005/8/layout/cycle6"/>
    <dgm:cxn modelId="{14F914FD-24F3-41FD-A2DA-F3B5204DBA8D}" type="presOf" srcId="{E0446BA1-F0C6-410F-9ECE-0FCD547BBC15}" destId="{6EEB41F4-87EE-4095-A6FA-4D2E598BFE87}" srcOrd="0" destOrd="0" presId="urn:microsoft.com/office/officeart/2005/8/layout/cycle6"/>
    <dgm:cxn modelId="{6B22FE6A-AAC7-4FA9-BEB5-80FD84D4C231}" type="presOf" srcId="{45E923DE-44E3-4CF7-92A1-3B699EBF2590}" destId="{CC7A6E99-E884-4986-98A7-73E1F90B515C}" srcOrd="0" destOrd="0" presId="urn:microsoft.com/office/officeart/2005/8/layout/cycle6"/>
    <dgm:cxn modelId="{E2BB4CE0-3635-404B-8460-9419CF034DF6}" srcId="{90C970B8-2D68-4E34-B3B3-4F9BEF3491A4}" destId="{E0446BA1-F0C6-410F-9ECE-0FCD547BBC15}" srcOrd="1" destOrd="0" parTransId="{987520AF-29E0-4ADE-99F5-E0D69FD15906}" sibTransId="{4CED23F0-6583-4637-A3CA-7BC405CAEF1B}"/>
    <dgm:cxn modelId="{444795B1-6A4A-45BA-9144-C0891D2FF3F9}" type="presOf" srcId="{0F3C5C51-453F-4B27-80A9-136C3D5EE6D1}" destId="{90B84BE7-B374-467D-91B2-5BCD0C58AF92}" srcOrd="0" destOrd="0" presId="urn:microsoft.com/office/officeart/2005/8/layout/cycle6"/>
    <dgm:cxn modelId="{A6EA9A5F-255D-4651-97AB-A2A3CEC5CDED}" type="presOf" srcId="{90C970B8-2D68-4E34-B3B3-4F9BEF3491A4}" destId="{66264BA9-6798-4A4B-889B-123A779D1A96}" srcOrd="0" destOrd="0" presId="urn:microsoft.com/office/officeart/2005/8/layout/cycle6"/>
    <dgm:cxn modelId="{26277F8F-337E-4B15-9F28-A5DFC2465F29}" type="presOf" srcId="{4CED23F0-6583-4637-A3CA-7BC405CAEF1B}" destId="{DE96F97F-A8C7-4F72-9DFB-B69C74BA7DEF}" srcOrd="0" destOrd="0" presId="urn:microsoft.com/office/officeart/2005/8/layout/cycle6"/>
    <dgm:cxn modelId="{84D4D150-4C30-4D92-8300-35BD4A2B5947}" srcId="{90C970B8-2D68-4E34-B3B3-4F9BEF3491A4}" destId="{67199DE6-A65F-4135-9B28-74EE3FF47429}" srcOrd="3" destOrd="0" parTransId="{4A769A00-198D-49A6-8D92-3C3C67D9A19A}" sibTransId="{F93A5D0A-E3ED-40A8-8992-C9E63D5EE53E}"/>
    <dgm:cxn modelId="{BE7517E0-81C0-420D-AAEC-6765BFF425F3}" type="presOf" srcId="{67199DE6-A65F-4135-9B28-74EE3FF47429}" destId="{06F63B9A-A42C-4DB3-AFF2-32F6717E832A}" srcOrd="0" destOrd="0" presId="urn:microsoft.com/office/officeart/2005/8/layout/cycle6"/>
    <dgm:cxn modelId="{158D8836-89E1-45DB-96E3-67F8218DBE1F}" type="presOf" srcId="{3F2E3204-808E-4B9A-A79C-72E4B6A894AB}" destId="{DB181374-3C64-48DF-9906-1B848997C313}" srcOrd="0" destOrd="0" presId="urn:microsoft.com/office/officeart/2005/8/layout/cycle6"/>
    <dgm:cxn modelId="{05678DFB-683A-45C8-9B49-D03797A4B723}" srcId="{90C970B8-2D68-4E34-B3B3-4F9BEF3491A4}" destId="{0F3C5C51-453F-4B27-80A9-136C3D5EE6D1}" srcOrd="4" destOrd="0" parTransId="{A577E099-E08B-4683-91AB-7A4D57AF01E4}" sibTransId="{7022AE20-1700-4A6C-9737-7049CE43546B}"/>
    <dgm:cxn modelId="{A63D1CB1-68BF-4729-A88E-CB7F2432B758}" type="presOf" srcId="{626909B0-6897-4B74-9C83-FFEEE37FABE2}" destId="{91B5B0F4-0947-4C36-B267-661AA801998B}" srcOrd="0" destOrd="0" presId="urn:microsoft.com/office/officeart/2005/8/layout/cycle6"/>
    <dgm:cxn modelId="{D1F18C5D-E9B6-4D82-AC3E-E2ECDA2A6B6E}" type="presOf" srcId="{7D7F7A8C-85DA-47A5-B7E3-87A70E203891}" destId="{6037C30E-FABA-4A92-A110-D21776C380DD}" srcOrd="0" destOrd="0" presId="urn:microsoft.com/office/officeart/2005/8/layout/cycle6"/>
    <dgm:cxn modelId="{0CBDF658-016D-47C3-AFF6-57ADD205E63F}" srcId="{90C970B8-2D68-4E34-B3B3-4F9BEF3491A4}" destId="{7D7F7A8C-85DA-47A5-B7E3-87A70E203891}" srcOrd="2" destOrd="0" parTransId="{B045A6AB-1270-43FC-8E44-F9803BDE7CAF}" sibTransId="{626909B0-6897-4B74-9C83-FFEEE37FABE2}"/>
    <dgm:cxn modelId="{EC998EF2-A956-497B-B897-460FED2E1B33}" srcId="{90C970B8-2D68-4E34-B3B3-4F9BEF3491A4}" destId="{3F2E3204-808E-4B9A-A79C-72E4B6A894AB}" srcOrd="0" destOrd="0" parTransId="{3C7D4945-4172-43DD-8461-2DE556B74BDA}" sibTransId="{45E923DE-44E3-4CF7-92A1-3B699EBF2590}"/>
    <dgm:cxn modelId="{E11F0DD6-EA50-46AB-A4C2-FB360DB30BB5}" type="presOf" srcId="{7022AE20-1700-4A6C-9737-7049CE43546B}" destId="{B959BE3D-A994-455E-8E54-9D7FFFD1C356}" srcOrd="0" destOrd="0" presId="urn:microsoft.com/office/officeart/2005/8/layout/cycle6"/>
    <dgm:cxn modelId="{8088623F-78F5-4747-AF9F-B6DD58B7C6DF}" type="presParOf" srcId="{66264BA9-6798-4A4B-889B-123A779D1A96}" destId="{DB181374-3C64-48DF-9906-1B848997C313}" srcOrd="0" destOrd="0" presId="urn:microsoft.com/office/officeart/2005/8/layout/cycle6"/>
    <dgm:cxn modelId="{B349E60B-2E2C-40D8-A544-3E674800CF05}" type="presParOf" srcId="{66264BA9-6798-4A4B-889B-123A779D1A96}" destId="{B2D38F91-4A00-47F6-B786-9F775B0F3AF4}" srcOrd="1" destOrd="0" presId="urn:microsoft.com/office/officeart/2005/8/layout/cycle6"/>
    <dgm:cxn modelId="{4359F5AF-60EB-4E9D-9BC6-C490C18A402E}" type="presParOf" srcId="{66264BA9-6798-4A4B-889B-123A779D1A96}" destId="{CC7A6E99-E884-4986-98A7-73E1F90B515C}" srcOrd="2" destOrd="0" presId="urn:microsoft.com/office/officeart/2005/8/layout/cycle6"/>
    <dgm:cxn modelId="{7D6616F1-AE21-410B-8906-5D9FF9D12CFC}" type="presParOf" srcId="{66264BA9-6798-4A4B-889B-123A779D1A96}" destId="{6EEB41F4-87EE-4095-A6FA-4D2E598BFE87}" srcOrd="3" destOrd="0" presId="urn:microsoft.com/office/officeart/2005/8/layout/cycle6"/>
    <dgm:cxn modelId="{4D8FABE5-D4EB-454E-9781-B96EF663B118}" type="presParOf" srcId="{66264BA9-6798-4A4B-889B-123A779D1A96}" destId="{C83956A8-AFF2-4625-ABB2-8B248BFBDFDB}" srcOrd="4" destOrd="0" presId="urn:microsoft.com/office/officeart/2005/8/layout/cycle6"/>
    <dgm:cxn modelId="{38716019-1D80-43D0-9823-17AE20222BB7}" type="presParOf" srcId="{66264BA9-6798-4A4B-889B-123A779D1A96}" destId="{DE96F97F-A8C7-4F72-9DFB-B69C74BA7DEF}" srcOrd="5" destOrd="0" presId="urn:microsoft.com/office/officeart/2005/8/layout/cycle6"/>
    <dgm:cxn modelId="{4AFEDF1D-300C-49CD-8AF5-70D17702E042}" type="presParOf" srcId="{66264BA9-6798-4A4B-889B-123A779D1A96}" destId="{6037C30E-FABA-4A92-A110-D21776C380DD}" srcOrd="6" destOrd="0" presId="urn:microsoft.com/office/officeart/2005/8/layout/cycle6"/>
    <dgm:cxn modelId="{125DC54D-0473-49F7-8534-6F02FFB56645}" type="presParOf" srcId="{66264BA9-6798-4A4B-889B-123A779D1A96}" destId="{A9CA938F-2FD1-45A8-9D47-8D3BC4B39AFD}" srcOrd="7" destOrd="0" presId="urn:microsoft.com/office/officeart/2005/8/layout/cycle6"/>
    <dgm:cxn modelId="{9CB34E50-84DD-4540-AB84-B7D158AD396A}" type="presParOf" srcId="{66264BA9-6798-4A4B-889B-123A779D1A96}" destId="{91B5B0F4-0947-4C36-B267-661AA801998B}" srcOrd="8" destOrd="0" presId="urn:microsoft.com/office/officeart/2005/8/layout/cycle6"/>
    <dgm:cxn modelId="{5353D8B1-E4AE-40D4-A13B-6BD6FF7E6AC4}" type="presParOf" srcId="{66264BA9-6798-4A4B-889B-123A779D1A96}" destId="{06F63B9A-A42C-4DB3-AFF2-32F6717E832A}" srcOrd="9" destOrd="0" presId="urn:microsoft.com/office/officeart/2005/8/layout/cycle6"/>
    <dgm:cxn modelId="{351BBFDE-A4BA-4F54-914D-B74A751CDF26}" type="presParOf" srcId="{66264BA9-6798-4A4B-889B-123A779D1A96}" destId="{252F8B3C-F0FB-42E0-989F-B5151CC4B98A}" srcOrd="10" destOrd="0" presId="urn:microsoft.com/office/officeart/2005/8/layout/cycle6"/>
    <dgm:cxn modelId="{9B753BEA-E123-4B91-8862-2CD659A478B4}" type="presParOf" srcId="{66264BA9-6798-4A4B-889B-123A779D1A96}" destId="{45B2392D-3105-46C9-B4E2-E544F87E30C6}" srcOrd="11" destOrd="0" presId="urn:microsoft.com/office/officeart/2005/8/layout/cycle6"/>
    <dgm:cxn modelId="{9618BD0A-52FD-4E8E-91A0-E10E4ED8C319}" type="presParOf" srcId="{66264BA9-6798-4A4B-889B-123A779D1A96}" destId="{90B84BE7-B374-467D-91B2-5BCD0C58AF92}" srcOrd="12" destOrd="0" presId="urn:microsoft.com/office/officeart/2005/8/layout/cycle6"/>
    <dgm:cxn modelId="{7964CB60-18EA-4546-9CA3-336328E7BD65}" type="presParOf" srcId="{66264BA9-6798-4A4B-889B-123A779D1A96}" destId="{79A30DF6-EE35-4497-BC92-36C75696339C}" srcOrd="13" destOrd="0" presId="urn:microsoft.com/office/officeart/2005/8/layout/cycle6"/>
    <dgm:cxn modelId="{421ED0BD-E807-468A-84B3-D782CC049229}" type="presParOf" srcId="{66264BA9-6798-4A4B-889B-123A779D1A96}" destId="{B959BE3D-A994-455E-8E54-9D7FFFD1C356}" srcOrd="14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2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14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7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62A90E0-B40E-488E-B52D-E051E5BCC053}" type="datetimeFigureOut">
              <a:rPr lang="ru-RU"/>
              <a:pPr>
                <a:defRPr/>
              </a:pPr>
              <a:t>18.09.2015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320021B-ECD2-43C6-9F69-BFC6D6ADDD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C07CC8-A1C8-41A9-94D3-67A82440CF34}" type="datetimeFigureOut">
              <a:rPr lang="ru-RU"/>
              <a:pPr>
                <a:defRPr/>
              </a:pPr>
              <a:t>18.09.2015</a:t>
            </a:fld>
            <a:endParaRPr lang="ru-RU"/>
          </a:p>
        </p:txBody>
      </p:sp>
      <p:sp>
        <p:nvSpPr>
          <p:cNvPr id="5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00459A-821C-4C43-A9B0-F7D3DE97FBC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6A3BE7-1212-401A-8BD8-13578789880D}" type="datetimeFigureOut">
              <a:rPr lang="ru-RU"/>
              <a:pPr>
                <a:defRPr/>
              </a:pPr>
              <a:t>18.09.2015</a:t>
            </a:fld>
            <a:endParaRPr lang="ru-RU"/>
          </a:p>
        </p:txBody>
      </p:sp>
      <p:sp>
        <p:nvSpPr>
          <p:cNvPr id="5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67FADF-A097-466F-A50F-63191E12EB6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E24892-7E73-46C7-A987-ABF3BB440399}" type="datetimeFigureOut">
              <a:rPr lang="ru-RU"/>
              <a:pPr>
                <a:defRPr/>
              </a:pPr>
              <a:t>18.09.2015</a:t>
            </a:fld>
            <a:endParaRPr lang="ru-RU"/>
          </a:p>
        </p:txBody>
      </p:sp>
      <p:sp>
        <p:nvSpPr>
          <p:cNvPr id="5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90E500-8CBA-4AF0-972A-F046B69B00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1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107C784-186F-4190-9AE9-6EA74E287360}" type="datetimeFigureOut">
              <a:rPr lang="ru-RU"/>
              <a:pPr>
                <a:defRPr/>
              </a:pPr>
              <a:t>18.09.2015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DB726D3-D069-4F27-AB5C-EEC9D57E663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638B22-E80E-485D-8D4B-60340497A95B}" type="datetimeFigureOut">
              <a:rPr lang="ru-RU"/>
              <a:pPr>
                <a:defRPr/>
              </a:pPr>
              <a:t>18.09.2015</a:t>
            </a:fld>
            <a:endParaRPr lang="ru-RU"/>
          </a:p>
        </p:txBody>
      </p:sp>
      <p:sp>
        <p:nvSpPr>
          <p:cNvPr id="6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4CD9C9-AA27-4A40-81FE-64A8E151E33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lvl1pPr>
              <a:defRPr b="1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594202-C1B4-403E-993D-95660D50CF6C}" type="datetimeFigureOut">
              <a:rPr lang="ru-RU"/>
              <a:pPr>
                <a:defRPr/>
              </a:pPr>
              <a:t>18.09.2015</a:t>
            </a:fld>
            <a:endParaRPr lang="ru-RU"/>
          </a:p>
        </p:txBody>
      </p:sp>
      <p:sp>
        <p:nvSpPr>
          <p:cNvPr id="8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254E2A-A32B-454C-AE4A-0950F04770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073636-4B0C-4E16-AB95-083384D259A2}" type="datetimeFigureOut">
              <a:rPr lang="ru-RU"/>
              <a:pPr>
                <a:defRPr/>
              </a:pPr>
              <a:t>18.09.2015</a:t>
            </a:fld>
            <a:endParaRPr lang="ru-RU"/>
          </a:p>
        </p:txBody>
      </p:sp>
      <p:sp>
        <p:nvSpPr>
          <p:cNvPr id="4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D2480C-D09D-4E59-BC69-93752B041D8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6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6B86B71-1FE1-4A22-A7D2-8C7B6F6E7681}" type="datetimeFigureOut">
              <a:rPr lang="ru-RU"/>
              <a:pPr>
                <a:defRPr/>
              </a:pPr>
              <a:t>18.09.2015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5DA5153-0EB0-4C46-8DF5-B10915F76C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18DFAD-E086-48D3-B569-97B1E9FB2357}" type="datetimeFigureOut">
              <a:rPr lang="ru-RU"/>
              <a:pPr>
                <a:defRPr/>
              </a:pPr>
              <a:t>18.09.2015</a:t>
            </a:fld>
            <a:endParaRPr lang="ru-RU"/>
          </a:p>
        </p:txBody>
      </p:sp>
      <p:sp>
        <p:nvSpPr>
          <p:cNvPr id="6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251668-4BD7-424E-B239-6E12C918D8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14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с одним скругленным углом 10"/>
          <p:cNvSpPr/>
          <p:nvPr/>
        </p:nvSpPr>
        <p:spPr>
          <a:xfrm>
            <a:off x="6400800" y="433388"/>
            <a:ext cx="2324100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/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A195916-3014-4CC6-B3ED-7363D5AC7754}" type="datetimeFigureOut">
              <a:rPr lang="ru-RU"/>
              <a:pPr>
                <a:defRPr/>
              </a:pPr>
              <a:t>18.09.2015</a:t>
            </a:fld>
            <a:endParaRPr lang="ru-RU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B81AF6C-67E7-4460-82BA-D830079CECE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3238" y="4986338"/>
            <a:ext cx="8183562" cy="1050925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1" name="Текст 3"/>
          <p:cNvSpPr>
            <a:spLocks noGrp="1"/>
          </p:cNvSpPr>
          <p:nvPr>
            <p:ph type="body" idx="1"/>
          </p:nvPr>
        </p:nvSpPr>
        <p:spPr bwMode="auto">
          <a:xfrm>
            <a:off x="503238" y="530225"/>
            <a:ext cx="8183562" cy="418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82880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bg2">
                    <a:shade val="5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1BADD347-C584-42D6-B239-305363919546}" type="datetimeFigureOut">
              <a:rPr lang="ru-RU"/>
              <a:pPr>
                <a:defRPr/>
              </a:pPr>
              <a:t>18.09.2015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663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bg2">
                    <a:shade val="5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5517A39E-3968-4489-88EA-EA956696CE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3" r:id="rId3"/>
    <p:sldLayoutId id="2147483670" r:id="rId4"/>
    <p:sldLayoutId id="2147483669" r:id="rId5"/>
    <p:sldLayoutId id="2147483668" r:id="rId6"/>
    <p:sldLayoutId id="2147483674" r:id="rId7"/>
    <p:sldLayoutId id="2147483667" r:id="rId8"/>
    <p:sldLayoutId id="2147483675" r:id="rId9"/>
    <p:sldLayoutId id="2147483666" r:id="rId10"/>
    <p:sldLayoutId id="2147483665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600" b="1" kern="1200">
          <a:solidFill>
            <a:srgbClr val="FF8D3E"/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9pPr>
      <a:extLst/>
    </p:titleStyle>
    <p:bodyStyle>
      <a:lvl1pPr marL="265113" indent="-265113" algn="l" rtl="0" fontAlgn="base">
        <a:spcBef>
          <a:spcPts val="25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00025" algn="l" rtl="0" fontAlgn="base">
        <a:spcBef>
          <a:spcPts val="250"/>
        </a:spcBef>
        <a:spcAft>
          <a:spcPct val="0"/>
        </a:spcAft>
        <a:buClr>
          <a:schemeClr val="accent1"/>
        </a:buClr>
        <a:buSzPct val="100000"/>
        <a:buFont typeface="Verdana" pitchFamily="34" charset="0"/>
        <a:buChar char="◦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5813" indent="-182563" algn="l" rtl="0" fontAlgn="base">
        <a:spcBef>
          <a:spcPts val="250"/>
        </a:spcBef>
        <a:spcAft>
          <a:spcPct val="0"/>
        </a:spcAft>
        <a:buClr>
          <a:srgbClr val="ED3742"/>
        </a:buClr>
        <a:buSzPct val="100000"/>
        <a:buFont typeface="Wingdings 2" pitchFamily="18" charset="2"/>
        <a:buChar char="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3938" indent="-182563" algn="l" rtl="0" fontAlgn="base">
        <a:spcBef>
          <a:spcPts val="225"/>
        </a:spcBef>
        <a:spcAft>
          <a:spcPct val="0"/>
        </a:spcAft>
        <a:buClr>
          <a:srgbClr val="ED3742"/>
        </a:buClr>
        <a:buSzPct val="112000"/>
        <a:buFont typeface="Verdana" pitchFamily="34" charset="0"/>
        <a:buChar char="◦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79525" indent="-182563" algn="l" rtl="0" fontAlgn="base">
        <a:spcBef>
          <a:spcPts val="250"/>
        </a:spcBef>
        <a:spcAft>
          <a:spcPct val="0"/>
        </a:spcAft>
        <a:buClr>
          <a:srgbClr val="4A85BF"/>
        </a:buClr>
        <a:buSzPct val="100000"/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22313" y="571500"/>
            <a:ext cx="7772400" cy="2428875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100" dirty="0" smtClean="0"/>
              <a:t>Интегрированная модель этнокультурного содержания образования в МАОУ «Васькинская основная общеобразовательная школа-детский сад»</a:t>
            </a:r>
            <a:r>
              <a:rPr lang="ru-RU" sz="1800" dirty="0" smtClean="0"/>
              <a:t> </a:t>
            </a:r>
            <a:endParaRPr lang="ru-RU" sz="1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85813" y="5072063"/>
            <a:ext cx="7772400" cy="1214437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Суксунский район, д.Васькино, </a:t>
            </a:r>
          </a:p>
          <a:p>
            <a:pPr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Порядина Наталья Владимировна, учитель истории, </a:t>
            </a:r>
          </a:p>
          <a:p>
            <a:pPr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15 сентября 2015 г.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722313" y="642938"/>
            <a:ext cx="7772400" cy="2357437"/>
          </a:xfrm>
        </p:spPr>
        <p:txBody>
          <a:bodyPr>
            <a:no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ru-RU" sz="2400" b="0" dirty="0" smtClean="0">
                <a:solidFill>
                  <a:srgbClr val="002060"/>
                </a:solidFill>
              </a:rPr>
              <a:t>Формируя этнокультурную компетентность школьников, мы должны делать акцент на приобщение их к красоте и добру, на желание видеть неповторимость родной культуры, природы, участвовать в их сохранении и приумножении.</a:t>
            </a:r>
            <a:endParaRPr lang="ru-RU" sz="2400" b="0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722313" y="3684588"/>
            <a:ext cx="5064125" cy="2244725"/>
          </a:xfrm>
        </p:spPr>
        <p:txBody>
          <a:bodyPr>
            <a:normAutofit/>
          </a:bodyPr>
          <a:lstStyle/>
          <a:p>
            <a:pPr algn="ctr" fontAlgn="auto">
              <a:lnSpc>
                <a:spcPct val="9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ru-RU" sz="2800" b="1" dirty="0" smtClean="0">
                <a:solidFill>
                  <a:srgbClr val="990000"/>
                </a:solidFill>
              </a:rPr>
              <a:t>Ведь какими вырастут наши дети, люди нового поколения – </a:t>
            </a:r>
          </a:p>
          <a:p>
            <a:pPr algn="ctr" fontAlgn="auto">
              <a:lnSpc>
                <a:spcPct val="9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ru-RU" sz="2800" b="1" dirty="0" smtClean="0">
                <a:solidFill>
                  <a:srgbClr val="990000"/>
                </a:solidFill>
              </a:rPr>
              <a:t>зависит от нас!</a:t>
            </a:r>
            <a:endParaRPr lang="ru-RU" sz="2800" dirty="0"/>
          </a:p>
        </p:txBody>
      </p:sp>
      <p:pic>
        <p:nvPicPr>
          <p:cNvPr id="22531" name="Picture 7" descr="224476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72188" y="3071813"/>
            <a:ext cx="2205037" cy="321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00438" y="571500"/>
            <a:ext cx="5072062" cy="1357313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МАОУ «Васькинская оош-детский сад»</a:t>
            </a:r>
            <a:endParaRPr lang="ru-RU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pic>
        <p:nvPicPr>
          <p:cNvPr id="14338" name="Picture 2" descr="C:\Users\Admin\Desktop\ФОТО\image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6429375" y="4357688"/>
            <a:ext cx="2143125" cy="1608137"/>
          </a:xfrm>
        </p:spPr>
      </p:pic>
      <p:pic>
        <p:nvPicPr>
          <p:cNvPr id="14339" name="Picture 3" descr="C:\Users\Admin\Desktop\ФОТО\p83_shkolakollaj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63" y="500063"/>
            <a:ext cx="2857500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TextBox 7"/>
          <p:cNvSpPr txBox="1">
            <a:spLocks noChangeArrowheads="1"/>
          </p:cNvSpPr>
          <p:nvPr/>
        </p:nvSpPr>
        <p:spPr bwMode="auto">
          <a:xfrm>
            <a:off x="3429000" y="2286000"/>
            <a:ext cx="5286375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Verdana" pitchFamily="34" charset="0"/>
              </a:rPr>
              <a:t>Расположена на территории Суксунского </a:t>
            </a:r>
          </a:p>
          <a:p>
            <a:r>
              <a:rPr lang="ru-RU">
                <a:latin typeface="Verdana" pitchFamily="34" charset="0"/>
              </a:rPr>
              <a:t>Муниципального района, здание 2014 года постройки, учреждение реализует программы дошкольного, начального и основного уровней образования.</a:t>
            </a:r>
          </a:p>
          <a:p>
            <a:endParaRPr lang="ru-RU">
              <a:latin typeface="Verdana" pitchFamily="34" charset="0"/>
            </a:endParaRPr>
          </a:p>
        </p:txBody>
      </p:sp>
      <p:sp>
        <p:nvSpPr>
          <p:cNvPr id="14341" name="TextBox 9"/>
          <p:cNvSpPr txBox="1">
            <a:spLocks noChangeArrowheads="1"/>
          </p:cNvSpPr>
          <p:nvPr/>
        </p:nvSpPr>
        <p:spPr bwMode="auto">
          <a:xfrm>
            <a:off x="571500" y="4071938"/>
            <a:ext cx="5786438" cy="1477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Verdana" pitchFamily="34" charset="0"/>
              </a:rPr>
              <a:t>В учреждении 80 обучающихся и воспитанников 13 педагогов.</a:t>
            </a:r>
          </a:p>
          <a:p>
            <a:r>
              <a:rPr lang="ru-RU">
                <a:latin typeface="Verdana" pitchFamily="34" charset="0"/>
              </a:rPr>
              <a:t>Учреждение посещают дети из 4 деревень.</a:t>
            </a:r>
          </a:p>
          <a:p>
            <a:r>
              <a:rPr lang="ru-RU">
                <a:latin typeface="Verdana" pitchFamily="34" charset="0"/>
              </a:rPr>
              <a:t>Национальный состав:</a:t>
            </a:r>
          </a:p>
          <a:p>
            <a:r>
              <a:rPr lang="ru-RU">
                <a:latin typeface="Verdana" pitchFamily="34" charset="0"/>
              </a:rPr>
              <a:t>72 % - марийцы, 8% -русские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3238" y="2000250"/>
            <a:ext cx="8183562" cy="4035425"/>
          </a:xfrm>
        </p:spPr>
        <p:txBody>
          <a:bodyPr>
            <a:normAutofit fontScale="90000"/>
          </a:bodyPr>
          <a:lstStyle/>
          <a:p>
            <a:pPr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ru-RU" dirty="0" smtClean="0">
                <a:solidFill>
                  <a:srgbClr val="002060"/>
                </a:solidFill>
              </a:rPr>
              <a:t>Сущность этнокультурной компетентности </a:t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dirty="0" smtClean="0">
                <a:solidFill>
                  <a:srgbClr val="990000"/>
                </a:solidFill>
              </a:rPr>
              <a:t>заключается в том, что человек, обладая данной компетентностью, выступает активным носителем опыта в области этнокультур и межэтнического взаимодействия</a:t>
            </a:r>
            <a:endParaRPr lang="ru-RU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3238" y="530225"/>
            <a:ext cx="8183562" cy="1470025"/>
          </a:xfrm>
        </p:spPr>
        <p:txBody>
          <a:bodyPr>
            <a:normAutofit/>
          </a:bodyPr>
          <a:lstStyle/>
          <a:p>
            <a:pPr marL="265176" indent="-265176"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b="1" dirty="0" smtClean="0">
                <a:solidFill>
                  <a:srgbClr val="002060"/>
                </a:solidFill>
              </a:rPr>
              <a:t>в рамках ФГСО второго поколения особое место занимает</a:t>
            </a:r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ru-RU" b="1" dirty="0" smtClean="0">
                <a:solidFill>
                  <a:srgbClr val="002060"/>
                </a:solidFill>
              </a:rPr>
              <a:t>                               </a:t>
            </a:r>
            <a:r>
              <a:rPr lang="ru-RU" b="1" i="1" dirty="0" smtClean="0">
                <a:solidFill>
                  <a:srgbClr val="990000"/>
                </a:solidFill>
              </a:rPr>
              <a:t>этнокультурная компетенция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3238" y="5357813"/>
            <a:ext cx="8183562" cy="928687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bg2">
                    <a:lumMod val="50000"/>
                  </a:schemeClr>
                </a:solidFill>
              </a:rPr>
              <a:t>Интегрированная модель этнокультурного содержания образования</a:t>
            </a:r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idx="1"/>
          </p:nvPr>
        </p:nvGraphicFramePr>
        <p:xfrm>
          <a:off x="503238" y="530225"/>
          <a:ext cx="8183562" cy="47561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6387" name="TextBox 8"/>
          <p:cNvSpPr txBox="1">
            <a:spLocks noChangeArrowheads="1"/>
          </p:cNvSpPr>
          <p:nvPr/>
        </p:nvSpPr>
        <p:spPr bwMode="auto">
          <a:xfrm>
            <a:off x="3357563" y="3071813"/>
            <a:ext cx="26035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latin typeface="Verdana" pitchFamily="34" charset="0"/>
              </a:rPr>
              <a:t>Образовательный</a:t>
            </a:r>
          </a:p>
          <a:p>
            <a:r>
              <a:rPr lang="ru-RU" b="1">
                <a:latin typeface="Verdana" pitchFamily="34" charset="0"/>
              </a:rPr>
              <a:t>процесс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Содержимое 2"/>
          <p:cNvSpPr>
            <a:spLocks noGrp="1"/>
          </p:cNvSpPr>
          <p:nvPr>
            <p:ph idx="1"/>
          </p:nvPr>
        </p:nvSpPr>
        <p:spPr>
          <a:xfrm>
            <a:off x="503238" y="530225"/>
            <a:ext cx="8183562" cy="4470400"/>
          </a:xfrm>
        </p:spPr>
        <p:txBody>
          <a:bodyPr/>
          <a:lstStyle/>
          <a:p>
            <a:endParaRPr lang="ru-RU" smtClean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714625" y="642938"/>
            <a:ext cx="3429000" cy="7143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ОБУЧЕНИЕ</a:t>
            </a:r>
            <a:endParaRPr lang="ru-RU" b="1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642938" y="1857375"/>
            <a:ext cx="2214562" cy="1143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ПО «Филология»</a:t>
            </a:r>
            <a:endParaRPr lang="ru-RU" b="1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714375" y="3571875"/>
            <a:ext cx="2214563" cy="78581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ПО «Искусство»</a:t>
            </a:r>
            <a:endParaRPr lang="ru-RU" b="1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214688" y="3571875"/>
            <a:ext cx="2357437" cy="10715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ПО «Физическая культура»</a:t>
            </a:r>
            <a:endParaRPr lang="ru-RU" b="1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143250" y="1857375"/>
            <a:ext cx="2214563" cy="10715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ПО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/>
              <a:t>«Общественно-научные предметы»</a:t>
            </a:r>
            <a:endParaRPr lang="ru-RU" sz="1600" b="1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643563" y="1857375"/>
            <a:ext cx="3000375" cy="10715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ПО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«Естественно-научные предметы»</a:t>
            </a:r>
            <a:endParaRPr lang="ru-RU" b="1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5857875" y="3643313"/>
            <a:ext cx="2428875" cy="7858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ПО «Технология»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Содержимое 2"/>
          <p:cNvSpPr>
            <a:spLocks noGrp="1"/>
          </p:cNvSpPr>
          <p:nvPr>
            <p:ph idx="1"/>
          </p:nvPr>
        </p:nvSpPr>
        <p:spPr>
          <a:xfrm>
            <a:off x="503238" y="530225"/>
            <a:ext cx="8183562" cy="5827713"/>
          </a:xfrm>
        </p:spPr>
        <p:txBody>
          <a:bodyPr/>
          <a:lstStyle/>
          <a:p>
            <a:endParaRPr lang="ru-RU" smtClean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714625" y="642938"/>
            <a:ext cx="3429000" cy="7143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ВНЕУРОЧНАЯ 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ДЕЯТЕЛЬНОСТЬ</a:t>
            </a:r>
            <a:endParaRPr lang="ru-RU" b="1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928688" y="5429250"/>
            <a:ext cx="3429000" cy="7143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Общекультурное</a:t>
            </a:r>
            <a:endParaRPr lang="ru-RU" b="1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928688" y="4500563"/>
            <a:ext cx="3429000" cy="7143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Социальное</a:t>
            </a:r>
            <a:endParaRPr lang="ru-RU" b="1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928688" y="3500438"/>
            <a:ext cx="3500437" cy="7143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Общеинтеллектуальное</a:t>
            </a:r>
            <a:endParaRPr lang="ru-RU" b="1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857250" y="2500313"/>
            <a:ext cx="3429000" cy="7143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Духовно-нравственное</a:t>
            </a:r>
            <a:endParaRPr lang="ru-RU" b="1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857250" y="1571625"/>
            <a:ext cx="3429000" cy="7143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Спортивно-оздоровительное</a:t>
            </a:r>
            <a:endParaRPr lang="ru-RU" b="1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572000" y="1500188"/>
            <a:ext cx="3929063" cy="7858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«</a:t>
            </a:r>
            <a:r>
              <a:rPr lang="ru-RU" dirty="0" err="1"/>
              <a:t>Игромания</a:t>
            </a:r>
            <a:r>
              <a:rPr lang="ru-RU" dirty="0"/>
              <a:t>»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(игры народов края)</a:t>
            </a:r>
            <a:endParaRPr lang="ru-RU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572000" y="2357438"/>
            <a:ext cx="3929063" cy="12858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/>
              <a:t>«Ритмика по марийским мотивам»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/>
              <a:t>«Язык через историю и культуру сылвенских марийцев»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/>
              <a:t>«В мире марийского языка»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4572000" y="3714750"/>
            <a:ext cx="4000500" cy="64293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/>
              <a:t>«Как хорошо уметь читать»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/>
              <a:t>«Родное слово»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/>
              <a:t>(</a:t>
            </a:r>
            <a:r>
              <a:rPr lang="ru-RU" sz="1600" dirty="0" err="1"/>
              <a:t>Сылнемут</a:t>
            </a:r>
            <a:r>
              <a:rPr lang="ru-RU" sz="1600" dirty="0"/>
              <a:t> </a:t>
            </a:r>
            <a:r>
              <a:rPr lang="ru-RU" sz="1600" dirty="0" err="1"/>
              <a:t>аршаш</a:t>
            </a:r>
            <a:r>
              <a:rPr lang="ru-RU" sz="1600" dirty="0"/>
              <a:t>)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4643438" y="4429125"/>
            <a:ext cx="3929062" cy="78581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/>
              <a:t>Клуб оратор «Говори свободно»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/>
              <a:t>«Азбука общения»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4643438" y="5357813"/>
            <a:ext cx="3929062" cy="10715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/>
              <a:t>«Мастерица мари»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/>
              <a:t>«Танец, я и музыка»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/>
              <a:t>«Праздник </a:t>
            </a:r>
            <a:r>
              <a:rPr lang="ru-RU" sz="1600"/>
              <a:t>своими руками»</a:t>
            </a:r>
            <a:endParaRPr lang="ru-RU" sz="1600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2357438" y="530225"/>
            <a:ext cx="4214812" cy="11842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marL="265176" indent="-265176" algn="ctr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sz="2000" b="1" dirty="0" smtClean="0"/>
              <a:t>ДОПОЛНИТЕЛЬНОЕ</a:t>
            </a:r>
          </a:p>
          <a:p>
            <a:pPr marL="265176" indent="-265176" algn="ctr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sz="2000" b="1" dirty="0" smtClean="0"/>
              <a:t>ОБРАЗОВАНИЕ</a:t>
            </a:r>
            <a:endParaRPr lang="ru-RU" sz="2000" b="1" dirty="0"/>
          </a:p>
        </p:txBody>
      </p:sp>
      <p:pic>
        <p:nvPicPr>
          <p:cNvPr id="19458" name="Picture 2" descr="C:\Users\Admin\Desktop\Все документы\ДИАГНОСТИКА ВНЕУРОЧНОЙ ДЕЯТЕЛЬНОСТИ СНМ\ФОто изделий\100_459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38" y="2000250"/>
            <a:ext cx="2757487" cy="2068513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</p:spPr>
      </p:pic>
      <p:pic>
        <p:nvPicPr>
          <p:cNvPr id="19459" name="Picture 3" descr="C:\Users\Admin\Desktop\Все документы\ДИАГНОСТИКА ВНЕУРОЧНОЙ ДЕЯТЕЛЬНОСТИ СНМ\ФОто изделий\100_4147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00813" y="1928813"/>
            <a:ext cx="2139950" cy="2852737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</p:spPr>
      </p:pic>
      <p:pic>
        <p:nvPicPr>
          <p:cNvPr id="19460" name="Picture 4" descr="C:\Users\Admin\Desktop\Все документы\ДИАГНОСТИКА ВНЕУРОЧНОЙ ДЕЯТЕЛЬНОСТИ СНМ\ФОто изделий\100_4787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85813" y="4286250"/>
            <a:ext cx="2376487" cy="1782763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</p:spPr>
      </p:pic>
      <p:pic>
        <p:nvPicPr>
          <p:cNvPr id="19461" name="Picture 5" descr="C:\Users\Admin\Desktop\Все документы\ДИАГНОСТИКА ВНЕУРОЧНОЙ ДЕЯТЕЛЬНОСТИ СНМ\ФОто изделий\100_4480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643313" y="3714750"/>
            <a:ext cx="3235325" cy="2425700"/>
          </a:xfrm>
          <a:prstGeom prst="rect">
            <a:avLst/>
          </a:prstGeom>
          <a:noFill/>
          <a:ln w="38100">
            <a:solidFill>
              <a:srgbClr val="92D050"/>
            </a:solidFill>
            <a:miter lim="800000"/>
            <a:headEnd/>
            <a:tailEnd/>
          </a:ln>
        </p:spPr>
      </p:pic>
      <p:pic>
        <p:nvPicPr>
          <p:cNvPr id="19462" name="Picture 6" descr="C:\Users\Admin\Desktop\Все документы\ДИАГНОСТИКА ВНЕУРОЧНОЙ ДЕЯТЕЛЬНОСТИ СНМ\ФОто изделий\Изображение 018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000500" y="1928813"/>
            <a:ext cx="2159000" cy="1619250"/>
          </a:xfrm>
          <a:prstGeom prst="rect">
            <a:avLst/>
          </a:prstGeom>
          <a:noFill/>
          <a:ln w="38100">
            <a:solidFill>
              <a:srgbClr val="92D050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285750" y="5286375"/>
            <a:ext cx="8501063" cy="1285875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1800" b="0" dirty="0" smtClean="0">
                <a:solidFill>
                  <a:srgbClr val="99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Цель такого взаимодействия с семьями является вовлечение родителей в этнокультурный образовательный процесс, включающий физическое, эмоциональное, духовно-нравственное воспитание детей на основе традиций народной культуры</a:t>
            </a:r>
            <a:endParaRPr lang="ru-RU" sz="1800" b="0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4" name="Содержимое 3"/>
          <p:cNvSpPr txBox="1">
            <a:spLocks/>
          </p:cNvSpPr>
          <p:nvPr/>
        </p:nvSpPr>
        <p:spPr>
          <a:xfrm>
            <a:off x="2357438" y="530225"/>
            <a:ext cx="4214812" cy="7556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91440" anchor="ctr">
            <a:normAutofit/>
          </a:bodyPr>
          <a:lstStyle/>
          <a:p>
            <a:pPr marL="265176" indent="-265176" algn="ctr" fontAlgn="auto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defRPr/>
            </a:pPr>
            <a:r>
              <a:rPr lang="ru-RU" sz="2000" b="1" dirty="0"/>
              <a:t>СОЦИУМ, СЕМЬЯ</a:t>
            </a:r>
            <a:endParaRPr lang="ru-RU" sz="2000" b="1" dirty="0"/>
          </a:p>
        </p:txBody>
      </p:sp>
      <p:sp>
        <p:nvSpPr>
          <p:cNvPr id="5" name="Содержимое 3"/>
          <p:cNvSpPr txBox="1">
            <a:spLocks/>
          </p:cNvSpPr>
          <p:nvPr/>
        </p:nvSpPr>
        <p:spPr>
          <a:xfrm>
            <a:off x="4857750" y="1571625"/>
            <a:ext cx="3500438" cy="9286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91440" anchor="ctr">
            <a:normAutofit/>
          </a:bodyPr>
          <a:lstStyle/>
          <a:p>
            <a:pPr marL="265176" indent="-265176" algn="ctr" fontAlgn="auto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defRPr/>
            </a:pPr>
            <a:r>
              <a:rPr lang="ru-RU" sz="2000" b="1" dirty="0"/>
              <a:t>Индивидуальные формы работы</a:t>
            </a:r>
            <a:endParaRPr lang="ru-RU" sz="2000" b="1" dirty="0"/>
          </a:p>
        </p:txBody>
      </p:sp>
      <p:sp>
        <p:nvSpPr>
          <p:cNvPr id="6" name="Содержимое 3"/>
          <p:cNvSpPr txBox="1">
            <a:spLocks/>
          </p:cNvSpPr>
          <p:nvPr/>
        </p:nvSpPr>
        <p:spPr>
          <a:xfrm>
            <a:off x="785813" y="1571625"/>
            <a:ext cx="3357562" cy="10001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91440" anchor="ctr">
            <a:normAutofit/>
          </a:bodyPr>
          <a:lstStyle/>
          <a:p>
            <a:pPr marL="265176" indent="-265176" algn="ctr" fontAlgn="auto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defRPr/>
            </a:pPr>
            <a:r>
              <a:rPr lang="ru-RU" sz="2000" b="1" dirty="0"/>
              <a:t>Коллективные формы работы</a:t>
            </a:r>
            <a:endParaRPr lang="ru-RU" sz="2000" b="1" dirty="0"/>
          </a:p>
        </p:txBody>
      </p:sp>
      <p:sp>
        <p:nvSpPr>
          <p:cNvPr id="7" name="Содержимое 3"/>
          <p:cNvSpPr txBox="1">
            <a:spLocks/>
          </p:cNvSpPr>
          <p:nvPr/>
        </p:nvSpPr>
        <p:spPr>
          <a:xfrm>
            <a:off x="4572000" y="2786063"/>
            <a:ext cx="3929063" cy="235743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91440" anchor="ctr">
            <a:normAutofit fontScale="85000" lnSpcReduction="20000"/>
          </a:bodyPr>
          <a:lstStyle/>
          <a:p>
            <a:pPr marL="265176" indent="-265176" fontAlgn="auto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Arial" pitchFamily="34" charset="0"/>
              <a:buChar char="•"/>
              <a:defRPr/>
            </a:pPr>
            <a:r>
              <a:rPr lang="ru-RU" sz="2000" dirty="0"/>
              <a:t>- Консультации, беседы</a:t>
            </a:r>
          </a:p>
          <a:p>
            <a:pPr marL="265176" indent="-265176" fontAlgn="auto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defRPr/>
            </a:pPr>
            <a:r>
              <a:rPr lang="ru-RU" sz="2000" dirty="0"/>
              <a:t>- поручения при подготовке к проведению народных праздников</a:t>
            </a:r>
          </a:p>
          <a:p>
            <a:pPr marL="265176" indent="-265176" fontAlgn="auto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defRPr/>
            </a:pPr>
            <a:r>
              <a:rPr lang="ru-RU" sz="2000" dirty="0"/>
              <a:t>- совместная с детьми творческая деятельность, помощь в организации и проведении экскурсий и поездок</a:t>
            </a:r>
            <a:endParaRPr lang="ru-RU" sz="2000" b="1" dirty="0"/>
          </a:p>
        </p:txBody>
      </p:sp>
      <p:sp>
        <p:nvSpPr>
          <p:cNvPr id="8" name="Содержимое 3"/>
          <p:cNvSpPr txBox="1">
            <a:spLocks/>
          </p:cNvSpPr>
          <p:nvPr/>
        </p:nvSpPr>
        <p:spPr>
          <a:xfrm>
            <a:off x="500063" y="2786063"/>
            <a:ext cx="3857625" cy="235743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91440" anchor="ctr">
            <a:normAutofit fontScale="92500"/>
          </a:bodyPr>
          <a:lstStyle/>
          <a:p>
            <a:pPr marL="265176" indent="-265176" fontAlgn="auto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defRPr/>
            </a:pPr>
            <a:r>
              <a:rPr lang="ru-RU" sz="2000" dirty="0"/>
              <a:t>Родительские собрания</a:t>
            </a:r>
          </a:p>
          <a:p>
            <a:pPr marL="265176" indent="-265176" fontAlgn="auto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defRPr/>
            </a:pPr>
            <a:r>
              <a:rPr lang="ru-RU" sz="2000" dirty="0"/>
              <a:t>Конференции</a:t>
            </a:r>
          </a:p>
          <a:p>
            <a:pPr marL="265176" indent="-265176" fontAlgn="auto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defRPr/>
            </a:pPr>
            <a:r>
              <a:rPr lang="ru-RU" sz="2000" dirty="0"/>
              <a:t>дни открытых дверей отчетные концерты</a:t>
            </a:r>
          </a:p>
          <a:p>
            <a:pPr marL="265176" indent="-265176" fontAlgn="auto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defRPr/>
            </a:pPr>
            <a:r>
              <a:rPr lang="ru-RU" sz="2000" dirty="0"/>
              <a:t>выставки учащихся, народные праздники</a:t>
            </a:r>
          </a:p>
          <a:p>
            <a:pPr marL="265176" indent="-265176" algn="ctr" fontAlgn="auto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defRPr/>
            </a:pPr>
            <a:endParaRPr lang="ru-RU" sz="2000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625" y="1571625"/>
            <a:ext cx="8183563" cy="4786313"/>
          </a:xfrm>
        </p:spPr>
        <p:txBody>
          <a:bodyPr>
            <a:noAutofit/>
          </a:bodyPr>
          <a:lstStyle/>
          <a:p>
            <a:pPr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ru-RU" sz="2000" b="0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0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000" b="0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0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000" b="0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b="0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кросс - культурный метод </a:t>
            </a:r>
            <a:br>
              <a:rPr lang="ru-RU" sz="2400" b="0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b="0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b="0" dirty="0" err="1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метод</a:t>
            </a:r>
            <a:r>
              <a:rPr lang="ru-RU" sz="2400" b="0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0" dirty="0" err="1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эмпатии</a:t>
            </a:r>
            <a:r>
              <a:rPr lang="ru-RU" sz="2400" b="0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2400" b="0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b="0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b="0" dirty="0" err="1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метод</a:t>
            </a:r>
            <a:r>
              <a:rPr lang="ru-RU" sz="2400" b="0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 контраста </a:t>
            </a:r>
            <a:br>
              <a:rPr lang="ru-RU" sz="2400" b="0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b="0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- метод рефлексии</a:t>
            </a:r>
            <a:br>
              <a:rPr lang="ru-RU" sz="2400" b="0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b="0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b="0" dirty="0" smtClean="0">
                <a:solidFill>
                  <a:srgbClr val="C00000"/>
                </a:solidFill>
                <a:effectLst/>
                <a:latin typeface="Times New Roman" pitchFamily="18" charset="0"/>
              </a:rPr>
              <a:t>метод моделирования и реконструкции</a:t>
            </a:r>
            <a:br>
              <a:rPr lang="ru-RU" sz="2400" b="0" dirty="0" smtClean="0">
                <a:solidFill>
                  <a:srgbClr val="C00000"/>
                </a:solidFill>
                <a:effectLst/>
                <a:latin typeface="Times New Roman" pitchFamily="18" charset="0"/>
              </a:rPr>
            </a:br>
            <a:r>
              <a:rPr lang="ru-RU" sz="2400" b="0" dirty="0" smtClean="0">
                <a:solidFill>
                  <a:srgbClr val="C00000"/>
                </a:solidFill>
                <a:effectLst/>
                <a:latin typeface="Times New Roman" pitchFamily="18" charset="0"/>
              </a:rPr>
              <a:t>- игровые методы</a:t>
            </a:r>
            <a:br>
              <a:rPr lang="ru-RU" sz="2400" b="0" dirty="0" smtClean="0">
                <a:solidFill>
                  <a:srgbClr val="C00000"/>
                </a:solidFill>
                <a:effectLst/>
                <a:latin typeface="Times New Roman" pitchFamily="18" charset="0"/>
              </a:rPr>
            </a:br>
            <a:r>
              <a:rPr lang="ru-RU" sz="2400" b="0" dirty="0" smtClean="0">
                <a:solidFill>
                  <a:srgbClr val="C00000"/>
                </a:solidFill>
                <a:effectLst/>
                <a:latin typeface="Times New Roman" pitchFamily="18" charset="0"/>
              </a:rPr>
              <a:t>- дискуссионные методы </a:t>
            </a:r>
            <a:br>
              <a:rPr lang="ru-RU" sz="2400" b="0" dirty="0" smtClean="0">
                <a:solidFill>
                  <a:srgbClr val="C00000"/>
                </a:solidFill>
                <a:effectLst/>
                <a:latin typeface="Times New Roman" pitchFamily="18" charset="0"/>
              </a:rPr>
            </a:br>
            <a:r>
              <a:rPr lang="ru-RU" sz="2400" b="0" dirty="0" smtClean="0">
                <a:solidFill>
                  <a:srgbClr val="C00000"/>
                </a:solidFill>
                <a:effectLst/>
                <a:latin typeface="Times New Roman" pitchFamily="18" charset="0"/>
              </a:rPr>
              <a:t/>
            </a:r>
            <a:br>
              <a:rPr lang="ru-RU" sz="2400" b="0" dirty="0" smtClean="0">
                <a:solidFill>
                  <a:srgbClr val="C00000"/>
                </a:solidFill>
                <a:effectLst/>
                <a:latin typeface="Times New Roman" pitchFamily="18" charset="0"/>
              </a:rPr>
            </a:br>
            <a:r>
              <a:rPr lang="ru-RU" sz="2400" b="0" dirty="0" smtClean="0">
                <a:solidFill>
                  <a:srgbClr val="C00000"/>
                </a:solidFill>
                <a:effectLst/>
                <a:latin typeface="Times New Roman" pitchFamily="18" charset="0"/>
              </a:rPr>
              <a:t>- культурный ассимилятор или так называемая техника повышения межкультурной </a:t>
            </a:r>
            <a:r>
              <a:rPr lang="ru-RU" sz="2400" b="0" dirty="0" err="1" smtClean="0">
                <a:solidFill>
                  <a:srgbClr val="C00000"/>
                </a:solidFill>
                <a:effectLst/>
                <a:latin typeface="Times New Roman" pitchFamily="18" charset="0"/>
              </a:rPr>
              <a:t>сензитивности</a:t>
            </a:r>
            <a:r>
              <a:rPr lang="ru-RU" sz="2400" b="0" dirty="0" smtClean="0">
                <a:solidFill>
                  <a:srgbClr val="C00000"/>
                </a:solidFill>
                <a:effectLst/>
                <a:latin typeface="Times New Roman" pitchFamily="18" charset="0"/>
              </a:rPr>
              <a:t/>
            </a:r>
            <a:br>
              <a:rPr lang="ru-RU" sz="2400" b="0" dirty="0" smtClean="0">
                <a:solidFill>
                  <a:srgbClr val="C00000"/>
                </a:solidFill>
                <a:effectLst/>
                <a:latin typeface="Times New Roman" pitchFamily="18" charset="0"/>
              </a:rPr>
            </a:br>
            <a:r>
              <a:rPr lang="ru-RU" sz="2400" b="0" dirty="0" smtClean="0">
                <a:solidFill>
                  <a:srgbClr val="C00000"/>
                </a:solidFill>
                <a:effectLst/>
                <a:latin typeface="Times New Roman" pitchFamily="18" charset="0"/>
              </a:rPr>
              <a:t> </a:t>
            </a:r>
            <a:br>
              <a:rPr lang="ru-RU" sz="2400" b="0" dirty="0" smtClean="0">
                <a:solidFill>
                  <a:srgbClr val="C00000"/>
                </a:solidFill>
                <a:effectLst/>
                <a:latin typeface="Times New Roman" pitchFamily="18" charset="0"/>
              </a:rPr>
            </a:br>
            <a:r>
              <a:rPr lang="ru-RU" sz="2400" b="0" dirty="0" smtClean="0">
                <a:solidFill>
                  <a:srgbClr val="C00000"/>
                </a:solidFill>
                <a:effectLst/>
                <a:latin typeface="Times New Roman" pitchFamily="18" charset="0"/>
              </a:rPr>
              <a:t>- метод проектов </a:t>
            </a:r>
            <a:br>
              <a:rPr lang="ru-RU" sz="2400" b="0" dirty="0" smtClean="0">
                <a:solidFill>
                  <a:srgbClr val="C00000"/>
                </a:solidFill>
                <a:effectLst/>
                <a:latin typeface="Times New Roman" pitchFamily="18" charset="0"/>
              </a:rPr>
            </a:br>
            <a:r>
              <a:rPr lang="ru-RU" sz="2400" b="0" dirty="0" smtClean="0">
                <a:solidFill>
                  <a:srgbClr val="C00000"/>
                </a:solidFill>
                <a:effectLst/>
                <a:latin typeface="Times New Roman" pitchFamily="18" charset="0"/>
              </a:rPr>
              <a:t>(организация исследовательской деятельности учащихся)</a:t>
            </a:r>
            <a:r>
              <a:rPr lang="ru-RU" sz="2000" b="0" dirty="0" smtClean="0">
                <a:solidFill>
                  <a:srgbClr val="990000"/>
                </a:solidFill>
                <a:effectLst/>
                <a:latin typeface="Times New Roman" pitchFamily="18" charset="0"/>
              </a:rPr>
              <a:t/>
            </a:r>
            <a:br>
              <a:rPr lang="ru-RU" sz="2000" b="0" dirty="0" smtClean="0">
                <a:solidFill>
                  <a:srgbClr val="990000"/>
                </a:solidFill>
                <a:effectLst/>
                <a:latin typeface="Times New Roman" pitchFamily="18" charset="0"/>
              </a:rPr>
            </a:br>
            <a:r>
              <a:rPr lang="ru-RU" sz="2400" b="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3238" y="530225"/>
            <a:ext cx="8183562" cy="1112838"/>
          </a:xfrm>
        </p:spPr>
        <p:txBody>
          <a:bodyPr>
            <a:normAutofit fontScale="85000" lnSpcReduction="20000"/>
          </a:bodyPr>
          <a:lstStyle/>
          <a:p>
            <a:pPr marL="265176" indent="-265176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3300" b="1" dirty="0" smtClean="0">
                <a:solidFill>
                  <a:srgbClr val="002060"/>
                </a:solidFill>
                <a:latin typeface="Times New Roman" pitchFamily="18" charset="0"/>
              </a:rPr>
              <a:t>Активные методы обучения и воспитания, наполненные этнокультурным содержанием:</a:t>
            </a:r>
            <a:r>
              <a:rPr lang="ru-RU" sz="3300" dirty="0" smtClean="0"/>
              <a:t> </a:t>
            </a:r>
            <a:r>
              <a:rPr lang="ru-RU" sz="3600" dirty="0" smtClean="0"/>
              <a:t/>
            </a:r>
            <a:br>
              <a:rPr lang="ru-RU" sz="3600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240</TotalTime>
  <Words>316</Words>
  <Application>Microsoft Office PowerPoint</Application>
  <PresentationFormat>Экран (4:3)</PresentationFormat>
  <Paragraphs>64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Шаблон оформления</vt:lpstr>
      </vt:variant>
      <vt:variant>
        <vt:i4>5</vt:i4>
      </vt:variant>
      <vt:variant>
        <vt:lpstr>Заголовки слайдов</vt:lpstr>
      </vt:variant>
      <vt:variant>
        <vt:i4>10</vt:i4>
      </vt:variant>
    </vt:vector>
  </HeadingPairs>
  <TitlesOfParts>
    <vt:vector size="20" baseType="lpstr">
      <vt:lpstr>Verdana</vt:lpstr>
      <vt:lpstr>Arial</vt:lpstr>
      <vt:lpstr>Wingdings 2</vt:lpstr>
      <vt:lpstr>Calibri</vt:lpstr>
      <vt:lpstr>Times New Roman</vt:lpstr>
      <vt:lpstr>Аспект</vt:lpstr>
      <vt:lpstr>Аспект</vt:lpstr>
      <vt:lpstr>Аспект</vt:lpstr>
      <vt:lpstr>Аспект</vt:lpstr>
      <vt:lpstr>Аспект</vt:lpstr>
      <vt:lpstr>Интегрированная модель этнокультурного содержания образования в МАОУ «Васькинская основная общеобразовательная школа-детский сад» </vt:lpstr>
      <vt:lpstr>МАОУ «Васькинская оош-детский сад»</vt:lpstr>
      <vt:lpstr>Сущность этнокультурной компетентности  заключается в том, что человек, обладая данной компетентностью, выступает активным носителем опыта в области этнокультур и межэтнического взаимодействия</vt:lpstr>
      <vt:lpstr>Интегрированная модель этнокультурного содержания образования</vt:lpstr>
      <vt:lpstr>Слайд 5</vt:lpstr>
      <vt:lpstr>Слайд 6</vt:lpstr>
      <vt:lpstr>Слайд 7</vt:lpstr>
      <vt:lpstr>Цель такого взаимодействия с семьями является вовлечение родителей в этнокультурный образовательный процесс, включающий физическое, эмоциональное, духовно-нравственное воспитание детей на основе традиций народной культуры</vt:lpstr>
      <vt:lpstr>  - кросс - культурный метод  - метод эмпатии  - метод контраста  - метод рефлексии - метод моделирования и реконструкции - игровые методы - дискуссионные методы   - культурный ассимилятор или так называемая техника повышения межкультурной сензитивности   - метод проектов  (организация исследовательской деятельности учащихся)   </vt:lpstr>
      <vt:lpstr>Формируя этнокультурную компетентность школьников, мы должны делать акцент на приобщение их к красоте и добру, на желание видеть неповторимость родной культуры, природы, участвовать в их сохранении и приумножении.</vt:lpstr>
    </vt:vector>
  </TitlesOfParts>
  <Company>MultiDVD Team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Интегрированная модель этнокультурного содержания образования в МАОУ «Васькинская основная общеобразовательная школа-детский сад» </dc:title>
  <dc:creator>Admin</dc:creator>
  <cp:lastModifiedBy>Админ</cp:lastModifiedBy>
  <cp:revision>23</cp:revision>
  <dcterms:created xsi:type="dcterms:W3CDTF">2015-09-13T10:16:35Z</dcterms:created>
  <dcterms:modified xsi:type="dcterms:W3CDTF">2015-09-18T06:06:31Z</dcterms:modified>
</cp:coreProperties>
</file>