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C970B8-2D68-4E34-B3B3-4F9BEF3491A4}" type="doc">
      <dgm:prSet loTypeId="urn:microsoft.com/office/officeart/2005/8/layout/cycle6" loCatId="cycle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3F2E3204-808E-4B9A-A79C-72E4B6A894AB}">
      <dgm:prSet phldrT="[Текст]" custT="1"/>
      <dgm:spPr/>
      <dgm:t>
        <a:bodyPr/>
        <a:lstStyle/>
        <a:p>
          <a:r>
            <a:rPr lang="ru-RU" sz="1800" b="1" dirty="0" smtClean="0"/>
            <a:t>обучение</a:t>
          </a:r>
          <a:endParaRPr lang="ru-RU" sz="1800" b="1" dirty="0"/>
        </a:p>
      </dgm:t>
    </dgm:pt>
    <dgm:pt modelId="{3C7D4945-4172-43DD-8461-2DE556B74BDA}" type="parTrans" cxnId="{EC998EF2-A956-497B-B897-460FED2E1B33}">
      <dgm:prSet/>
      <dgm:spPr/>
      <dgm:t>
        <a:bodyPr/>
        <a:lstStyle/>
        <a:p>
          <a:endParaRPr lang="ru-RU"/>
        </a:p>
      </dgm:t>
    </dgm:pt>
    <dgm:pt modelId="{45E923DE-44E3-4CF7-92A1-3B699EBF2590}" type="sibTrans" cxnId="{EC998EF2-A956-497B-B897-460FED2E1B33}">
      <dgm:prSet/>
      <dgm:spPr/>
      <dgm:t>
        <a:bodyPr/>
        <a:lstStyle/>
        <a:p>
          <a:endParaRPr lang="ru-RU"/>
        </a:p>
      </dgm:t>
    </dgm:pt>
    <dgm:pt modelId="{E0446BA1-F0C6-410F-9ECE-0FCD547BBC15}">
      <dgm:prSet phldrT="[Текст]" custT="1"/>
      <dgm:spPr/>
      <dgm:t>
        <a:bodyPr/>
        <a:lstStyle/>
        <a:p>
          <a:r>
            <a:rPr lang="ru-RU" sz="1800" b="1" dirty="0" smtClean="0"/>
            <a:t>внеурочная деятельность</a:t>
          </a:r>
          <a:endParaRPr lang="ru-RU" sz="1800" b="1" dirty="0"/>
        </a:p>
      </dgm:t>
    </dgm:pt>
    <dgm:pt modelId="{987520AF-29E0-4ADE-99F5-E0D69FD15906}" type="parTrans" cxnId="{E2BB4CE0-3635-404B-8460-9419CF034DF6}">
      <dgm:prSet/>
      <dgm:spPr/>
      <dgm:t>
        <a:bodyPr/>
        <a:lstStyle/>
        <a:p>
          <a:endParaRPr lang="ru-RU"/>
        </a:p>
      </dgm:t>
    </dgm:pt>
    <dgm:pt modelId="{4CED23F0-6583-4637-A3CA-7BC405CAEF1B}" type="sibTrans" cxnId="{E2BB4CE0-3635-404B-8460-9419CF034DF6}">
      <dgm:prSet/>
      <dgm:spPr/>
      <dgm:t>
        <a:bodyPr/>
        <a:lstStyle/>
        <a:p>
          <a:endParaRPr lang="ru-RU"/>
        </a:p>
      </dgm:t>
    </dgm:pt>
    <dgm:pt modelId="{7D7F7A8C-85DA-47A5-B7E3-87A70E203891}">
      <dgm:prSet phldrT="[Текст]" custT="1"/>
      <dgm:spPr/>
      <dgm:t>
        <a:bodyPr/>
        <a:lstStyle/>
        <a:p>
          <a:r>
            <a:rPr lang="ru-RU" sz="1800" b="1" dirty="0" smtClean="0"/>
            <a:t>дополнительное образование</a:t>
          </a:r>
          <a:endParaRPr lang="ru-RU" sz="1800" b="1" dirty="0"/>
        </a:p>
      </dgm:t>
    </dgm:pt>
    <dgm:pt modelId="{B045A6AB-1270-43FC-8E44-F9803BDE7CAF}" type="parTrans" cxnId="{0CBDF658-016D-47C3-AFF6-57ADD205E63F}">
      <dgm:prSet/>
      <dgm:spPr/>
      <dgm:t>
        <a:bodyPr/>
        <a:lstStyle/>
        <a:p>
          <a:endParaRPr lang="ru-RU"/>
        </a:p>
      </dgm:t>
    </dgm:pt>
    <dgm:pt modelId="{626909B0-6897-4B74-9C83-FFEEE37FABE2}" type="sibTrans" cxnId="{0CBDF658-016D-47C3-AFF6-57ADD205E63F}">
      <dgm:prSet/>
      <dgm:spPr/>
      <dgm:t>
        <a:bodyPr/>
        <a:lstStyle/>
        <a:p>
          <a:endParaRPr lang="ru-RU"/>
        </a:p>
      </dgm:t>
    </dgm:pt>
    <dgm:pt modelId="{67199DE6-A65F-4135-9B28-74EE3FF47429}">
      <dgm:prSet phldrT="[Текст]" custT="1"/>
      <dgm:spPr/>
      <dgm:t>
        <a:bodyPr/>
        <a:lstStyle/>
        <a:p>
          <a:r>
            <a:rPr lang="ru-RU" sz="1800" b="1" dirty="0" smtClean="0"/>
            <a:t>социум,</a:t>
          </a:r>
        </a:p>
        <a:p>
          <a:r>
            <a:rPr lang="ru-RU" sz="1800" b="1" dirty="0" smtClean="0"/>
            <a:t>семья</a:t>
          </a:r>
          <a:endParaRPr lang="ru-RU" sz="1800" b="1" dirty="0"/>
        </a:p>
      </dgm:t>
    </dgm:pt>
    <dgm:pt modelId="{4A769A00-198D-49A6-8D92-3C3C67D9A19A}" type="parTrans" cxnId="{84D4D150-4C30-4D92-8300-35BD4A2B5947}">
      <dgm:prSet/>
      <dgm:spPr/>
      <dgm:t>
        <a:bodyPr/>
        <a:lstStyle/>
        <a:p>
          <a:endParaRPr lang="ru-RU"/>
        </a:p>
      </dgm:t>
    </dgm:pt>
    <dgm:pt modelId="{F93A5D0A-E3ED-40A8-8992-C9E63D5EE53E}" type="sibTrans" cxnId="{84D4D150-4C30-4D92-8300-35BD4A2B5947}">
      <dgm:prSet/>
      <dgm:spPr/>
      <dgm:t>
        <a:bodyPr/>
        <a:lstStyle/>
        <a:p>
          <a:endParaRPr lang="ru-RU"/>
        </a:p>
      </dgm:t>
    </dgm:pt>
    <dgm:pt modelId="{0F3C5C51-453F-4B27-80A9-136C3D5EE6D1}">
      <dgm:prSet phldrT="[Текст]" custT="1"/>
      <dgm:spPr/>
      <dgm:t>
        <a:bodyPr/>
        <a:lstStyle/>
        <a:p>
          <a:r>
            <a:rPr lang="ru-RU" sz="1800" b="1" dirty="0" smtClean="0"/>
            <a:t>воспитание</a:t>
          </a:r>
          <a:endParaRPr lang="ru-RU" sz="1800" b="1" dirty="0"/>
        </a:p>
      </dgm:t>
    </dgm:pt>
    <dgm:pt modelId="{A577E099-E08B-4683-91AB-7A4D57AF01E4}" type="parTrans" cxnId="{05678DFB-683A-45C8-9B49-D03797A4B723}">
      <dgm:prSet/>
      <dgm:spPr/>
      <dgm:t>
        <a:bodyPr/>
        <a:lstStyle/>
        <a:p>
          <a:endParaRPr lang="ru-RU"/>
        </a:p>
      </dgm:t>
    </dgm:pt>
    <dgm:pt modelId="{7022AE20-1700-4A6C-9737-7049CE43546B}" type="sibTrans" cxnId="{05678DFB-683A-45C8-9B49-D03797A4B723}">
      <dgm:prSet/>
      <dgm:spPr/>
      <dgm:t>
        <a:bodyPr/>
        <a:lstStyle/>
        <a:p>
          <a:endParaRPr lang="ru-RU"/>
        </a:p>
      </dgm:t>
    </dgm:pt>
    <dgm:pt modelId="{66264BA9-6798-4A4B-889B-123A779D1A96}" type="pres">
      <dgm:prSet presAssocID="{90C970B8-2D68-4E34-B3B3-4F9BEF3491A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181374-3C64-48DF-9906-1B848997C313}" type="pres">
      <dgm:prSet presAssocID="{3F2E3204-808E-4B9A-A79C-72E4B6A894A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38F91-4A00-47F6-B786-9F775B0F3AF4}" type="pres">
      <dgm:prSet presAssocID="{3F2E3204-808E-4B9A-A79C-72E4B6A894AB}" presName="spNode" presStyleCnt="0"/>
      <dgm:spPr/>
    </dgm:pt>
    <dgm:pt modelId="{CC7A6E99-E884-4986-98A7-73E1F90B515C}" type="pres">
      <dgm:prSet presAssocID="{45E923DE-44E3-4CF7-92A1-3B699EBF2590}" presName="sibTrans" presStyleLbl="sibTrans1D1" presStyleIdx="0" presStyleCnt="5"/>
      <dgm:spPr/>
      <dgm:t>
        <a:bodyPr/>
        <a:lstStyle/>
        <a:p>
          <a:endParaRPr lang="ru-RU"/>
        </a:p>
      </dgm:t>
    </dgm:pt>
    <dgm:pt modelId="{6EEB41F4-87EE-4095-A6FA-4D2E598BFE87}" type="pres">
      <dgm:prSet presAssocID="{E0446BA1-F0C6-410F-9ECE-0FCD547BBC15}" presName="node" presStyleLbl="node1" presStyleIdx="1" presStyleCnt="5" custScaleX="1323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3956A8-AFF2-4625-ABB2-8B248BFBDFDB}" type="pres">
      <dgm:prSet presAssocID="{E0446BA1-F0C6-410F-9ECE-0FCD547BBC15}" presName="spNode" presStyleCnt="0"/>
      <dgm:spPr/>
    </dgm:pt>
    <dgm:pt modelId="{DE96F97F-A8C7-4F72-9DFB-B69C74BA7DEF}" type="pres">
      <dgm:prSet presAssocID="{4CED23F0-6583-4637-A3CA-7BC405CAEF1B}" presName="sibTrans" presStyleLbl="sibTrans1D1" presStyleIdx="1" presStyleCnt="5"/>
      <dgm:spPr/>
      <dgm:t>
        <a:bodyPr/>
        <a:lstStyle/>
        <a:p>
          <a:endParaRPr lang="ru-RU"/>
        </a:p>
      </dgm:t>
    </dgm:pt>
    <dgm:pt modelId="{6037C30E-FABA-4A92-A110-D21776C380DD}" type="pres">
      <dgm:prSet presAssocID="{7D7F7A8C-85DA-47A5-B7E3-87A70E203891}" presName="node" presStyleLbl="node1" presStyleIdx="2" presStyleCnt="5" custScaleX="1815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CA938F-2FD1-45A8-9D47-8D3BC4B39AFD}" type="pres">
      <dgm:prSet presAssocID="{7D7F7A8C-85DA-47A5-B7E3-87A70E203891}" presName="spNode" presStyleCnt="0"/>
      <dgm:spPr/>
    </dgm:pt>
    <dgm:pt modelId="{91B5B0F4-0947-4C36-B267-661AA801998B}" type="pres">
      <dgm:prSet presAssocID="{626909B0-6897-4B74-9C83-FFEEE37FABE2}" presName="sibTrans" presStyleLbl="sibTrans1D1" presStyleIdx="2" presStyleCnt="5"/>
      <dgm:spPr/>
      <dgm:t>
        <a:bodyPr/>
        <a:lstStyle/>
        <a:p>
          <a:endParaRPr lang="ru-RU"/>
        </a:p>
      </dgm:t>
    </dgm:pt>
    <dgm:pt modelId="{06F63B9A-A42C-4DB3-AFF2-32F6717E832A}" type="pres">
      <dgm:prSet presAssocID="{67199DE6-A65F-4135-9B28-74EE3FF4742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F8B3C-F0FB-42E0-989F-B5151CC4B98A}" type="pres">
      <dgm:prSet presAssocID="{67199DE6-A65F-4135-9B28-74EE3FF47429}" presName="spNode" presStyleCnt="0"/>
      <dgm:spPr/>
    </dgm:pt>
    <dgm:pt modelId="{45B2392D-3105-46C9-B4E2-E544F87E30C6}" type="pres">
      <dgm:prSet presAssocID="{F93A5D0A-E3ED-40A8-8992-C9E63D5EE53E}" presName="sibTrans" presStyleLbl="sibTrans1D1" presStyleIdx="3" presStyleCnt="5"/>
      <dgm:spPr/>
      <dgm:t>
        <a:bodyPr/>
        <a:lstStyle/>
        <a:p>
          <a:endParaRPr lang="ru-RU"/>
        </a:p>
      </dgm:t>
    </dgm:pt>
    <dgm:pt modelId="{90B84BE7-B374-467D-91B2-5BCD0C58AF92}" type="pres">
      <dgm:prSet presAssocID="{0F3C5C51-453F-4B27-80A9-136C3D5EE6D1}" presName="node" presStyleLbl="node1" presStyleIdx="4" presStyleCnt="5" custScaleX="142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A30DF6-EE35-4497-BC92-36C75696339C}" type="pres">
      <dgm:prSet presAssocID="{0F3C5C51-453F-4B27-80A9-136C3D5EE6D1}" presName="spNode" presStyleCnt="0"/>
      <dgm:spPr/>
    </dgm:pt>
    <dgm:pt modelId="{B959BE3D-A994-455E-8E54-9D7FFFD1C356}" type="pres">
      <dgm:prSet presAssocID="{7022AE20-1700-4A6C-9737-7049CE43546B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1CBF0506-6BD7-427F-BB94-7CE0E9EEA287}" type="presOf" srcId="{F93A5D0A-E3ED-40A8-8992-C9E63D5EE53E}" destId="{45B2392D-3105-46C9-B4E2-E544F87E30C6}" srcOrd="0" destOrd="0" presId="urn:microsoft.com/office/officeart/2005/8/layout/cycle6"/>
    <dgm:cxn modelId="{14F914FD-24F3-41FD-A2DA-F3B5204DBA8D}" type="presOf" srcId="{E0446BA1-F0C6-410F-9ECE-0FCD547BBC15}" destId="{6EEB41F4-87EE-4095-A6FA-4D2E598BFE87}" srcOrd="0" destOrd="0" presId="urn:microsoft.com/office/officeart/2005/8/layout/cycle6"/>
    <dgm:cxn modelId="{6B22FE6A-AAC7-4FA9-BEB5-80FD84D4C231}" type="presOf" srcId="{45E923DE-44E3-4CF7-92A1-3B699EBF2590}" destId="{CC7A6E99-E884-4986-98A7-73E1F90B515C}" srcOrd="0" destOrd="0" presId="urn:microsoft.com/office/officeart/2005/8/layout/cycle6"/>
    <dgm:cxn modelId="{E2BB4CE0-3635-404B-8460-9419CF034DF6}" srcId="{90C970B8-2D68-4E34-B3B3-4F9BEF3491A4}" destId="{E0446BA1-F0C6-410F-9ECE-0FCD547BBC15}" srcOrd="1" destOrd="0" parTransId="{987520AF-29E0-4ADE-99F5-E0D69FD15906}" sibTransId="{4CED23F0-6583-4637-A3CA-7BC405CAEF1B}"/>
    <dgm:cxn modelId="{444795B1-6A4A-45BA-9144-C0891D2FF3F9}" type="presOf" srcId="{0F3C5C51-453F-4B27-80A9-136C3D5EE6D1}" destId="{90B84BE7-B374-467D-91B2-5BCD0C58AF92}" srcOrd="0" destOrd="0" presId="urn:microsoft.com/office/officeart/2005/8/layout/cycle6"/>
    <dgm:cxn modelId="{A6EA9A5F-255D-4651-97AB-A2A3CEC5CDED}" type="presOf" srcId="{90C970B8-2D68-4E34-B3B3-4F9BEF3491A4}" destId="{66264BA9-6798-4A4B-889B-123A779D1A96}" srcOrd="0" destOrd="0" presId="urn:microsoft.com/office/officeart/2005/8/layout/cycle6"/>
    <dgm:cxn modelId="{26277F8F-337E-4B15-9F28-A5DFC2465F29}" type="presOf" srcId="{4CED23F0-6583-4637-A3CA-7BC405CAEF1B}" destId="{DE96F97F-A8C7-4F72-9DFB-B69C74BA7DEF}" srcOrd="0" destOrd="0" presId="urn:microsoft.com/office/officeart/2005/8/layout/cycle6"/>
    <dgm:cxn modelId="{84D4D150-4C30-4D92-8300-35BD4A2B5947}" srcId="{90C970B8-2D68-4E34-B3B3-4F9BEF3491A4}" destId="{67199DE6-A65F-4135-9B28-74EE3FF47429}" srcOrd="3" destOrd="0" parTransId="{4A769A00-198D-49A6-8D92-3C3C67D9A19A}" sibTransId="{F93A5D0A-E3ED-40A8-8992-C9E63D5EE53E}"/>
    <dgm:cxn modelId="{BE7517E0-81C0-420D-AAEC-6765BFF425F3}" type="presOf" srcId="{67199DE6-A65F-4135-9B28-74EE3FF47429}" destId="{06F63B9A-A42C-4DB3-AFF2-32F6717E832A}" srcOrd="0" destOrd="0" presId="urn:microsoft.com/office/officeart/2005/8/layout/cycle6"/>
    <dgm:cxn modelId="{158D8836-89E1-45DB-96E3-67F8218DBE1F}" type="presOf" srcId="{3F2E3204-808E-4B9A-A79C-72E4B6A894AB}" destId="{DB181374-3C64-48DF-9906-1B848997C313}" srcOrd="0" destOrd="0" presId="urn:microsoft.com/office/officeart/2005/8/layout/cycle6"/>
    <dgm:cxn modelId="{05678DFB-683A-45C8-9B49-D03797A4B723}" srcId="{90C970B8-2D68-4E34-B3B3-4F9BEF3491A4}" destId="{0F3C5C51-453F-4B27-80A9-136C3D5EE6D1}" srcOrd="4" destOrd="0" parTransId="{A577E099-E08B-4683-91AB-7A4D57AF01E4}" sibTransId="{7022AE20-1700-4A6C-9737-7049CE43546B}"/>
    <dgm:cxn modelId="{A63D1CB1-68BF-4729-A88E-CB7F2432B758}" type="presOf" srcId="{626909B0-6897-4B74-9C83-FFEEE37FABE2}" destId="{91B5B0F4-0947-4C36-B267-661AA801998B}" srcOrd="0" destOrd="0" presId="urn:microsoft.com/office/officeart/2005/8/layout/cycle6"/>
    <dgm:cxn modelId="{D1F18C5D-E9B6-4D82-AC3E-E2ECDA2A6B6E}" type="presOf" srcId="{7D7F7A8C-85DA-47A5-B7E3-87A70E203891}" destId="{6037C30E-FABA-4A92-A110-D21776C380DD}" srcOrd="0" destOrd="0" presId="urn:microsoft.com/office/officeart/2005/8/layout/cycle6"/>
    <dgm:cxn modelId="{0CBDF658-016D-47C3-AFF6-57ADD205E63F}" srcId="{90C970B8-2D68-4E34-B3B3-4F9BEF3491A4}" destId="{7D7F7A8C-85DA-47A5-B7E3-87A70E203891}" srcOrd="2" destOrd="0" parTransId="{B045A6AB-1270-43FC-8E44-F9803BDE7CAF}" sibTransId="{626909B0-6897-4B74-9C83-FFEEE37FABE2}"/>
    <dgm:cxn modelId="{EC998EF2-A956-497B-B897-460FED2E1B33}" srcId="{90C970B8-2D68-4E34-B3B3-4F9BEF3491A4}" destId="{3F2E3204-808E-4B9A-A79C-72E4B6A894AB}" srcOrd="0" destOrd="0" parTransId="{3C7D4945-4172-43DD-8461-2DE556B74BDA}" sibTransId="{45E923DE-44E3-4CF7-92A1-3B699EBF2590}"/>
    <dgm:cxn modelId="{E11F0DD6-EA50-46AB-A4C2-FB360DB30BB5}" type="presOf" srcId="{7022AE20-1700-4A6C-9737-7049CE43546B}" destId="{B959BE3D-A994-455E-8E54-9D7FFFD1C356}" srcOrd="0" destOrd="0" presId="urn:microsoft.com/office/officeart/2005/8/layout/cycle6"/>
    <dgm:cxn modelId="{8088623F-78F5-4747-AF9F-B6DD58B7C6DF}" type="presParOf" srcId="{66264BA9-6798-4A4B-889B-123A779D1A96}" destId="{DB181374-3C64-48DF-9906-1B848997C313}" srcOrd="0" destOrd="0" presId="urn:microsoft.com/office/officeart/2005/8/layout/cycle6"/>
    <dgm:cxn modelId="{B349E60B-2E2C-40D8-A544-3E674800CF05}" type="presParOf" srcId="{66264BA9-6798-4A4B-889B-123A779D1A96}" destId="{B2D38F91-4A00-47F6-B786-9F775B0F3AF4}" srcOrd="1" destOrd="0" presId="urn:microsoft.com/office/officeart/2005/8/layout/cycle6"/>
    <dgm:cxn modelId="{4359F5AF-60EB-4E9D-9BC6-C490C18A402E}" type="presParOf" srcId="{66264BA9-6798-4A4B-889B-123A779D1A96}" destId="{CC7A6E99-E884-4986-98A7-73E1F90B515C}" srcOrd="2" destOrd="0" presId="urn:microsoft.com/office/officeart/2005/8/layout/cycle6"/>
    <dgm:cxn modelId="{7D6616F1-AE21-410B-8906-5D9FF9D12CFC}" type="presParOf" srcId="{66264BA9-6798-4A4B-889B-123A779D1A96}" destId="{6EEB41F4-87EE-4095-A6FA-4D2E598BFE87}" srcOrd="3" destOrd="0" presId="urn:microsoft.com/office/officeart/2005/8/layout/cycle6"/>
    <dgm:cxn modelId="{4D8FABE5-D4EB-454E-9781-B96EF663B118}" type="presParOf" srcId="{66264BA9-6798-4A4B-889B-123A779D1A96}" destId="{C83956A8-AFF2-4625-ABB2-8B248BFBDFDB}" srcOrd="4" destOrd="0" presId="urn:microsoft.com/office/officeart/2005/8/layout/cycle6"/>
    <dgm:cxn modelId="{38716019-1D80-43D0-9823-17AE20222BB7}" type="presParOf" srcId="{66264BA9-6798-4A4B-889B-123A779D1A96}" destId="{DE96F97F-A8C7-4F72-9DFB-B69C74BA7DEF}" srcOrd="5" destOrd="0" presId="urn:microsoft.com/office/officeart/2005/8/layout/cycle6"/>
    <dgm:cxn modelId="{4AFEDF1D-300C-49CD-8AF5-70D17702E042}" type="presParOf" srcId="{66264BA9-6798-4A4B-889B-123A779D1A96}" destId="{6037C30E-FABA-4A92-A110-D21776C380DD}" srcOrd="6" destOrd="0" presId="urn:microsoft.com/office/officeart/2005/8/layout/cycle6"/>
    <dgm:cxn modelId="{125DC54D-0473-49F7-8534-6F02FFB56645}" type="presParOf" srcId="{66264BA9-6798-4A4B-889B-123A779D1A96}" destId="{A9CA938F-2FD1-45A8-9D47-8D3BC4B39AFD}" srcOrd="7" destOrd="0" presId="urn:microsoft.com/office/officeart/2005/8/layout/cycle6"/>
    <dgm:cxn modelId="{9CB34E50-84DD-4540-AB84-B7D158AD396A}" type="presParOf" srcId="{66264BA9-6798-4A4B-889B-123A779D1A96}" destId="{91B5B0F4-0947-4C36-B267-661AA801998B}" srcOrd="8" destOrd="0" presId="urn:microsoft.com/office/officeart/2005/8/layout/cycle6"/>
    <dgm:cxn modelId="{5353D8B1-E4AE-40D4-A13B-6BD6FF7E6AC4}" type="presParOf" srcId="{66264BA9-6798-4A4B-889B-123A779D1A96}" destId="{06F63B9A-A42C-4DB3-AFF2-32F6717E832A}" srcOrd="9" destOrd="0" presId="urn:microsoft.com/office/officeart/2005/8/layout/cycle6"/>
    <dgm:cxn modelId="{351BBFDE-A4BA-4F54-914D-B74A751CDF26}" type="presParOf" srcId="{66264BA9-6798-4A4B-889B-123A779D1A96}" destId="{252F8B3C-F0FB-42E0-989F-B5151CC4B98A}" srcOrd="10" destOrd="0" presId="urn:microsoft.com/office/officeart/2005/8/layout/cycle6"/>
    <dgm:cxn modelId="{9B753BEA-E123-4B91-8862-2CD659A478B4}" type="presParOf" srcId="{66264BA9-6798-4A4B-889B-123A779D1A96}" destId="{45B2392D-3105-46C9-B4E2-E544F87E30C6}" srcOrd="11" destOrd="0" presId="urn:microsoft.com/office/officeart/2005/8/layout/cycle6"/>
    <dgm:cxn modelId="{9618BD0A-52FD-4E8E-91A0-E10E4ED8C319}" type="presParOf" srcId="{66264BA9-6798-4A4B-889B-123A779D1A96}" destId="{90B84BE7-B374-467D-91B2-5BCD0C58AF92}" srcOrd="12" destOrd="0" presId="urn:microsoft.com/office/officeart/2005/8/layout/cycle6"/>
    <dgm:cxn modelId="{7964CB60-18EA-4546-9CA3-336328E7BD65}" type="presParOf" srcId="{66264BA9-6798-4A4B-889B-123A779D1A96}" destId="{79A30DF6-EE35-4497-BC92-36C75696339C}" srcOrd="13" destOrd="0" presId="urn:microsoft.com/office/officeart/2005/8/layout/cycle6"/>
    <dgm:cxn modelId="{421ED0BD-E807-468A-84B3-D782CC049229}" type="presParOf" srcId="{66264BA9-6798-4A4B-889B-123A779D1A96}" destId="{B959BE3D-A994-455E-8E54-9D7FFFD1C356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2A90E0-B40E-488E-B52D-E051E5BCC053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20021B-ECD2-43C6-9F69-BFC6D6ADD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7CC8-A1C8-41A9-94D3-67A82440CF34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0459A-821C-4C43-A9B0-F7D3DE97FB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A3BE7-1212-401A-8BD8-13578789880D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7FADF-A097-466F-A50F-63191E12EB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24892-7E73-46C7-A987-ABF3BB440399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0E500-8CBA-4AF0-972A-F046B69B0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07C784-186F-4190-9AE9-6EA74E287360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B726D3-D069-4F27-AB5C-EEC9D57E6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8B22-E80E-485D-8D4B-60340497A95B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CD9C9-AA27-4A40-81FE-64A8E151E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94202-C1B4-403E-993D-95660D50CF6C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54E2A-A32B-454C-AE4A-0950F0477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73636-4B0C-4E16-AB95-083384D259A2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2480C-D09D-4E59-BC69-93752B041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B86B71-1FE1-4A22-A7D2-8C7B6F6E7681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DA5153-0EB0-4C46-8DF5-B10915F76C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8DFAD-E086-48D3-B569-97B1E9FB2357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51668-4BD7-424E-B239-6E12C918D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195916-3014-4CC6-B3ED-7363D5AC7754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81AF6C-67E7-4460-82BA-D830079CEC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BADD347-C584-42D6-B239-305363919546}" type="datetimeFigureOut">
              <a:rPr lang="ru-RU"/>
              <a:pPr>
                <a:defRPr/>
              </a:pPr>
              <a:t>18.09.2015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517A39E-3968-4489-88EA-EA956696C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67" r:id="rId8"/>
    <p:sldLayoutId id="2147483675" r:id="rId9"/>
    <p:sldLayoutId id="2147483666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13" y="571500"/>
            <a:ext cx="7772400" cy="24288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100" dirty="0" smtClean="0"/>
              <a:t>Интегрированная модель этнокультурного содержания образования в МАОУ «Васькинская основная общеобразовательная школа-детский сад»</a:t>
            </a:r>
            <a:r>
              <a:rPr lang="ru-RU" sz="1800" dirty="0" smtClean="0"/>
              <a:t> 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813" y="5072063"/>
            <a:ext cx="7772400" cy="1214437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Суксунский район, д.Васькино,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Порядина Наталья Владимировна, учитель истории,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15 сентября 2015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13" y="642938"/>
            <a:ext cx="7772400" cy="2357437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400" b="0" dirty="0" smtClean="0">
                <a:solidFill>
                  <a:srgbClr val="002060"/>
                </a:solidFill>
              </a:rPr>
              <a:t>Формируя этнокультурную компетентность школьников, мы должны делать акцент на приобщение их к красоте и добру, на желание видеть неповторимость родной культуры, природы, участвовать в их сохранении и приумножении.</a:t>
            </a:r>
            <a:endParaRPr lang="ru-RU" sz="2400" b="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5064125" cy="2244725"/>
          </a:xfrm>
        </p:spPr>
        <p:txBody>
          <a:bodyPr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rgbClr val="990000"/>
                </a:solidFill>
              </a:rPr>
              <a:t>Ведь какими вырастут наши дети, люди нового поколения – 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rgbClr val="990000"/>
                </a:solidFill>
              </a:rPr>
              <a:t>зависит от нас!</a:t>
            </a:r>
            <a:endParaRPr lang="ru-RU" sz="2800" dirty="0"/>
          </a:p>
        </p:txBody>
      </p:sp>
      <p:pic>
        <p:nvPicPr>
          <p:cNvPr id="22531" name="Picture 7" descr="224476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88" y="3071813"/>
            <a:ext cx="2205037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8" y="571500"/>
            <a:ext cx="5072062" cy="13573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МАОУ «Васькинская оош-детский сад»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4338" name="Picture 2" descr="C:\Users\Admin\Desktop\ФОТО\imag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429375" y="4357688"/>
            <a:ext cx="2143125" cy="1608137"/>
          </a:xfrm>
        </p:spPr>
      </p:pic>
      <p:pic>
        <p:nvPicPr>
          <p:cNvPr id="14339" name="Picture 3" descr="C:\Users\Admin\Desktop\ФОТО\p83_shkolakoll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500063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3429000" y="2286000"/>
            <a:ext cx="528637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Расположена на территории Суксунского </a:t>
            </a:r>
          </a:p>
          <a:p>
            <a:r>
              <a:rPr lang="ru-RU">
                <a:latin typeface="Verdana" pitchFamily="34" charset="0"/>
              </a:rPr>
              <a:t>Муниципального района, здание 2014 года постройки, учреждение реализует программы дошкольного, начального и основного уровней образования.</a:t>
            </a: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571500" y="4071938"/>
            <a:ext cx="5786438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В учреждении 80 обучающихся и воспитанников 13 педагогов.</a:t>
            </a:r>
          </a:p>
          <a:p>
            <a:r>
              <a:rPr lang="ru-RU">
                <a:latin typeface="Verdana" pitchFamily="34" charset="0"/>
              </a:rPr>
              <a:t>Учреждение посещают дети из 4 деревень.</a:t>
            </a:r>
          </a:p>
          <a:p>
            <a:r>
              <a:rPr lang="ru-RU">
                <a:latin typeface="Verdana" pitchFamily="34" charset="0"/>
              </a:rPr>
              <a:t>Национальный состав:</a:t>
            </a:r>
          </a:p>
          <a:p>
            <a:r>
              <a:rPr lang="ru-RU">
                <a:latin typeface="Verdana" pitchFamily="34" charset="0"/>
              </a:rPr>
              <a:t>72 % - марийцы, 8% -русские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2000250"/>
            <a:ext cx="8183562" cy="4035425"/>
          </a:xfrm>
        </p:spPr>
        <p:txBody>
          <a:bodyPr>
            <a:normAutofit fontScale="9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Сущность этнокультурной компетентности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990000"/>
                </a:solidFill>
              </a:rPr>
              <a:t>заключается в том, что человек, обладая данной компетентностью, выступает активным носителем опыта в области этнокультур и межэтнического взаимодействия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1470025"/>
          </a:xfrm>
        </p:spPr>
        <p:txBody>
          <a:bodyPr>
            <a:normAutofit/>
          </a:bodyPr>
          <a:lstStyle/>
          <a:p>
            <a:pPr marL="265176" indent="-265176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в рамках ФГСО второго поколения особое место занимает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                         </a:t>
            </a:r>
            <a:r>
              <a:rPr lang="ru-RU" b="1" i="1" dirty="0" smtClean="0">
                <a:solidFill>
                  <a:srgbClr val="990000"/>
                </a:solidFill>
              </a:rPr>
              <a:t>этнокультурная компетенция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5357813"/>
            <a:ext cx="8183562" cy="92868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Интегрированная модель этнокультурного содержания образования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756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7" name="TextBox 8"/>
          <p:cNvSpPr txBox="1">
            <a:spLocks noChangeArrowheads="1"/>
          </p:cNvSpPr>
          <p:nvPr/>
        </p:nvSpPr>
        <p:spPr bwMode="auto">
          <a:xfrm>
            <a:off x="3357563" y="3071813"/>
            <a:ext cx="2603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Verdana" pitchFamily="34" charset="0"/>
              </a:rPr>
              <a:t>Образовательный</a:t>
            </a:r>
          </a:p>
          <a:p>
            <a:r>
              <a:rPr lang="ru-RU" b="1">
                <a:latin typeface="Verdana" pitchFamily="34" charset="0"/>
              </a:rPr>
              <a:t>процесс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4704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14625" y="642938"/>
            <a:ext cx="3429000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ОБУЧЕНИЕ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38" y="1857375"/>
            <a:ext cx="2214562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ПО «Филология»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75" y="3571875"/>
            <a:ext cx="2214563" cy="785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ПО «Искусство»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14688" y="3571875"/>
            <a:ext cx="2357437" cy="1071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ПО «Физическая культура»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43250" y="1857375"/>
            <a:ext cx="2214563" cy="1071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«Общественно-научные предметы»</a:t>
            </a:r>
            <a:endParaRPr lang="ru-RU" sz="16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43563" y="1857375"/>
            <a:ext cx="3000375" cy="1071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«Естественно-научные предметы»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857875" y="3643313"/>
            <a:ext cx="2428875" cy="785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ПО «Технология»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8277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14625" y="642938"/>
            <a:ext cx="3429000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ВНЕУРОЧНАЯ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ДЕЯТЕЛЬНОСТЬ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88" y="5429250"/>
            <a:ext cx="3429000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Общекультурное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8688" y="4500563"/>
            <a:ext cx="3429000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Социальное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88" y="3500438"/>
            <a:ext cx="3500437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Общеинтеллектуальное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7250" y="2500313"/>
            <a:ext cx="3429000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Духовно-нравственное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57250" y="1571625"/>
            <a:ext cx="3429000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Спортивно-оздоровительное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72000" y="1500188"/>
            <a:ext cx="3929063" cy="785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«</a:t>
            </a:r>
            <a:r>
              <a:rPr lang="ru-RU" dirty="0" err="1"/>
              <a:t>Игромания</a:t>
            </a:r>
            <a:r>
              <a:rPr lang="ru-RU" dirty="0"/>
              <a:t>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(игры народов края)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72000" y="2357438"/>
            <a:ext cx="3929063" cy="1285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«Ритмика по марийским мотивам»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«Язык через историю и культуру сылвенских марийцев»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«В мире марийского языка»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72000" y="3714750"/>
            <a:ext cx="4000500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«Как хорошо уметь читать»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«Родное слово»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(</a:t>
            </a:r>
            <a:r>
              <a:rPr lang="ru-RU" sz="1600" dirty="0" err="1"/>
              <a:t>Сылнемут</a:t>
            </a:r>
            <a:r>
              <a:rPr lang="ru-RU" sz="1600" dirty="0"/>
              <a:t> </a:t>
            </a:r>
            <a:r>
              <a:rPr lang="ru-RU" sz="1600" dirty="0" err="1"/>
              <a:t>аршаш</a:t>
            </a:r>
            <a:r>
              <a:rPr lang="ru-RU" sz="1600" dirty="0"/>
              <a:t>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43438" y="4429125"/>
            <a:ext cx="3929062" cy="785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Клуб оратор «Говори свободно»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«Азбука общения»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43438" y="5357813"/>
            <a:ext cx="3929062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«Мастерица мари»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«Танец, я и музыка»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«Праздник </a:t>
            </a:r>
            <a:r>
              <a:rPr lang="ru-RU" sz="1600"/>
              <a:t>своими руками»</a:t>
            </a:r>
            <a:endParaRPr lang="ru-RU" sz="16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357438" y="530225"/>
            <a:ext cx="4214812" cy="1184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265176" indent="-265176" algn="ctr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b="1" dirty="0" smtClean="0"/>
              <a:t>ДОПОЛНИТЕЛЬНОЕ</a:t>
            </a:r>
          </a:p>
          <a:p>
            <a:pPr marL="265176" indent="-265176" algn="ctr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b="1" dirty="0" smtClean="0"/>
              <a:t>ОБРАЗОВАНИЕ</a:t>
            </a:r>
            <a:endParaRPr lang="ru-RU" sz="2000" b="1" dirty="0"/>
          </a:p>
        </p:txBody>
      </p:sp>
      <p:pic>
        <p:nvPicPr>
          <p:cNvPr id="19458" name="Picture 2" descr="C:\Users\Admin\Desktop\Все документы\ДИАГНОСТИКА ВНЕУРОЧНОЙ ДЕЯТЕЛЬНОСТИ СНМ\ФОто изделий\100_45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000250"/>
            <a:ext cx="2757487" cy="2068513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9459" name="Picture 3" descr="C:\Users\Admin\Desktop\Все документы\ДИАГНОСТИКА ВНЕУРОЧНОЙ ДЕЯТЕЛЬНОСТИ СНМ\ФОто изделий\100_414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13" y="1928813"/>
            <a:ext cx="2139950" cy="2852737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9460" name="Picture 4" descr="C:\Users\Admin\Desktop\Все документы\ДИАГНОСТИКА ВНЕУРОЧНОЙ ДЕЯТЕЛЬНОСТИ СНМ\ФОто изделий\100_478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3" y="4286250"/>
            <a:ext cx="2376487" cy="1782763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9461" name="Picture 5" descr="C:\Users\Admin\Desktop\Все документы\ДИАГНОСТИКА ВНЕУРОЧНОЙ ДЕЯТЕЛЬНОСТИ СНМ\ФОто изделий\100_448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13" y="3714750"/>
            <a:ext cx="3235325" cy="2425700"/>
          </a:xfrm>
          <a:prstGeom prst="rect">
            <a:avLst/>
          </a:prstGeom>
          <a:noFill/>
          <a:ln w="38100">
            <a:solidFill>
              <a:srgbClr val="92D050"/>
            </a:solidFill>
            <a:miter lim="800000"/>
            <a:headEnd/>
            <a:tailEnd/>
          </a:ln>
        </p:spPr>
      </p:pic>
      <p:pic>
        <p:nvPicPr>
          <p:cNvPr id="19462" name="Picture 6" descr="C:\Users\Admin\Desktop\Все документы\ДИАГНОСТИКА ВНЕУРОЧНОЙ ДЕЯТЕЛЬНОСТИ СНМ\ФОто изделий\Изображение 01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500" y="1928813"/>
            <a:ext cx="2159000" cy="1619250"/>
          </a:xfrm>
          <a:prstGeom prst="rect">
            <a:avLst/>
          </a:prstGeom>
          <a:noFill/>
          <a:ln w="38100">
            <a:solidFill>
              <a:srgbClr val="92D05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85750" y="5286375"/>
            <a:ext cx="8501063" cy="128587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b="0" dirty="0" smtClean="0">
                <a:solidFill>
                  <a:srgbClr val="99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такого взаимодействия с семьями является вовлечение родителей в этнокультурный образовательный процесс, включающий физическое, эмоциональное, духовно-нравственное воспитание детей на основе традиций народной культуры</a:t>
            </a:r>
            <a:endParaRPr lang="ru-RU" sz="1800" b="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" name="Содержимое 3"/>
          <p:cNvSpPr txBox="1">
            <a:spLocks/>
          </p:cNvSpPr>
          <p:nvPr/>
        </p:nvSpPr>
        <p:spPr>
          <a:xfrm>
            <a:off x="2357438" y="530225"/>
            <a:ext cx="4214812" cy="755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anchor="ctr">
            <a:normAutofit/>
          </a:bodyPr>
          <a:lstStyle/>
          <a:p>
            <a:pPr marL="265176" indent="-265176" algn="ctr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ru-RU" sz="2000" b="1" dirty="0"/>
              <a:t>СОЦИУМ, СЕМЬЯ</a:t>
            </a:r>
            <a:endParaRPr lang="ru-RU" sz="2000" b="1" dirty="0"/>
          </a:p>
        </p:txBody>
      </p:sp>
      <p:sp>
        <p:nvSpPr>
          <p:cNvPr id="5" name="Содержимое 3"/>
          <p:cNvSpPr txBox="1">
            <a:spLocks/>
          </p:cNvSpPr>
          <p:nvPr/>
        </p:nvSpPr>
        <p:spPr>
          <a:xfrm>
            <a:off x="4857750" y="1571625"/>
            <a:ext cx="3500438" cy="928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anchor="ctr">
            <a:normAutofit/>
          </a:bodyPr>
          <a:lstStyle/>
          <a:p>
            <a:pPr marL="265176" indent="-265176" algn="ctr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ru-RU" sz="2000" b="1" dirty="0"/>
              <a:t>Индивидуальные формы работы</a:t>
            </a:r>
            <a:endParaRPr lang="ru-RU" sz="2000" b="1" dirty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785813" y="1571625"/>
            <a:ext cx="3357562" cy="1000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anchor="ctr">
            <a:normAutofit/>
          </a:bodyPr>
          <a:lstStyle/>
          <a:p>
            <a:pPr marL="265176" indent="-265176" algn="ctr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ru-RU" sz="2000" b="1" dirty="0"/>
              <a:t>Коллективные формы работы</a:t>
            </a:r>
            <a:endParaRPr lang="ru-RU" sz="2000" b="1" dirty="0"/>
          </a:p>
        </p:txBody>
      </p:sp>
      <p:sp>
        <p:nvSpPr>
          <p:cNvPr id="7" name="Содержимое 3"/>
          <p:cNvSpPr txBox="1">
            <a:spLocks/>
          </p:cNvSpPr>
          <p:nvPr/>
        </p:nvSpPr>
        <p:spPr>
          <a:xfrm>
            <a:off x="4572000" y="2786063"/>
            <a:ext cx="3929063" cy="2357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anchor="ctr">
            <a:normAutofit fontScale="85000" lnSpcReduction="20000"/>
          </a:bodyPr>
          <a:lstStyle/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ru-RU" sz="2000" dirty="0"/>
              <a:t>- Консультации, беседы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ru-RU" sz="2000" dirty="0"/>
              <a:t>- поручения при подготовке к проведению народных праздников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ru-RU" sz="2000" dirty="0"/>
              <a:t>- совместная с детьми творческая деятельность, помощь в организации и проведении экскурсий и поездок</a:t>
            </a:r>
            <a:endParaRPr lang="ru-RU" sz="2000" b="1" dirty="0"/>
          </a:p>
        </p:txBody>
      </p:sp>
      <p:sp>
        <p:nvSpPr>
          <p:cNvPr id="8" name="Содержимое 3"/>
          <p:cNvSpPr txBox="1">
            <a:spLocks/>
          </p:cNvSpPr>
          <p:nvPr/>
        </p:nvSpPr>
        <p:spPr>
          <a:xfrm>
            <a:off x="500063" y="2786063"/>
            <a:ext cx="3857625" cy="2357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anchor="ctr">
            <a:normAutofit fontScale="92500"/>
          </a:bodyPr>
          <a:lstStyle/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ru-RU" sz="2000" dirty="0"/>
              <a:t>Родительские собрания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ru-RU" sz="2000" dirty="0"/>
              <a:t>Конференции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ru-RU" sz="2000" dirty="0"/>
              <a:t>дни открытых дверей отчетные концерты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ru-RU" sz="2000" dirty="0"/>
              <a:t>выставки учащихся, народные праздники</a:t>
            </a:r>
          </a:p>
          <a:p>
            <a:pPr marL="265176" indent="-265176" algn="ctr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ru-RU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571625"/>
            <a:ext cx="8183563" cy="4786313"/>
          </a:xfrm>
        </p:spPr>
        <p:txBody>
          <a:bodyPr>
            <a:no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0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кросс - культурный метод </a:t>
            </a:r>
            <a:b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0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эмпатии</a:t>
            </a: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0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контраста </a:t>
            </a:r>
            <a:b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- метод рефлексии</a:t>
            </a:r>
            <a:b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метод моделирования и реконструкции</a:t>
            </a:r>
            <a:b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- игровые методы</a:t>
            </a:r>
            <a:b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- дискуссионные методы </a:t>
            </a:r>
            <a:b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/>
            </a:r>
            <a:b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- культурный ассимилятор или так называемая техника повышения межкультурной </a:t>
            </a:r>
            <a:r>
              <a:rPr lang="ru-RU" sz="2400" b="0" dirty="0" err="1" smtClean="0">
                <a:solidFill>
                  <a:srgbClr val="C00000"/>
                </a:solidFill>
                <a:effectLst/>
                <a:latin typeface="Times New Roman" pitchFamily="18" charset="0"/>
              </a:rPr>
              <a:t>сензитивности</a:t>
            </a: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/>
            </a:r>
            <a:b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b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- метод проектов </a:t>
            </a:r>
            <a:b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effectLst/>
                <a:latin typeface="Times New Roman" pitchFamily="18" charset="0"/>
              </a:rPr>
              <a:t>(организация исследовательской деятельности учащихся)</a:t>
            </a:r>
            <a:r>
              <a:rPr lang="ru-RU" sz="2000" b="0" dirty="0" smtClean="0">
                <a:solidFill>
                  <a:srgbClr val="990000"/>
                </a:solidFill>
                <a:effectLst/>
                <a:latin typeface="Times New Roman" pitchFamily="18" charset="0"/>
              </a:rPr>
              <a:t/>
            </a:r>
            <a:br>
              <a:rPr lang="ru-RU" sz="2000" b="0" dirty="0" smtClean="0">
                <a:solidFill>
                  <a:srgbClr val="990000"/>
                </a:solidFill>
                <a:effectLst/>
                <a:latin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1112838"/>
          </a:xfrm>
        </p:spPr>
        <p:txBody>
          <a:bodyPr>
            <a:normAutofit fontScale="85000" lnSpcReduction="2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</a:rPr>
              <a:t>Активные методы обучения и воспитания, наполненные этнокультурным содержанием:</a:t>
            </a:r>
            <a:r>
              <a:rPr lang="ru-RU" sz="3300" dirty="0" smtClean="0"/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240</TotalTime>
  <Words>316</Words>
  <Application>Microsoft Office PowerPoint</Application>
  <PresentationFormat>Экран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Verdana</vt:lpstr>
      <vt:lpstr>Arial</vt:lpstr>
      <vt:lpstr>Wingdings 2</vt:lpstr>
      <vt:lpstr>Calibri</vt:lpstr>
      <vt:lpstr>Times New Roman</vt:lpstr>
      <vt:lpstr>Аспект</vt:lpstr>
      <vt:lpstr>Аспект</vt:lpstr>
      <vt:lpstr>Аспект</vt:lpstr>
      <vt:lpstr>Аспект</vt:lpstr>
      <vt:lpstr>Аспект</vt:lpstr>
      <vt:lpstr>Интегрированная модель этнокультурного содержания образования в МАОУ «Васькинская основная общеобразовательная школа-детский сад» </vt:lpstr>
      <vt:lpstr>МАОУ «Васькинская оош-детский сад»</vt:lpstr>
      <vt:lpstr>Сущность этнокультурной компетентности  заключается в том, что человек, обладая данной компетентностью, выступает активным носителем опыта в области этнокультур и межэтнического взаимодействия</vt:lpstr>
      <vt:lpstr>Интегрированная модель этнокультурного содержания образования</vt:lpstr>
      <vt:lpstr>Слайд 5</vt:lpstr>
      <vt:lpstr>Слайд 6</vt:lpstr>
      <vt:lpstr>Слайд 7</vt:lpstr>
      <vt:lpstr>Цель такого взаимодействия с семьями является вовлечение родителей в этнокультурный образовательный процесс, включающий физическое, эмоциональное, духовно-нравственное воспитание детей на основе традиций народной культуры</vt:lpstr>
      <vt:lpstr>  - кросс - культурный метод  - метод эмпатии  - метод контраста  - метод рефлексии - метод моделирования и реконструкции - игровые методы - дискуссионные методы   - культурный ассимилятор или так называемая техника повышения межкультурной сензитивности   - метод проектов  (организация исследовательской деятельности учащихся)   </vt:lpstr>
      <vt:lpstr>Формируя этнокультурную компетентность школьников, мы должны делать акцент на приобщение их к красоте и добру, на желание видеть неповторимость родной культуры, природы, участвовать в их сохранении и приумножении.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Интегрированная модель этнокультурного содержания образования в МАОУ «Васькинская основная общеобразовательная школа-детский сад» </dc:title>
  <dc:creator>Admin</dc:creator>
  <cp:lastModifiedBy>Админ</cp:lastModifiedBy>
  <cp:revision>23</cp:revision>
  <dcterms:created xsi:type="dcterms:W3CDTF">2015-09-13T10:16:35Z</dcterms:created>
  <dcterms:modified xsi:type="dcterms:W3CDTF">2015-09-18T06:06:31Z</dcterms:modified>
</cp:coreProperties>
</file>