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6" r:id="rId1"/>
  </p:sldMasterIdLst>
  <p:sldIdLst>
    <p:sldId id="256" r:id="rId2"/>
    <p:sldId id="257" r:id="rId3"/>
    <p:sldId id="258" r:id="rId4"/>
    <p:sldId id="259" r:id="rId5"/>
    <p:sldId id="260" r:id="rId6"/>
    <p:sldId id="261" r:id="rId7"/>
    <p:sldId id="262" r:id="rId8"/>
    <p:sldId id="263" r:id="rId9"/>
    <p:sldId id="265" r:id="rId10"/>
    <p:sldId id="266" r:id="rId11"/>
    <p:sldId id="268" r:id="rId12"/>
    <p:sldId id="264" r:id="rId13"/>
    <p:sldId id="26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ADA531D-631F-49E3-B8A3-FA5A19C02A53}" type="datetimeFigureOut">
              <a:rPr lang="ru-RU" smtClean="0"/>
              <a:t>06.05.2021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194457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ADA531D-631F-49E3-B8A3-FA5A19C02A53}" type="datetimeFigureOut">
              <a:rPr lang="ru-RU" smtClean="0"/>
              <a:t>06.05.2021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338926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ADA531D-631F-49E3-B8A3-FA5A19C02A53}" type="datetimeFigureOut">
              <a:rPr lang="ru-RU" smtClean="0"/>
              <a:t>06.05.2021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2C8203-8607-4BC4-86D6-B7809D6B3810}"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7503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ADA531D-631F-49E3-B8A3-FA5A19C02A53}" type="datetimeFigureOut">
              <a:rPr lang="ru-RU" smtClean="0"/>
              <a:t>06.05.2021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2252557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ADA531D-631F-49E3-B8A3-FA5A19C02A53}" type="datetimeFigureOut">
              <a:rPr lang="ru-RU" smtClean="0"/>
              <a:t>06.05.2021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2C8203-8607-4BC4-86D6-B7809D6B3810}"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0165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ADA531D-631F-49E3-B8A3-FA5A19C02A53}" type="datetimeFigureOut">
              <a:rPr lang="ru-RU" smtClean="0"/>
              <a:t>06.05.2021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4371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DA531D-631F-49E3-B8A3-FA5A19C02A53}" type="datetimeFigureOut">
              <a:rPr lang="ru-RU" smtClean="0"/>
              <a:t>06.05.2021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3002750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DA531D-631F-49E3-B8A3-FA5A19C02A53}" type="datetimeFigureOut">
              <a:rPr lang="ru-RU" smtClean="0"/>
              <a:t>06.05.2021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16343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DA531D-631F-49E3-B8A3-FA5A19C02A53}" type="datetimeFigureOut">
              <a:rPr lang="ru-RU" smtClean="0"/>
              <a:t>06.05.2021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235191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ADA531D-631F-49E3-B8A3-FA5A19C02A53}" type="datetimeFigureOut">
              <a:rPr lang="ru-RU" smtClean="0"/>
              <a:t>06.05.2021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123570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ADA531D-631F-49E3-B8A3-FA5A19C02A53}" type="datetimeFigureOut">
              <a:rPr lang="ru-RU" smtClean="0"/>
              <a:t>06.05.2021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346189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ADA531D-631F-49E3-B8A3-FA5A19C02A53}" type="datetimeFigureOut">
              <a:rPr lang="ru-RU" smtClean="0"/>
              <a:t>06.05.2021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262082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ADA531D-631F-49E3-B8A3-FA5A19C02A53}" type="datetimeFigureOut">
              <a:rPr lang="ru-RU" smtClean="0"/>
              <a:t>06.05.2021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143678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A531D-631F-49E3-B8A3-FA5A19C02A53}" type="datetimeFigureOut">
              <a:rPr lang="ru-RU" smtClean="0"/>
              <a:t>06.05.2021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326650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DA531D-631F-49E3-B8A3-FA5A19C02A53}" type="datetimeFigureOut">
              <a:rPr lang="ru-RU" smtClean="0"/>
              <a:t>06.05.2021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82928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DA531D-631F-49E3-B8A3-FA5A19C02A53}" type="datetimeFigureOut">
              <a:rPr lang="ru-RU" smtClean="0"/>
              <a:t>06.05.2021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2C8203-8607-4BC4-86D6-B7809D6B3810}" type="slidenum">
              <a:rPr lang="ru-RU" smtClean="0"/>
              <a:t>‹#›</a:t>
            </a:fld>
            <a:endParaRPr lang="ru-RU"/>
          </a:p>
        </p:txBody>
      </p:sp>
    </p:spTree>
    <p:extLst>
      <p:ext uri="{BB962C8B-B14F-4D97-AF65-F5344CB8AC3E}">
        <p14:creationId xmlns:p14="http://schemas.microsoft.com/office/powerpoint/2010/main" val="40440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DA531D-631F-49E3-B8A3-FA5A19C02A53}" type="datetimeFigureOut">
              <a:rPr lang="ru-RU" smtClean="0"/>
              <a:t>06.05.2021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2C8203-8607-4BC4-86D6-B7809D6B3810}" type="slidenum">
              <a:rPr lang="ru-RU" smtClean="0"/>
              <a:t>‹#›</a:t>
            </a:fld>
            <a:endParaRPr lang="ru-RU"/>
          </a:p>
        </p:txBody>
      </p:sp>
    </p:spTree>
    <p:extLst>
      <p:ext uri="{BB962C8B-B14F-4D97-AF65-F5344CB8AC3E}">
        <p14:creationId xmlns:p14="http://schemas.microsoft.com/office/powerpoint/2010/main" val="34479692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pMnUZmHqd2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736979"/>
            <a:ext cx="12041745" cy="1405720"/>
          </a:xfrm>
        </p:spPr>
        <p:txBody>
          <a:bodyPr>
            <a:normAutofit fontScale="90000"/>
          </a:bodyPr>
          <a:lstStyle/>
          <a:p>
            <a:pPr algn="ctr"/>
            <a:r>
              <a:rPr lang="ru-RU" sz="2200" dirty="0" smtClean="0">
                <a:solidFill>
                  <a:srgbClr val="002060"/>
                </a:solidFill>
                <a:latin typeface="Times New Roman" panose="02020603050405020304" pitchFamily="18" charset="0"/>
                <a:cs typeface="Times New Roman" panose="02020603050405020304" pitchFamily="18" charset="0"/>
              </a:rPr>
              <a:t/>
            </a:r>
            <a:br>
              <a:rPr lang="ru-RU" sz="2200" dirty="0" smtClean="0">
                <a:solidFill>
                  <a:srgbClr val="002060"/>
                </a:solidFill>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Пермский муниципальный район</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МАДОУ «</a:t>
            </a:r>
            <a:r>
              <a:rPr lang="ru-RU" sz="2400" dirty="0" err="1" smtClean="0">
                <a:latin typeface="Times New Roman" panose="02020603050405020304" pitchFamily="18" charset="0"/>
                <a:cs typeface="Times New Roman" panose="02020603050405020304" pitchFamily="18" charset="0"/>
              </a:rPr>
              <a:t>Култаевский</a:t>
            </a:r>
            <a:r>
              <a:rPr lang="ru-RU" sz="2400" dirty="0" smtClean="0">
                <a:latin typeface="Times New Roman" panose="02020603050405020304" pitchFamily="18" charset="0"/>
                <a:cs typeface="Times New Roman" panose="02020603050405020304" pitchFamily="18" charset="0"/>
              </a:rPr>
              <a:t> детский сад «Колокольчик»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ЛЕПБУК «ИГРАЕМ В ХУДОЖНИКОВ» </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   НОМИНАЦИЯ «ЛУЧШАЯ РАЗРАБОТКА ДИДАКТИЧЕСКОЙ ИГРЫ </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ПО РАЗВИТИЮ ИЗО-ДЕЯТЕЛЬНОСТИ» </a:t>
            </a:r>
            <a:endParaRPr lang="ru-RU" sz="4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8190963" y="5854890"/>
            <a:ext cx="3682589" cy="887104"/>
          </a:xfrm>
        </p:spPr>
        <p:txBody>
          <a:bodyPr>
            <a:noAutofit/>
          </a:bodyPr>
          <a:lstStyle/>
          <a:p>
            <a:pPr algn="r">
              <a:lnSpc>
                <a:spcPct val="70000"/>
              </a:lnSpc>
            </a:pP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Воспитатель:</a:t>
            </a:r>
          </a:p>
          <a:p>
            <a:pPr algn="r">
              <a:lnSpc>
                <a:spcPct val="70000"/>
              </a:lnSpc>
            </a:pPr>
            <a:r>
              <a:rPr lang="ru-RU" sz="1800" dirty="0" err="1" smtClean="0">
                <a:solidFill>
                  <a:schemeClr val="tx1">
                    <a:lumMod val="85000"/>
                    <a:lumOff val="15000"/>
                  </a:schemeClr>
                </a:solidFill>
                <a:latin typeface="Times New Roman" panose="02020603050405020304" pitchFamily="18" charset="0"/>
                <a:cs typeface="Times New Roman" panose="02020603050405020304" pitchFamily="18" charset="0"/>
              </a:rPr>
              <a:t>Коротаева</a:t>
            </a: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 Ольга Витальевна</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3246263" y="2407867"/>
            <a:ext cx="5190360" cy="3890575"/>
          </a:xfrm>
          <a:prstGeom prst="round2DiagRect">
            <a:avLst>
              <a:gd name="adj1" fmla="val 16667"/>
              <a:gd name="adj2" fmla="val 0"/>
            </a:avLst>
          </a:prstGeom>
          <a:ln w="88900" cap="sq">
            <a:noFill/>
            <a:miter lim="800000"/>
          </a:ln>
          <a:effectLst>
            <a:outerShdw blurRad="254000" algn="tl" rotWithShape="0">
              <a:srgbClr val="000000">
                <a:alpha val="43000"/>
              </a:srgbClr>
            </a:outerShdw>
            <a:reflection blurRad="6350" stA="50000" endA="295" endPos="92000" dist="101600" dir="5400000" sy="-100000" algn="bl" rotWithShape="0"/>
          </a:effectLst>
        </p:spPr>
      </p:pic>
    </p:spTree>
    <p:extLst>
      <p:ext uri="{BB962C8B-B14F-4D97-AF65-F5344CB8AC3E}">
        <p14:creationId xmlns:p14="http://schemas.microsoft.com/office/powerpoint/2010/main" val="4030983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4699" y="154546"/>
            <a:ext cx="11706895" cy="6309420"/>
          </a:xfrm>
          <a:prstGeom prst="rect">
            <a:avLst/>
          </a:prstGeom>
        </p:spPr>
        <p:txBody>
          <a:bodyPr wrap="square">
            <a:spAutoFit/>
          </a:bodyPr>
          <a:lstStyle/>
          <a:p>
            <a:pPr algn="ctr"/>
            <a:r>
              <a:rPr lang="ru-RU" sz="3200" b="1" dirty="0" smtClean="0">
                <a:solidFill>
                  <a:schemeClr val="tx1">
                    <a:lumMod val="85000"/>
                    <a:lumOff val="15000"/>
                  </a:schemeClr>
                </a:solidFill>
                <a:latin typeface="Times New Roman" panose="02020603050405020304" pitchFamily="18" charset="0"/>
                <a:cs typeface="Times New Roman" panose="02020603050405020304" pitchFamily="18" charset="0"/>
              </a:rPr>
              <a:t>ДИДАКТИЧЕСКАЯ ИГРА «СОБЕРИ ПЕЙЗАЖ».</a:t>
            </a:r>
          </a:p>
          <a:p>
            <a:r>
              <a:rPr lang="ru-RU" sz="3100" i="1" dirty="0" smtClean="0">
                <a:solidFill>
                  <a:schemeClr val="tx1">
                    <a:lumMod val="85000"/>
                    <a:lumOff val="15000"/>
                  </a:schemeClr>
                </a:solidFill>
                <a:latin typeface="Times New Roman" panose="02020603050405020304" pitchFamily="18" charset="0"/>
                <a:cs typeface="Times New Roman" panose="02020603050405020304" pitchFamily="18" charset="0"/>
              </a:rPr>
              <a:t>Цель</a:t>
            </a:r>
            <a:r>
              <a:rPr lang="ru-RU" sz="3100"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rPr>
              <a:t>закрепить </a:t>
            </a:r>
            <a:r>
              <a:rPr lang="ru-RU" sz="3100" dirty="0">
                <a:solidFill>
                  <a:schemeClr val="tx1">
                    <a:lumMod val="85000"/>
                    <a:lumOff val="15000"/>
                  </a:schemeClr>
                </a:solidFill>
                <a:latin typeface="Times New Roman" panose="02020603050405020304" pitchFamily="18" charset="0"/>
                <a:cs typeface="Times New Roman" panose="02020603050405020304" pitchFamily="18" charset="0"/>
              </a:rPr>
              <a:t>знания о составных элементах пейзажа, о признаках времён года, учить составлять композицию по собственному замыслу, по заданному сюжету (осенний, летний, весенний, зимний).</a:t>
            </a:r>
          </a:p>
          <a:p>
            <a:r>
              <a:rPr lang="ru-RU" sz="3100" i="1" dirty="0">
                <a:solidFill>
                  <a:schemeClr val="tx1">
                    <a:lumMod val="85000"/>
                    <a:lumOff val="15000"/>
                  </a:schemeClr>
                </a:solidFill>
                <a:latin typeface="Times New Roman" panose="02020603050405020304" pitchFamily="18" charset="0"/>
                <a:cs typeface="Times New Roman" panose="02020603050405020304" pitchFamily="18" charset="0"/>
              </a:rPr>
              <a:t>Материал: </a:t>
            </a:r>
            <a:r>
              <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rPr>
              <a:t>цветные </a:t>
            </a:r>
            <a:r>
              <a:rPr lang="ru-RU" sz="3100" dirty="0">
                <a:solidFill>
                  <a:schemeClr val="tx1">
                    <a:lumMod val="85000"/>
                    <a:lumOff val="15000"/>
                  </a:schemeClr>
                </a:solidFill>
                <a:latin typeface="Times New Roman" panose="02020603050405020304" pitchFamily="18" charset="0"/>
                <a:cs typeface="Times New Roman" panose="02020603050405020304" pitchFamily="18" charset="0"/>
              </a:rPr>
              <a:t>изображения </a:t>
            </a:r>
            <a:endPar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r>
              <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rPr>
              <a:t>деревьев</a:t>
            </a:r>
            <a:r>
              <a:rPr lang="ru-RU" sz="3100" dirty="0">
                <a:solidFill>
                  <a:schemeClr val="tx1">
                    <a:lumMod val="85000"/>
                    <a:lumOff val="15000"/>
                  </a:schemeClr>
                </a:solidFill>
                <a:latin typeface="Times New Roman" panose="02020603050405020304" pitchFamily="18" charset="0"/>
                <a:cs typeface="Times New Roman" panose="02020603050405020304" pitchFamily="18" charset="0"/>
              </a:rPr>
              <a:t>, цветов, трав и т.д., </a:t>
            </a:r>
            <a:endPar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r>
              <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rPr>
              <a:t>отражающие </a:t>
            </a:r>
            <a:r>
              <a:rPr lang="ru-RU" sz="3100" dirty="0">
                <a:solidFill>
                  <a:schemeClr val="tx1">
                    <a:lumMod val="85000"/>
                    <a:lumOff val="15000"/>
                  </a:schemeClr>
                </a:solidFill>
                <a:latin typeface="Times New Roman" panose="02020603050405020304" pitchFamily="18" charset="0"/>
                <a:cs typeface="Times New Roman" panose="02020603050405020304" pitchFamily="18" charset="0"/>
              </a:rPr>
              <a:t>сезонные изменения </a:t>
            </a:r>
            <a:endPar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r>
              <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rPr>
              <a:t>в </a:t>
            </a:r>
            <a:r>
              <a:rPr lang="ru-RU" sz="3100" dirty="0">
                <a:solidFill>
                  <a:schemeClr val="tx1">
                    <a:lumMod val="85000"/>
                    <a:lumOff val="15000"/>
                  </a:schemeClr>
                </a:solidFill>
                <a:latin typeface="Times New Roman" panose="02020603050405020304" pitchFamily="18" charset="0"/>
                <a:cs typeface="Times New Roman" panose="02020603050405020304" pitchFamily="18" charset="0"/>
              </a:rPr>
              <a:t>природе.</a:t>
            </a:r>
          </a:p>
          <a:p>
            <a:r>
              <a:rPr lang="ru-RU" sz="3100" i="1" dirty="0">
                <a:solidFill>
                  <a:schemeClr val="tx1">
                    <a:lumMod val="85000"/>
                    <a:lumOff val="15000"/>
                  </a:schemeClr>
                </a:solidFill>
                <a:latin typeface="Times New Roman" panose="02020603050405020304" pitchFamily="18" charset="0"/>
                <a:cs typeface="Times New Roman" panose="02020603050405020304" pitchFamily="18" charset="0"/>
              </a:rPr>
              <a:t>Ход игры: </a:t>
            </a:r>
            <a:r>
              <a:rPr lang="ru-RU" sz="3100" dirty="0">
                <a:solidFill>
                  <a:schemeClr val="tx1">
                    <a:lumMod val="85000"/>
                    <a:lumOff val="15000"/>
                  </a:schemeClr>
                </a:solidFill>
                <a:latin typeface="Times New Roman" panose="02020603050405020304" pitchFamily="18" charset="0"/>
                <a:cs typeface="Times New Roman" panose="02020603050405020304" pitchFamily="18" charset="0"/>
              </a:rPr>
              <a:t>ребенок с помощью </a:t>
            </a:r>
            <a:endPar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r>
              <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rPr>
              <a:t>цветных </a:t>
            </a:r>
            <a:r>
              <a:rPr lang="ru-RU" sz="3100" dirty="0">
                <a:solidFill>
                  <a:schemeClr val="tx1">
                    <a:lumMod val="85000"/>
                    <a:lumOff val="15000"/>
                  </a:schemeClr>
                </a:solidFill>
                <a:latin typeface="Times New Roman" panose="02020603050405020304" pitchFamily="18" charset="0"/>
                <a:cs typeface="Times New Roman" panose="02020603050405020304" pitchFamily="18" charset="0"/>
              </a:rPr>
              <a:t>изображений составляет </a:t>
            </a:r>
            <a:endPar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r>
              <a:rPr lang="ru-RU" sz="3100" dirty="0" smtClean="0">
                <a:solidFill>
                  <a:schemeClr val="tx1">
                    <a:lumMod val="85000"/>
                    <a:lumOff val="15000"/>
                  </a:schemeClr>
                </a:solidFill>
                <a:latin typeface="Times New Roman" panose="02020603050405020304" pitchFamily="18" charset="0"/>
                <a:cs typeface="Times New Roman" panose="02020603050405020304" pitchFamily="18" charset="0"/>
              </a:rPr>
              <a:t>пейзаж </a:t>
            </a:r>
            <a:r>
              <a:rPr lang="ru-RU" sz="3100" dirty="0">
                <a:solidFill>
                  <a:schemeClr val="tx1">
                    <a:lumMod val="85000"/>
                    <a:lumOff val="15000"/>
                  </a:schemeClr>
                </a:solidFill>
                <a:latin typeface="Times New Roman" panose="02020603050405020304" pitchFamily="18" charset="0"/>
                <a:cs typeface="Times New Roman" panose="02020603050405020304" pitchFamily="18" charset="0"/>
              </a:rPr>
              <a:t>по собственному замыслу </a:t>
            </a:r>
          </a:p>
          <a:p>
            <a:r>
              <a:rPr lang="ru-RU" sz="3100" i="1" dirty="0">
                <a:solidFill>
                  <a:schemeClr val="tx1">
                    <a:lumMod val="85000"/>
                    <a:lumOff val="15000"/>
                  </a:schemeClr>
                </a:solidFill>
                <a:latin typeface="Times New Roman" panose="02020603050405020304" pitchFamily="18" charset="0"/>
                <a:cs typeface="Times New Roman" panose="02020603050405020304" pitchFamily="18" charset="0"/>
              </a:rPr>
              <a:t>Усложнение: </a:t>
            </a:r>
            <a:r>
              <a:rPr lang="ru-RU" sz="3100" dirty="0">
                <a:solidFill>
                  <a:schemeClr val="tx1">
                    <a:lumMod val="85000"/>
                    <a:lumOff val="15000"/>
                  </a:schemeClr>
                </a:solidFill>
                <a:latin typeface="Times New Roman" panose="02020603050405020304" pitchFamily="18" charset="0"/>
                <a:cs typeface="Times New Roman" panose="02020603050405020304" pitchFamily="18" charset="0"/>
              </a:rPr>
              <a:t>составить пейзаж по заданному воспитателем сюжету.</a:t>
            </a:r>
          </a:p>
        </p:txBody>
      </p:sp>
      <p:pic>
        <p:nvPicPr>
          <p:cNvPr id="4" name="Рисунок 3"/>
          <p:cNvPicPr>
            <a:picLocks noChangeAspect="1"/>
          </p:cNvPicPr>
          <p:nvPr/>
        </p:nvPicPr>
        <p:blipFill>
          <a:blip r:embed="rId2"/>
          <a:stretch>
            <a:fillRect/>
          </a:stretch>
        </p:blipFill>
        <p:spPr>
          <a:xfrm>
            <a:off x="6632619" y="2141829"/>
            <a:ext cx="4868214" cy="380120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83022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335" y="94728"/>
            <a:ext cx="11616744" cy="5816977"/>
          </a:xfrm>
          <a:prstGeom prst="rect">
            <a:avLst/>
          </a:prstGeom>
        </p:spPr>
        <p:txBody>
          <a:bodyPr wrap="square">
            <a:spAutoFit/>
          </a:bodyPr>
          <a:lstStyle/>
          <a:p>
            <a:pPr algn="ctr"/>
            <a:r>
              <a:rPr lang="ru-RU" sz="3200" b="1" dirty="0" smtClean="0">
                <a:solidFill>
                  <a:schemeClr val="tx1">
                    <a:lumMod val="85000"/>
                    <a:lumOff val="15000"/>
                  </a:schemeClr>
                </a:solidFill>
                <a:latin typeface="Times New Roman" panose="02020603050405020304" pitchFamily="18" charset="0"/>
                <a:cs typeface="Times New Roman" panose="02020603050405020304" pitchFamily="18" charset="0"/>
              </a:rPr>
              <a:t>ДИДАКТИЧЕСКАЯ ИГРА С ФОНАРИКОМ «ВОЛШЕБНЫЕ ПРЕВРАЩЕНИЯ»</a:t>
            </a:r>
          </a:p>
          <a:p>
            <a:pPr algn="just"/>
            <a:r>
              <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rPr>
              <a:t>Материал</a:t>
            </a:r>
            <a:r>
              <a:rPr lang="ru-RU" sz="2800" dirty="0">
                <a:solidFill>
                  <a:schemeClr val="tx1">
                    <a:lumMod val="85000"/>
                    <a:lumOff val="15000"/>
                  </a:schemeClr>
                </a:solidFill>
                <a:latin typeface="Times New Roman" panose="02020603050405020304" pitchFamily="18" charset="0"/>
                <a:cs typeface="Times New Roman" panose="02020603050405020304" pitchFamily="18" charset="0"/>
              </a:rPr>
              <a:t>: Карточки двойные с репродукциями картин, фонарик.</a:t>
            </a:r>
          </a:p>
          <a:p>
            <a:pPr algn="just"/>
            <a:r>
              <a:rPr lang="ru-RU" sz="2800" dirty="0">
                <a:solidFill>
                  <a:schemeClr val="tx1">
                    <a:lumMod val="85000"/>
                    <a:lumOff val="15000"/>
                  </a:schemeClr>
                </a:solidFill>
                <a:latin typeface="Times New Roman" panose="02020603050405020304" pitchFamily="18" charset="0"/>
                <a:cs typeface="Times New Roman" panose="02020603050405020304" pitchFamily="18" charset="0"/>
              </a:rPr>
              <a:t>Цель. Уточнение представлений детей о разных жанрах живописи: пейзаж, портрет, натюрморт.</a:t>
            </a:r>
          </a:p>
          <a:p>
            <a:pPr algn="just"/>
            <a:r>
              <a:rPr lang="ru-RU" sz="2800" dirty="0">
                <a:solidFill>
                  <a:schemeClr val="tx1">
                    <a:lumMod val="85000"/>
                    <a:lumOff val="15000"/>
                  </a:schemeClr>
                </a:solidFill>
                <a:latin typeface="Times New Roman" panose="02020603050405020304" pitchFamily="18" charset="0"/>
                <a:cs typeface="Times New Roman" panose="02020603050405020304" pitchFamily="18" charset="0"/>
              </a:rPr>
              <a:t>Описание игры: Педагог предлагает детям посмотреть с помощью фонарика, направленного на заднюю часть картинки, и определить жанр живописи. Необходимо обратить внимание, что фонариком нельзя светить в глаза.</a:t>
            </a:r>
          </a:p>
          <a:p>
            <a:r>
              <a:rPr lang="ru-RU" sz="2800" dirty="0">
                <a:solidFill>
                  <a:schemeClr val="tx1">
                    <a:lumMod val="85000"/>
                    <a:lumOff val="15000"/>
                  </a:schemeClr>
                </a:solidFill>
                <a:latin typeface="Times New Roman" panose="02020603050405020304" pitchFamily="18" charset="0"/>
                <a:cs typeface="Times New Roman" panose="02020603050405020304" pitchFamily="18" charset="0"/>
              </a:rPr>
              <a:t>Вариант игры: дети поочередно выбирают </a:t>
            </a:r>
            <a:endPar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r>
              <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rPr>
              <a:t>картинку</a:t>
            </a:r>
            <a:r>
              <a:rPr lang="ru-RU" sz="2800" dirty="0">
                <a:solidFill>
                  <a:schemeClr val="tx1">
                    <a:lumMod val="85000"/>
                    <a:lumOff val="15000"/>
                  </a:schemeClr>
                </a:solidFill>
                <a:latin typeface="Times New Roman" panose="02020603050405020304" pitchFamily="18" charset="0"/>
                <a:cs typeface="Times New Roman" panose="02020603050405020304" pitchFamily="18" charset="0"/>
              </a:rPr>
              <a:t>, определяют жанр живописи. </a:t>
            </a:r>
            <a:endPar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r>
              <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rPr>
              <a:t>За </a:t>
            </a:r>
            <a:r>
              <a:rPr lang="ru-RU" sz="2800" dirty="0">
                <a:solidFill>
                  <a:schemeClr val="tx1">
                    <a:lumMod val="85000"/>
                    <a:lumOff val="15000"/>
                  </a:schemeClr>
                </a:solidFill>
                <a:latin typeface="Times New Roman" panose="02020603050405020304" pitchFamily="18" charset="0"/>
                <a:cs typeface="Times New Roman" panose="02020603050405020304" pitchFamily="18" charset="0"/>
              </a:rPr>
              <a:t>каждый правильный ответ присуждается балл. </a:t>
            </a:r>
            <a:endPar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r>
              <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rPr>
              <a:t>Кто </a:t>
            </a:r>
            <a:r>
              <a:rPr lang="ru-RU" sz="2800" dirty="0">
                <a:solidFill>
                  <a:schemeClr val="tx1">
                    <a:lumMod val="85000"/>
                    <a:lumOff val="15000"/>
                  </a:schemeClr>
                </a:solidFill>
                <a:latin typeface="Times New Roman" panose="02020603050405020304" pitchFamily="18" charset="0"/>
                <a:cs typeface="Times New Roman" panose="02020603050405020304" pitchFamily="18" charset="0"/>
              </a:rPr>
              <a:t>набрал больше баллов – тот выиграл.</a:t>
            </a:r>
          </a:p>
        </p:txBody>
      </p:sp>
      <p:pic>
        <p:nvPicPr>
          <p:cNvPr id="3" name="Рисунок 2"/>
          <p:cNvPicPr>
            <a:picLocks noChangeAspect="1"/>
          </p:cNvPicPr>
          <p:nvPr/>
        </p:nvPicPr>
        <p:blipFill>
          <a:blip r:embed="rId2"/>
          <a:stretch>
            <a:fillRect/>
          </a:stretch>
        </p:blipFill>
        <p:spPr>
          <a:xfrm>
            <a:off x="8211679" y="3697661"/>
            <a:ext cx="3688400" cy="2767824"/>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45184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789" y="365125"/>
            <a:ext cx="11874321" cy="665185"/>
          </a:xfrm>
        </p:spPr>
        <p:txBody>
          <a:bodyPr>
            <a:normAutofit/>
          </a:bodyPr>
          <a:lstStyle/>
          <a:p>
            <a:pPr algn="ctr"/>
            <a:r>
              <a:rPr lang="ru-RU" b="1" dirty="0" smtClean="0">
                <a:latin typeface="Times New Roman" panose="02020603050405020304" pitchFamily="18" charset="0"/>
                <a:cs typeface="Times New Roman" panose="02020603050405020304" pitchFamily="18" charset="0"/>
              </a:rPr>
              <a:t>РЕЗУЛЬТАТИВНОСТЬ ИСПОЛЬЗОВАНИЯ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44699" y="1030310"/>
            <a:ext cx="11758411" cy="5653825"/>
          </a:xfrm>
        </p:spPr>
        <p:txBody>
          <a:bodyPr>
            <a:normAutofit/>
          </a:bodyPr>
          <a:lstStyle/>
          <a:p>
            <a:pPr marL="0" indent="0" algn="just">
              <a:lnSpc>
                <a:spcPct val="100000"/>
              </a:lnSpc>
              <a:buNone/>
            </a:pPr>
            <a:r>
              <a:rPr lang="ru-RU" dirty="0" smtClean="0">
                <a:solidFill>
                  <a:schemeClr val="tx1">
                    <a:lumMod val="85000"/>
                    <a:lumOff val="15000"/>
                  </a:schemeClr>
                </a:solidFill>
                <a:latin typeface="Times New Roman" panose="02020603050405020304" pitchFamily="18" charset="0"/>
                <a:cs typeface="Times New Roman" panose="02020603050405020304" pitchFamily="18" charset="0"/>
              </a:rPr>
              <a:t>Работа с </a:t>
            </a:r>
            <a:r>
              <a:rPr lang="ru-RU" dirty="0" err="1" smtClean="0">
                <a:solidFill>
                  <a:schemeClr val="tx1">
                    <a:lumMod val="85000"/>
                    <a:lumOff val="15000"/>
                  </a:schemeClr>
                </a:solidFill>
                <a:latin typeface="Times New Roman" panose="02020603050405020304" pitchFamily="18" charset="0"/>
                <a:cs typeface="Times New Roman" panose="02020603050405020304" pitchFamily="18" charset="0"/>
              </a:rPr>
              <a:t>лонгбуком</a:t>
            </a:r>
            <a:r>
              <a:rPr lang="ru-RU" dirty="0" smtClean="0">
                <a:solidFill>
                  <a:schemeClr val="tx1">
                    <a:lumMod val="85000"/>
                    <a:lumOff val="15000"/>
                  </a:schemeClr>
                </a:solidFill>
                <a:latin typeface="Times New Roman" panose="02020603050405020304" pitchFamily="18" charset="0"/>
                <a:cs typeface="Times New Roman" panose="02020603050405020304" pitchFamily="18" charset="0"/>
              </a:rPr>
              <a:t> позволила разнообразить работу с детьми и повысила интерес к области изобразительного искусства (рисование). Конкретизировались представления детей о разных жанрах живописи. Продолжали развиваться чувство цвета и эстетическое восприятие, а также мелкая моторика.  Расширились представления о народных промыслах и их характерных особенностях; Совершенствовались художественно-графические навыки. Дети могут оперировать такими понятиями как перспектива, линия горизонта. Умеют на основе имеющегося опыта сами создавать натюрморт, пейзаж и портрет. Значительно возросло внимание, восприятие стало более осмысленным, целенаправленным, анализирующим, могут решать ребусы. Стали активней взаимодействовать со сверстниками и взрослыми, могут работать самостоятельно. Дети стали проявлять больший интерес к произведениям изобразительного искусства. Данная форма работы помогла создать условия для поддержки детской инициативы и творчества. Изучаемый  материал успешно используется детьми в повседневной жизни.</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154" y="4024648"/>
            <a:ext cx="3545983" cy="2659487"/>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3261" y="4053625"/>
            <a:ext cx="3507346" cy="2630510"/>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731" y="4024648"/>
            <a:ext cx="3507347" cy="2630510"/>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69642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433" y="218364"/>
            <a:ext cx="11573301" cy="1050878"/>
          </a:xfrm>
        </p:spPr>
        <p:txBody>
          <a:bodyPr/>
          <a:lstStyle/>
          <a:p>
            <a:pPr algn="ctr"/>
            <a:r>
              <a:rPr lang="ru-RU" b="1" dirty="0">
                <a:latin typeface="Times New Roman" panose="02020603050405020304" pitchFamily="18" charset="0"/>
                <a:cs typeface="Times New Roman" panose="02020603050405020304" pitchFamily="18" charset="0"/>
              </a:rPr>
              <a:t>Интернет-ресурсы</a:t>
            </a:r>
          </a:p>
        </p:txBody>
      </p:sp>
      <p:sp>
        <p:nvSpPr>
          <p:cNvPr id="3" name="Объект 2"/>
          <p:cNvSpPr>
            <a:spLocks noGrp="1"/>
          </p:cNvSpPr>
          <p:nvPr>
            <p:ph idx="1"/>
          </p:nvPr>
        </p:nvSpPr>
        <p:spPr>
          <a:xfrm>
            <a:off x="218365" y="1269241"/>
            <a:ext cx="11764370" cy="5322627"/>
          </a:xfrm>
        </p:spPr>
        <p:txBody>
          <a:bodyPr/>
          <a:lstStyle/>
          <a:p>
            <a:pPr marL="0" indent="0">
              <a:buNone/>
            </a:pP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https://ludmilaivasheva2.jimdofree.com/%D0%BB%D0%BE%D0%BD%D0%B3%D0%B1%D1%83%D0%BA/</a:t>
            </a:r>
          </a:p>
          <a:p>
            <a:pPr marL="0" indent="0">
              <a:buNone/>
            </a:pPr>
            <a:r>
              <a:rPr lang="en-US" sz="2000" dirty="0">
                <a:solidFill>
                  <a:schemeClr val="tx1">
                    <a:lumMod val="85000"/>
                    <a:lumOff val="15000"/>
                  </a:schemeClr>
                </a:solidFill>
                <a:latin typeface="Times New Roman" panose="02020603050405020304" pitchFamily="18" charset="0"/>
                <a:cs typeface="Times New Roman" panose="02020603050405020304" pitchFamily="18" charset="0"/>
                <a:hlinkClick r:id="rId2"/>
              </a:rPr>
              <a:t>https://</a:t>
            </a:r>
            <a:r>
              <a:rPr lang="en-US" sz="2000" dirty="0" smtClean="0">
                <a:solidFill>
                  <a:schemeClr val="tx1">
                    <a:lumMod val="85000"/>
                    <a:lumOff val="15000"/>
                  </a:schemeClr>
                </a:solidFill>
                <a:latin typeface="Times New Roman" panose="02020603050405020304" pitchFamily="18" charset="0"/>
                <a:cs typeface="Times New Roman" panose="02020603050405020304" pitchFamily="18" charset="0"/>
                <a:hlinkClick r:id="rId2"/>
              </a:rPr>
              <a:t>www.youtube.com/watch?v=pMnUZmHqd2I</a:t>
            </a:r>
            <a:endPar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4042479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003" y="231820"/>
            <a:ext cx="11436439" cy="875763"/>
          </a:xfrm>
        </p:spPr>
        <p:txBody>
          <a:bodyPr/>
          <a:lstStyle/>
          <a:p>
            <a:pPr algn="ctr"/>
            <a:r>
              <a:rPr lang="ru-RU" b="1" dirty="0" smtClean="0">
                <a:latin typeface="Times New Roman" panose="02020603050405020304" pitchFamily="18" charset="0"/>
                <a:cs typeface="Times New Roman" panose="02020603050405020304" pitchFamily="18" charset="0"/>
              </a:rPr>
              <a:t>ЦЕЛЬ</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8186" y="1339403"/>
            <a:ext cx="10886426" cy="4571819"/>
          </a:xfrm>
        </p:spPr>
        <p:txBody>
          <a:bodyPr>
            <a:normAutofit/>
          </a:bodyPr>
          <a:lstStyle/>
          <a:p>
            <a:pPr marL="0" indent="0">
              <a:buNone/>
            </a:pP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Расширение представлений детей старшего дошкольного возраста в области изобразительного искусства (рисование)</a:t>
            </a:r>
            <a:endParaRPr lang="ru-RU" sz="4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85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941" y="270455"/>
            <a:ext cx="11721290" cy="746975"/>
          </a:xfrm>
        </p:spPr>
        <p:txBody>
          <a:bodyPr>
            <a:normAutofit/>
          </a:bodyPr>
          <a:lstStyle/>
          <a:p>
            <a:pPr algn="ctr"/>
            <a:r>
              <a:rPr lang="ru-RU" b="1" dirty="0" smtClean="0">
                <a:latin typeface="Times New Roman" panose="02020603050405020304" pitchFamily="18" charset="0"/>
                <a:cs typeface="Times New Roman" panose="02020603050405020304" pitchFamily="18" charset="0"/>
              </a:rPr>
              <a:t>ЗАДАЧИ</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68941" y="1223492"/>
            <a:ext cx="11819965" cy="5486589"/>
          </a:xfrm>
        </p:spPr>
        <p:txBody>
          <a:bodyPr>
            <a:normAutofit fontScale="62500" lnSpcReduction="20000"/>
          </a:bodyPr>
          <a:lstStyle/>
          <a:p>
            <a:pPr marL="0" indent="0">
              <a:buNone/>
            </a:pP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-способствовать развитию познавательной активности в самостоятельной и совместной деятельности;</a:t>
            </a:r>
          </a:p>
          <a:p>
            <a:pPr marL="0" indent="0">
              <a:buNone/>
            </a:pP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-содействовать развитию таких психических процессов как внимание, мышление, память, речь, воображение средствами дидактической игры;</a:t>
            </a:r>
          </a:p>
          <a:p>
            <a:pPr marL="0" indent="0">
              <a:buNone/>
            </a:pP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 продолжать формировать представления о народных промыслах и их характерных особенностях;</a:t>
            </a:r>
          </a:p>
          <a:p>
            <a:pPr marL="0" indent="0">
              <a:buNone/>
            </a:pP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 уточнить представления детей о разных жанрах живописи: пейзаж, портрет, натюрморт;</a:t>
            </a:r>
          </a:p>
          <a:p>
            <a:pPr marL="0" indent="0">
              <a:buNone/>
            </a:pP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-развивать композиционные умения, способность на основе имеющегося опыта самим создавать натюрморт, пейзаж и портрет;</a:t>
            </a:r>
          </a:p>
          <a:p>
            <a:pPr marL="0" indent="0">
              <a:buNone/>
            </a:pP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 развивать чувство цвета и эстетическое восприятие;</a:t>
            </a:r>
          </a:p>
          <a:p>
            <a:pPr marL="0" indent="0">
              <a:buNone/>
            </a:pP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-закрепить знания о перспективе, линии горизонта;</a:t>
            </a:r>
          </a:p>
          <a:p>
            <a:pPr marL="0" indent="0">
              <a:buNone/>
            </a:pP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 способствовать развитию творчества через раскрашивание </a:t>
            </a:r>
            <a:r>
              <a:rPr lang="ru-RU" sz="3500" dirty="0" err="1" smtClean="0">
                <a:solidFill>
                  <a:schemeClr val="tx1">
                    <a:lumMod val="85000"/>
                    <a:lumOff val="15000"/>
                  </a:schemeClr>
                </a:solidFill>
                <a:latin typeface="Times New Roman" panose="02020603050405020304" pitchFamily="18" charset="0"/>
                <a:cs typeface="Times New Roman" panose="02020603050405020304" pitchFamily="18" charset="0"/>
              </a:rPr>
              <a:t>мандал</a:t>
            </a: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a:t>
            </a:r>
          </a:p>
          <a:p>
            <a:pPr marL="0" indent="0">
              <a:buNone/>
            </a:pP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-совершенствовать художественно-графические навыки;</a:t>
            </a:r>
          </a:p>
          <a:p>
            <a:pPr marL="0" indent="0">
              <a:buNone/>
            </a:pP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-развивать мелкую моторику пальцев рук через раскрашивание;</a:t>
            </a:r>
          </a:p>
          <a:p>
            <a:pPr marL="0" indent="0">
              <a:buNone/>
            </a:pPr>
            <a:r>
              <a:rPr lang="ru-RU" sz="3500" dirty="0" smtClean="0">
                <a:solidFill>
                  <a:schemeClr val="tx1">
                    <a:lumMod val="85000"/>
                    <a:lumOff val="15000"/>
                  </a:schemeClr>
                </a:solidFill>
                <a:latin typeface="Times New Roman" panose="02020603050405020304" pitchFamily="18" charset="0"/>
                <a:cs typeface="Times New Roman" panose="02020603050405020304" pitchFamily="18" charset="0"/>
              </a:rPr>
              <a:t>-воспитывать интерес к произведениям изобразительного искусства.</a:t>
            </a:r>
          </a:p>
          <a:p>
            <a:pPr marL="0" indent="0">
              <a:buNone/>
            </a:pPr>
            <a:endParaRPr lang="ru-RU" dirty="0"/>
          </a:p>
        </p:txBody>
      </p:sp>
    </p:spTree>
    <p:extLst>
      <p:ext uri="{BB962C8B-B14F-4D97-AF65-F5344CB8AC3E}">
        <p14:creationId xmlns:p14="http://schemas.microsoft.com/office/powerpoint/2010/main" val="1966556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835" y="365125"/>
            <a:ext cx="11591365" cy="952687"/>
          </a:xfrm>
        </p:spPr>
        <p:txBody>
          <a:bodyPr/>
          <a:lstStyle/>
          <a:p>
            <a:pPr algn="ctr"/>
            <a:r>
              <a:rPr lang="ru-RU" b="1" dirty="0" smtClean="0">
                <a:latin typeface="Times New Roman" panose="02020603050405020304" pitchFamily="18" charset="0"/>
                <a:cs typeface="Times New Roman" panose="02020603050405020304" pitchFamily="18" charset="0"/>
              </a:rPr>
              <a:t>КРАТКАЯ АННОТАЦИЯ</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76" y="1068946"/>
            <a:ext cx="11954436" cy="5789054"/>
          </a:xfrm>
        </p:spPr>
        <p:txBody>
          <a:bodyPr>
            <a:normAutofit/>
          </a:bodyPr>
          <a:lstStyle/>
          <a:p>
            <a:pPr marL="0" indent="0">
              <a:buNone/>
            </a:pP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Дидактическое пособие представляет собой папку-раскладушку, содержащую систематизированную и разнообразно оформленную информацию, трансформирующуюся в куб (основа, обтянутая клеёнкой, с целью соблюдения санитарно-гигиенических норм), отстегивающиеся кармашки-папки с вложенными дидактическими играми (</a:t>
            </a:r>
            <a:r>
              <a:rPr lang="ru-RU" sz="2000" dirty="0" err="1" smtClean="0">
                <a:solidFill>
                  <a:schemeClr val="tx1">
                    <a:lumMod val="85000"/>
                    <a:lumOff val="15000"/>
                  </a:schemeClr>
                </a:solidFill>
                <a:latin typeface="Times New Roman" panose="02020603050405020304" pitchFamily="18" charset="0"/>
                <a:cs typeface="Times New Roman" panose="02020603050405020304" pitchFamily="18" charset="0"/>
              </a:rPr>
              <a:t>заламинированными</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раскрасками, заданиями, упражнениями. При желании его можно сложить «книжкой». В сложенном виде занимает немного места в методическом шкафу. </a:t>
            </a:r>
            <a:r>
              <a:rPr lang="ru-RU" sz="2000" dirty="0" err="1" smtClean="0">
                <a:solidFill>
                  <a:schemeClr val="tx1">
                    <a:lumMod val="85000"/>
                    <a:lumOff val="15000"/>
                  </a:schemeClr>
                </a:solidFill>
                <a:latin typeface="Times New Roman" panose="02020603050405020304" pitchFamily="18" charset="0"/>
                <a:cs typeface="Times New Roman" panose="02020603050405020304" pitchFamily="18" charset="0"/>
              </a:rPr>
              <a:t>Лонгбук</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включает в себя 4 блока:</a:t>
            </a:r>
          </a:p>
          <a:p>
            <a:pPr marL="0" indent="0">
              <a:buNone/>
            </a:pP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1.  «Жанры живописи» (дидактические игры: «Определи жанр живописи», «Составь натюрморт», «Собери пейзаж», «Составь портрет», «Перспектива», ребусы, раскраски «Жанры живописи» (постоянно пополняется) </a:t>
            </a:r>
          </a:p>
          <a:p>
            <a:pPr marL="0" indent="0">
              <a:buNone/>
            </a:pP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2. «Народные промыслы» (дидактические игры: «Русские узоры», «Собери матрешку», раскраски «Народные промыслы» (постоянно пополняется)</a:t>
            </a:r>
          </a:p>
          <a:p>
            <a:pPr marL="0" indent="0">
              <a:buNone/>
            </a:pP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3. «Азбука цвета» (дидактические игры: «Радуга», «Какой цвет получится?», «Снеговик и Солнышко», карточки –схемы для заучивания стихотворений по цветам, цветовой круг)</a:t>
            </a:r>
          </a:p>
          <a:p>
            <a:pPr marL="0" indent="0">
              <a:buNone/>
            </a:pP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4. «Разновидности рисования» (упражнения: «Зональная штриховка», «Направленная штриховка» (постоянно пополняются), задания: «Дорисуй предмет» (постоянно пополняется), «Дорисуй цифры», раскраска «</a:t>
            </a:r>
            <a:r>
              <a:rPr lang="ru-RU" sz="2000" dirty="0" err="1" smtClean="0">
                <a:solidFill>
                  <a:schemeClr val="tx1">
                    <a:lumMod val="85000"/>
                    <a:lumOff val="15000"/>
                  </a:schemeClr>
                </a:solidFill>
                <a:latin typeface="Times New Roman" panose="02020603050405020304" pitchFamily="18" charset="0"/>
                <a:cs typeface="Times New Roman" panose="02020603050405020304" pitchFamily="18" charset="0"/>
              </a:rPr>
              <a:t>Мандала</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(постоянно пополняется), алгоритмы рисования.</a:t>
            </a:r>
          </a:p>
          <a:p>
            <a:pPr marL="0" indent="0">
              <a:buNone/>
            </a:pPr>
            <a:endParaRPr lang="ru-RU" dirty="0"/>
          </a:p>
        </p:txBody>
      </p:sp>
    </p:spTree>
    <p:extLst>
      <p:ext uri="{BB962C8B-B14F-4D97-AF65-F5344CB8AC3E}">
        <p14:creationId xmlns:p14="http://schemas.microsoft.com/office/powerpoint/2010/main" val="83937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789" y="167425"/>
            <a:ext cx="11912957" cy="875765"/>
          </a:xfrm>
        </p:spPr>
        <p:txBody>
          <a:bodyPr>
            <a:normAutofit/>
          </a:bodyPr>
          <a:lstStyle/>
          <a:p>
            <a:pPr algn="ctr"/>
            <a:r>
              <a:rPr lang="ru-RU" sz="3600" b="1" dirty="0" smtClean="0">
                <a:latin typeface="Times New Roman" panose="02020603050405020304" pitchFamily="18" charset="0"/>
                <a:cs typeface="Times New Roman" panose="02020603050405020304" pitchFamily="18" charset="0"/>
              </a:rPr>
              <a:t>СОСТАВЛЯЮЩИЕ ДИДАКТИЧЕСКОГО ПОСОБИЯ</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8789" y="1043190"/>
            <a:ext cx="11912957" cy="5679582"/>
          </a:xfrm>
        </p:spPr>
        <p:txBody>
          <a:bodyPr>
            <a:normAutofit fontScale="92500" lnSpcReduction="10000"/>
          </a:bodyPr>
          <a:lstStyle/>
          <a:p>
            <a:pPr marL="0" indent="0" algn="just">
              <a:lnSpc>
                <a:spcPct val="50000"/>
              </a:lnSpc>
              <a:buNone/>
            </a:pPr>
            <a:r>
              <a:rPr lang="ru-RU" dirty="0">
                <a:solidFill>
                  <a:schemeClr val="tx1">
                    <a:lumMod val="85000"/>
                    <a:lumOff val="15000"/>
                  </a:schemeClr>
                </a:solidFill>
              </a:rPr>
              <a:t>	</a:t>
            </a: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Все дидактические игры, задания и упражнения находятся в</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 отстегивающихся папках-кармашках, на обороте которых имеются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цель, материалы и ход использования. На каждой папке имеется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подсказка в виде рисунка (что находится в ней), для читающих детей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предусмотрена надпись. Практическая значимость данной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методической разработки в том, что </a:t>
            </a:r>
            <a:r>
              <a:rPr lang="ru-RU" sz="2400" dirty="0" err="1" smtClean="0">
                <a:solidFill>
                  <a:schemeClr val="tx1">
                    <a:lumMod val="85000"/>
                    <a:lumOff val="15000"/>
                  </a:schemeClr>
                </a:solidFill>
                <a:latin typeface="Times New Roman" panose="02020603050405020304" pitchFamily="18" charset="0"/>
                <a:cs typeface="Times New Roman" panose="02020603050405020304" pitchFamily="18" charset="0"/>
              </a:rPr>
              <a:t>лэпбук</a:t>
            </a: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 помогает ребенку по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своему желанию организовать информацию по изучаемой теме,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лучше понять и запомнить материал. Это отличный способ для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повторения пройденного. Внутри дидактического пособия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находится кукла в костюме художника. Выбор куклы как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Основного педагогического средства для выполнения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поставленных задач объясняется тем, что кукла - это предмет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игровой культуры, а игра для дошкольника является основным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видом деятельности. Она учит, играя, и развивает в игре, в этом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ее универсальность. Также имеются атрибуты для рисования: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мольберт, листы бумаги, кисточки, карандаши, которыми дети могут</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 воспользоваться.              </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Использование развивающего игрового пособия можно предусмотреть с участием </a:t>
            </a:r>
            <a:r>
              <a:rPr lang="ru-RU" sz="2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родителей на</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собрании, так как имеется возможность организовать дистанционные мастер-классы по теме</a:t>
            </a:r>
          </a:p>
          <a:p>
            <a:pPr marL="0" indent="0" algn="just">
              <a:lnSpc>
                <a:spcPct val="50000"/>
              </a:lnSpc>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данного пособия.</a:t>
            </a:r>
            <a:endParaRPr lang="ru-RU"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8601032" y="770600"/>
            <a:ext cx="3101058" cy="4509739"/>
          </a:xfrm>
          <a:prstGeom prst="rect">
            <a:avLst/>
          </a:prstGeom>
        </p:spPr>
      </p:pic>
    </p:spTree>
    <p:extLst>
      <p:ext uri="{BB962C8B-B14F-4D97-AF65-F5344CB8AC3E}">
        <p14:creationId xmlns:p14="http://schemas.microsoft.com/office/powerpoint/2010/main" val="1246142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183" y="270457"/>
            <a:ext cx="11848563" cy="798490"/>
          </a:xfrm>
        </p:spPr>
        <p:txBody>
          <a:bodyPr>
            <a:normAutofit/>
          </a:bodyPr>
          <a:lstStyle/>
          <a:p>
            <a:pPr algn="ctr"/>
            <a:r>
              <a:rPr lang="ru-RU" b="1" dirty="0" smtClean="0">
                <a:latin typeface="Times New Roman" panose="02020603050405020304" pitchFamily="18" charset="0"/>
                <a:cs typeface="Times New Roman" panose="02020603050405020304" pitchFamily="18" charset="0"/>
              </a:rPr>
              <a:t>УЧЁТ ТРЕБОВАНИЙ ФГОС К ППРС</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3183" y="1068947"/>
            <a:ext cx="11848563" cy="5615188"/>
          </a:xfrm>
        </p:spPr>
        <p:txBody>
          <a:bodyPr>
            <a:normAutofit lnSpcReduction="10000"/>
          </a:bodyPr>
          <a:lstStyle/>
          <a:p>
            <a:pPr marL="0" indent="0">
              <a:buNone/>
            </a:pP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a:t>
            </a:r>
            <a:r>
              <a:rPr lang="ru-RU" sz="2000" i="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000" i="1" dirty="0" err="1" smtClean="0">
                <a:solidFill>
                  <a:schemeClr val="tx1">
                    <a:lumMod val="85000"/>
                    <a:lumOff val="15000"/>
                  </a:schemeClr>
                </a:solidFill>
                <a:latin typeface="Times New Roman" panose="02020603050405020304" pitchFamily="18" charset="0"/>
                <a:cs typeface="Times New Roman" panose="02020603050405020304" pitchFamily="18" charset="0"/>
              </a:rPr>
              <a:t>трансформируемость</a:t>
            </a:r>
            <a:r>
              <a:rPr lang="ru-RU" sz="2000" i="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–позволяет менять пространство в зависимости от образовательной ситуации, в том числе от меняющихся интересов и возможностей детей;</a:t>
            </a:r>
          </a:p>
          <a:p>
            <a:pPr marL="0" indent="0">
              <a:buNone/>
            </a:pP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000" i="1" dirty="0" err="1" smtClean="0">
                <a:solidFill>
                  <a:schemeClr val="tx1">
                    <a:lumMod val="85000"/>
                    <a:lumOff val="15000"/>
                  </a:schemeClr>
                </a:solidFill>
                <a:latin typeface="Times New Roman" panose="02020603050405020304" pitchFamily="18" charset="0"/>
                <a:cs typeface="Times New Roman" panose="02020603050405020304" pitchFamily="18" charset="0"/>
              </a:rPr>
              <a:t>полифункциональность</a:t>
            </a:r>
            <a:r>
              <a:rPr lang="ru-RU" sz="2000" i="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использование папки в различных видах детской деятельности.  </a:t>
            </a:r>
            <a:r>
              <a:rPr lang="ru-RU" sz="2000" dirty="0" err="1" smtClean="0">
                <a:solidFill>
                  <a:schemeClr val="tx1">
                    <a:lumMod val="85000"/>
                    <a:lumOff val="15000"/>
                  </a:schemeClr>
                </a:solidFill>
                <a:latin typeface="Times New Roman" panose="02020603050405020304" pitchFamily="18" charset="0"/>
                <a:cs typeface="Times New Roman" panose="02020603050405020304" pitchFamily="18" charset="0"/>
              </a:rPr>
              <a:t>Лонгбук</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можно использовать в работе как со всей группой, так с подгруппой и индивидуально;</a:t>
            </a:r>
          </a:p>
          <a:p>
            <a:pPr marL="0" indent="0">
              <a:buNone/>
            </a:pP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a:t>
            </a:r>
            <a:r>
              <a:rPr lang="ru-RU" sz="2000" i="1" dirty="0" smtClean="0">
                <a:solidFill>
                  <a:schemeClr val="tx1">
                    <a:lumMod val="85000"/>
                    <a:lumOff val="15000"/>
                  </a:schemeClr>
                </a:solidFill>
                <a:latin typeface="Times New Roman" panose="02020603050405020304" pitchFamily="18" charset="0"/>
                <a:cs typeface="Times New Roman" panose="02020603050405020304" pitchFamily="18" charset="0"/>
              </a:rPr>
              <a:t> вариативность </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периодическая сменяемость игрового материала, обеспечивающего свободный выбор детей, появление новых материалов, стимулирующих активность детей, возможны различные варианты дидактических игр, в том числе – усложнение;</a:t>
            </a:r>
          </a:p>
          <a:p>
            <a:pPr marL="0" indent="0">
              <a:buNone/>
            </a:pP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000" i="1" dirty="0" smtClean="0">
                <a:solidFill>
                  <a:schemeClr val="tx1">
                    <a:lumMod val="85000"/>
                    <a:lumOff val="15000"/>
                  </a:schemeClr>
                </a:solidFill>
                <a:latin typeface="Times New Roman" panose="02020603050405020304" pitchFamily="18" charset="0"/>
                <a:cs typeface="Times New Roman" panose="02020603050405020304" pitchFamily="18" charset="0"/>
              </a:rPr>
              <a:t>доступность </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располагается в доступном для детей месте, возможно использование в любом помещении, где осуществляется образовательная деятельность, в том числе и на прогулочном участке ДОУ в теплый период (имеется возможность обработки);</a:t>
            </a:r>
          </a:p>
          <a:p>
            <a:pPr marL="0" indent="0">
              <a:buNone/>
            </a:pP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000" i="1" dirty="0" smtClean="0">
                <a:solidFill>
                  <a:schemeClr val="tx1">
                    <a:lumMod val="85000"/>
                    <a:lumOff val="15000"/>
                  </a:schemeClr>
                </a:solidFill>
                <a:latin typeface="Times New Roman" panose="02020603050405020304" pitchFamily="18" charset="0"/>
                <a:cs typeface="Times New Roman" panose="02020603050405020304" pitchFamily="18" charset="0"/>
              </a:rPr>
              <a:t>насыщенность </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соответствует возрастным особенностям детей: в одной папке можно разместить достаточно много информации по определенной теме, а не подбирать различный дидактический материал, использовать его в различных видах детской деятельности (игровой, познавательной, исследовательской, творческой и др.);</a:t>
            </a:r>
          </a:p>
          <a:p>
            <a:pPr marL="0" indent="0">
              <a:buNone/>
            </a:pPr>
            <a:r>
              <a:rPr lang="ru-RU" sz="2000" dirty="0">
                <a:solidFill>
                  <a:schemeClr val="tx1">
                    <a:lumMod val="85000"/>
                    <a:lumOff val="15000"/>
                  </a:schemeClr>
                </a:solidFill>
                <a:latin typeface="Times New Roman" panose="02020603050405020304" pitchFamily="18" charset="0"/>
                <a:cs typeface="Times New Roman" panose="02020603050405020304" pitchFamily="18" charset="0"/>
              </a:rPr>
              <a:t>•</a:t>
            </a:r>
            <a:r>
              <a:rPr lang="ru-RU" sz="2000" i="1" dirty="0">
                <a:solidFill>
                  <a:schemeClr val="tx1">
                    <a:lumMod val="85000"/>
                    <a:lumOff val="15000"/>
                  </a:schemeClr>
                </a:solidFill>
                <a:latin typeface="Times New Roman" panose="02020603050405020304" pitchFamily="18" charset="0"/>
                <a:cs typeface="Times New Roman" panose="02020603050405020304" pitchFamily="18" charset="0"/>
              </a:rPr>
              <a:t>безопасность</a:t>
            </a:r>
            <a:r>
              <a:rPr lang="ru-RU"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при изготовлении папки использовались безопасные материалы. </a:t>
            </a:r>
            <a:r>
              <a:rPr lang="ru-RU" sz="2000" dirty="0">
                <a:solidFill>
                  <a:schemeClr val="tx1">
                    <a:lumMod val="85000"/>
                    <a:lumOff val="15000"/>
                  </a:schemeClr>
                </a:solidFill>
                <a:latin typeface="Times New Roman" panose="02020603050405020304" pitchFamily="18" charset="0"/>
                <a:cs typeface="Times New Roman" panose="02020603050405020304" pitchFamily="18" charset="0"/>
              </a:rPr>
              <a:t>О</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бтянутая клеёнкой основа, </a:t>
            </a:r>
            <a:r>
              <a:rPr lang="ru-RU" sz="2000" dirty="0" err="1" smtClean="0">
                <a:solidFill>
                  <a:schemeClr val="tx1">
                    <a:lumMod val="85000"/>
                    <a:lumOff val="15000"/>
                  </a:schemeClr>
                </a:solidFill>
                <a:latin typeface="Times New Roman" panose="02020603050405020304" pitchFamily="18" charset="0"/>
                <a:cs typeface="Times New Roman" panose="02020603050405020304" pitchFamily="18" charset="0"/>
              </a:rPr>
              <a:t>заламинированные</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образцы, имеют возможность подвергаться обработке. Пособие не содержит острых углов</a:t>
            </a:r>
            <a:r>
              <a:rPr lang="ru-RU" dirty="0" smtClean="0">
                <a:solidFill>
                  <a:schemeClr val="tx1">
                    <a:lumMod val="85000"/>
                    <a:lumOff val="15000"/>
                  </a:schemeClr>
                </a:solidFill>
                <a:latin typeface="Times New Roman" panose="02020603050405020304" pitchFamily="18" charset="0"/>
                <a:cs typeface="Times New Roman" panose="02020603050405020304" pitchFamily="18" charset="0"/>
              </a:rPr>
              <a:t>.</a:t>
            </a:r>
          </a:p>
          <a:p>
            <a:pPr marL="0" indent="0">
              <a:buNone/>
            </a:pPr>
            <a:endParaRPr lang="ru-RU" dirty="0"/>
          </a:p>
        </p:txBody>
      </p:sp>
    </p:spTree>
    <p:extLst>
      <p:ext uri="{BB962C8B-B14F-4D97-AF65-F5344CB8AC3E}">
        <p14:creationId xmlns:p14="http://schemas.microsoft.com/office/powerpoint/2010/main" val="1284109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941" y="309093"/>
            <a:ext cx="11861442" cy="708339"/>
          </a:xfrm>
        </p:spPr>
        <p:txBody>
          <a:bodyPr>
            <a:normAutofit/>
          </a:bodyPr>
          <a:lstStyle/>
          <a:p>
            <a:pPr algn="ctr"/>
            <a:r>
              <a:rPr lang="ru-RU" sz="3600" b="1" dirty="0" smtClean="0">
                <a:latin typeface="Times New Roman" panose="02020603050405020304" pitchFamily="18" charset="0"/>
                <a:cs typeface="Times New Roman" panose="02020603050405020304" pitchFamily="18" charset="0"/>
              </a:rPr>
              <a:t>ЗАТРАГИВАЕМЫЕ ОБРАЗОВАТЕЛЬНЫЕ ОБЛАСТИ</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18941" y="1017433"/>
            <a:ext cx="11732653" cy="5641940"/>
          </a:xfrm>
        </p:spPr>
        <p:txBody>
          <a:bodyPr>
            <a:normAutofit/>
          </a:bodyPr>
          <a:lstStyle/>
          <a:p>
            <a:pPr marL="0" indent="0">
              <a:buNone/>
            </a:pPr>
            <a:r>
              <a:rPr lang="ru-RU" sz="2400" i="1" dirty="0" smtClean="0">
                <a:solidFill>
                  <a:schemeClr val="tx1">
                    <a:lumMod val="85000"/>
                    <a:lumOff val="15000"/>
                  </a:schemeClr>
                </a:solidFill>
                <a:latin typeface="Times New Roman" panose="02020603050405020304" pitchFamily="18" charset="0"/>
                <a:cs typeface="Times New Roman" panose="02020603050405020304" pitchFamily="18" charset="0"/>
              </a:rPr>
              <a:t>-«Социально-коммуникативное развитие»: </a:t>
            </a: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воспитывает дружеские взаимоотношения между детьми, развивает умение самостоятельно объединяться для работы с пособием, помогать друг другу; Воспитывает организованность, дисциплинированность.</a:t>
            </a:r>
          </a:p>
          <a:p>
            <a:pPr marL="0" indent="0">
              <a:buNone/>
            </a:pPr>
            <a:r>
              <a:rPr lang="ru-RU" sz="2400" i="1" dirty="0" smtClean="0">
                <a:solidFill>
                  <a:schemeClr val="tx1">
                    <a:lumMod val="85000"/>
                    <a:lumOff val="15000"/>
                  </a:schemeClr>
                </a:solidFill>
                <a:latin typeface="Times New Roman" panose="02020603050405020304" pitchFamily="18" charset="0"/>
                <a:cs typeface="Times New Roman" panose="02020603050405020304" pitchFamily="18" charset="0"/>
              </a:rPr>
              <a:t>-«Познавательное развитие»: </a:t>
            </a: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содействует проявлению и развитию таких качеств как внимание, мышление, логика, память, воображение, познавательная активность; расширяет представление детей о мире искусства.</a:t>
            </a:r>
          </a:p>
          <a:p>
            <a:pPr marL="0" indent="0">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a:t>
            </a:r>
            <a:r>
              <a:rPr lang="ru-RU" sz="2400" i="1" dirty="0" smtClean="0">
                <a:solidFill>
                  <a:schemeClr val="tx1">
                    <a:lumMod val="85000"/>
                    <a:lumOff val="15000"/>
                  </a:schemeClr>
                </a:solidFill>
                <a:latin typeface="Times New Roman" panose="02020603050405020304" pitchFamily="18" charset="0"/>
                <a:cs typeface="Times New Roman" panose="02020603050405020304" pitchFamily="18" charset="0"/>
              </a:rPr>
              <a:t>Речевое развитие»: </a:t>
            </a: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развивает связную речь, активизирует словарный запас.</a:t>
            </a:r>
          </a:p>
          <a:p>
            <a:pPr marL="0" indent="0">
              <a:buNone/>
            </a:pP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-«Художественно-эстетическое развитие»: </a:t>
            </a:r>
            <a:r>
              <a:rPr lang="ru-RU" sz="2400" i="1" dirty="0" smtClean="0">
                <a:solidFill>
                  <a:schemeClr val="tx1">
                    <a:lumMod val="85000"/>
                    <a:lumOff val="15000"/>
                  </a:schemeClr>
                </a:solidFill>
                <a:latin typeface="Times New Roman" panose="02020603050405020304" pitchFamily="18" charset="0"/>
                <a:cs typeface="Times New Roman" panose="02020603050405020304" pitchFamily="18" charset="0"/>
              </a:rPr>
              <a:t>развивает эстетическое восприятие, интерес к </a:t>
            </a: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произведениям изобразительного искусства, способность воспринимать, рассматривать и понимать содержание произведения; закрепляет знания о жанрах живописи, народных промыслах России.</a:t>
            </a:r>
          </a:p>
          <a:p>
            <a:pPr marL="0" indent="0">
              <a:buNone/>
            </a:pPr>
            <a:endParaRPr lang="ru-RU" dirty="0"/>
          </a:p>
        </p:txBody>
      </p:sp>
    </p:spTree>
    <p:extLst>
      <p:ext uri="{BB962C8B-B14F-4D97-AF65-F5344CB8AC3E}">
        <p14:creationId xmlns:p14="http://schemas.microsoft.com/office/powerpoint/2010/main" val="2607282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424" y="90153"/>
            <a:ext cx="11925837" cy="862884"/>
          </a:xfrm>
        </p:spPr>
        <p:txBody>
          <a:bodyPr>
            <a:normAutofit/>
          </a:bodyPr>
          <a:lstStyle/>
          <a:p>
            <a:pPr algn="ctr"/>
            <a:r>
              <a:rPr lang="ru-RU" b="1" dirty="0" smtClean="0">
                <a:latin typeface="Times New Roman" panose="02020603050405020304" pitchFamily="18" charset="0"/>
                <a:cs typeface="Times New Roman" panose="02020603050405020304" pitchFamily="18" charset="0"/>
              </a:rPr>
              <a:t>ПРАВИЛА И СПОСОБ ИСПОЛЬЗОВАНИЯ</a:t>
            </a:r>
            <a:endParaRPr lang="ru-RU" b="1" dirty="0"/>
          </a:p>
        </p:txBody>
      </p:sp>
      <p:sp>
        <p:nvSpPr>
          <p:cNvPr id="3" name="Объект 2"/>
          <p:cNvSpPr>
            <a:spLocks noGrp="1"/>
          </p:cNvSpPr>
          <p:nvPr>
            <p:ph idx="1"/>
          </p:nvPr>
        </p:nvSpPr>
        <p:spPr>
          <a:xfrm>
            <a:off x="167425" y="850006"/>
            <a:ext cx="11925836" cy="5847008"/>
          </a:xfrm>
        </p:spPr>
        <p:txBody>
          <a:bodyPr>
            <a:normAutofit/>
          </a:bodyPr>
          <a:lstStyle/>
          <a:p>
            <a:pPr marL="0" indent="0" algn="just">
              <a:lnSpc>
                <a:spcPct val="70000"/>
              </a:lnSpc>
              <a:buNone/>
            </a:pP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 Дети располагают на столе данное пособие и разворачивают его. Длина пособия позволяет большому количеству детей пользоваться им одновременно. Отстегивающиеся кармашки дети имеют возможность перенести в удобное место (уголок уединения, стол), что способствует соблюдению социальной дистанции в период пандемии. Поддерживается индивидуальность ребенка потому что каждый сам выбирает кармашек по своему усмотрению, и, если задание его не устроило, или он уже поиграл, он мог открыть другой кармашек. Они взаимодействуют с папкой, а не просто рассматривают её. В ходе работы с тематическим материалом воспитанники изучают и закрепляют информацию, беседуют, выполняют задания и упражнения. Впоследствии, имея под рукой готовую тематическую папку, дети могут освежить свои знания по той или иной теме. Если у </a:t>
            </a:r>
            <a:r>
              <a:rPr lang="ru-RU" sz="2000" dirty="0">
                <a:solidFill>
                  <a:schemeClr val="tx1">
                    <a:lumMod val="85000"/>
                    <a:lumOff val="15000"/>
                  </a:schemeClr>
                </a:solidFill>
                <a:latin typeface="Times New Roman" panose="02020603050405020304" pitchFamily="18" charset="0"/>
                <a:cs typeface="Times New Roman" panose="02020603050405020304" pitchFamily="18" charset="0"/>
              </a:rPr>
              <a:t>д</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етей имеются затруднения при </a:t>
            </a:r>
            <a:r>
              <a:rPr lang="ru-RU"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000" dirty="0" smtClean="0">
                <a:solidFill>
                  <a:schemeClr val="tx1">
                    <a:lumMod val="85000"/>
                    <a:lumOff val="15000"/>
                  </a:schemeClr>
                </a:solidFill>
                <a:latin typeface="Times New Roman" panose="02020603050405020304" pitchFamily="18" charset="0"/>
                <a:cs typeface="Times New Roman" panose="02020603050405020304" pitchFamily="18" charset="0"/>
              </a:rPr>
              <a:t>использовании пособия, то мы предлагаем свою помощь. По истечении деятельности дети сворачивают данное пособие обратно в куб и уносят на место.</a:t>
            </a:r>
          </a:p>
          <a:p>
            <a:pPr marL="0" indent="0">
              <a:lnSpc>
                <a:spcPct val="50000"/>
              </a:lnSpc>
              <a:buNone/>
            </a:pPr>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4626591" y="3202303"/>
            <a:ext cx="2447498" cy="3257781"/>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3"/>
          <a:stretch>
            <a:fillRect/>
          </a:stretch>
        </p:blipFill>
        <p:spPr>
          <a:xfrm rot="21005079">
            <a:off x="477672" y="3738384"/>
            <a:ext cx="3632802" cy="272170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4"/>
          <a:stretch>
            <a:fillRect/>
          </a:stretch>
        </p:blipFill>
        <p:spPr>
          <a:xfrm rot="642325">
            <a:off x="7638882" y="3545943"/>
            <a:ext cx="3889585" cy="2914141"/>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526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304" y="218942"/>
            <a:ext cx="11822806" cy="734096"/>
          </a:xfrm>
        </p:spPr>
        <p:txBody>
          <a:bodyPr>
            <a:normAutofit/>
          </a:bodyPr>
          <a:lstStyle/>
          <a:p>
            <a:pPr algn="ctr"/>
            <a:r>
              <a:rPr lang="ru-RU" sz="3200" b="1" dirty="0" smtClean="0">
                <a:latin typeface="Times New Roman" panose="02020603050405020304" pitchFamily="18" charset="0"/>
                <a:cs typeface="Times New Roman" panose="02020603050405020304" pitchFamily="18" charset="0"/>
              </a:rPr>
              <a:t>ДИДАКТИЧЕСКАЯ ИГРА «КАКОЙ ЦВЕТ ПОЛУЧИТСЯ?»</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0304" y="953038"/>
            <a:ext cx="11822806" cy="5692461"/>
          </a:xfrm>
          <a:ln>
            <a:noFill/>
          </a:ln>
        </p:spPr>
        <p:txBody>
          <a:bodyPr>
            <a:normAutofit fontScale="85000" lnSpcReduction="20000"/>
          </a:bodyPr>
          <a:lstStyle/>
          <a:p>
            <a:pPr marL="0" indent="0">
              <a:lnSpc>
                <a:spcPct val="90000"/>
              </a:lnSpc>
              <a:buNone/>
            </a:pPr>
            <a:r>
              <a:rPr lang="ru-RU" sz="4000" i="1" dirty="0" smtClean="0">
                <a:solidFill>
                  <a:schemeClr val="tx1">
                    <a:lumMod val="85000"/>
                    <a:lumOff val="15000"/>
                  </a:schemeClr>
                </a:solidFill>
                <a:latin typeface="Times New Roman" panose="02020603050405020304" pitchFamily="18" charset="0"/>
                <a:cs typeface="Times New Roman" panose="02020603050405020304" pitchFamily="18" charset="0"/>
              </a:rPr>
              <a:t>Цель</a:t>
            </a:r>
            <a:r>
              <a:rPr lang="ru-RU" sz="4000"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закреплять </a:t>
            </a:r>
            <a:r>
              <a:rPr lang="ru-RU" sz="4000" dirty="0">
                <a:solidFill>
                  <a:schemeClr val="tx1">
                    <a:lumMod val="85000"/>
                    <a:lumOff val="15000"/>
                  </a:schemeClr>
                </a:solidFill>
                <a:latin typeface="Times New Roman" panose="02020603050405020304" pitchFamily="18" charset="0"/>
                <a:cs typeface="Times New Roman" panose="02020603050405020304" pitchFamily="18" charset="0"/>
              </a:rPr>
              <a:t>умения детей получать новые </a:t>
            </a: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цвета </a:t>
            </a:r>
          </a:p>
          <a:p>
            <a:pPr marL="0" indent="0">
              <a:lnSpc>
                <a:spcPct val="90000"/>
              </a:lnSpc>
              <a:buNone/>
            </a:pP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смешивая </a:t>
            </a:r>
            <a:r>
              <a:rPr lang="ru-RU" sz="4000" dirty="0">
                <a:solidFill>
                  <a:schemeClr val="tx1">
                    <a:lumMod val="85000"/>
                    <a:lumOff val="15000"/>
                  </a:schemeClr>
                </a:solidFill>
                <a:latin typeface="Times New Roman" panose="02020603050405020304" pitchFamily="18" charset="0"/>
                <a:cs typeface="Times New Roman" panose="02020603050405020304" pitchFamily="18" charset="0"/>
              </a:rPr>
              <a:t>краски. Определять основные и </a:t>
            </a: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p>
          <a:p>
            <a:pPr marL="0" indent="0">
              <a:lnSpc>
                <a:spcPct val="90000"/>
              </a:lnSpc>
              <a:buNone/>
            </a:pP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дополнительные цвета. </a:t>
            </a:r>
          </a:p>
          <a:p>
            <a:pPr marL="0" indent="0">
              <a:lnSpc>
                <a:spcPct val="90000"/>
              </a:lnSpc>
              <a:buNone/>
            </a:pPr>
            <a:r>
              <a:rPr lang="ru-RU" sz="4000" i="1" dirty="0" smtClean="0">
                <a:solidFill>
                  <a:schemeClr val="tx1">
                    <a:lumMod val="85000"/>
                    <a:lumOff val="15000"/>
                  </a:schemeClr>
                </a:solidFill>
                <a:latin typeface="Times New Roman" panose="02020603050405020304" pitchFamily="18" charset="0"/>
                <a:cs typeface="Times New Roman" panose="02020603050405020304" pitchFamily="18" charset="0"/>
              </a:rPr>
              <a:t>Материал</a:t>
            </a:r>
            <a:r>
              <a:rPr lang="ru-RU" sz="4000"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4000" dirty="0">
                <a:solidFill>
                  <a:schemeClr val="tx1">
                    <a:lumMod val="85000"/>
                    <a:lumOff val="15000"/>
                  </a:schemeClr>
                </a:solidFill>
                <a:latin typeface="Times New Roman" panose="02020603050405020304" pitchFamily="18" charset="0"/>
                <a:cs typeface="Times New Roman" panose="02020603050405020304" pitchFamily="18" charset="0"/>
              </a:rPr>
              <a:t>карточки в виде </a:t>
            </a:r>
            <a:endPar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nSpc>
                <a:spcPct val="90000"/>
              </a:lnSpc>
              <a:buNone/>
            </a:pP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кисточек </a:t>
            </a:r>
            <a:r>
              <a:rPr lang="ru-RU" sz="4000" dirty="0">
                <a:solidFill>
                  <a:schemeClr val="tx1">
                    <a:lumMod val="85000"/>
                    <a:lumOff val="15000"/>
                  </a:schemeClr>
                </a:solidFill>
                <a:latin typeface="Times New Roman" panose="02020603050405020304" pitchFamily="18" charset="0"/>
                <a:cs typeface="Times New Roman" panose="02020603050405020304" pitchFamily="18" charset="0"/>
              </a:rPr>
              <a:t>для смешивания </a:t>
            </a:r>
            <a:endPar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nSpc>
                <a:spcPct val="90000"/>
              </a:lnSpc>
              <a:buNone/>
            </a:pP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цветов</a:t>
            </a:r>
            <a:r>
              <a:rPr lang="ru-RU" sz="4000" dirty="0">
                <a:solidFill>
                  <a:schemeClr val="tx1">
                    <a:lumMod val="85000"/>
                    <a:lumOff val="15000"/>
                  </a:schemeClr>
                </a:solidFill>
                <a:latin typeface="Times New Roman" panose="02020603050405020304" pitchFamily="18" charset="0"/>
                <a:cs typeface="Times New Roman" panose="02020603050405020304" pitchFamily="18" charset="0"/>
              </a:rPr>
              <a:t>, кляксы разного цвета.</a:t>
            </a:r>
          </a:p>
          <a:p>
            <a:pPr marL="0" indent="0">
              <a:lnSpc>
                <a:spcPct val="90000"/>
              </a:lnSpc>
              <a:buNone/>
            </a:pPr>
            <a:r>
              <a:rPr lang="ru-RU" sz="4000" i="1" dirty="0" smtClean="0">
                <a:solidFill>
                  <a:schemeClr val="tx1">
                    <a:lumMod val="85000"/>
                    <a:lumOff val="15000"/>
                  </a:schemeClr>
                </a:solidFill>
                <a:latin typeface="Times New Roman" panose="02020603050405020304" pitchFamily="18" charset="0"/>
                <a:cs typeface="Times New Roman" panose="02020603050405020304" pitchFamily="18" charset="0"/>
              </a:rPr>
              <a:t>Ход </a:t>
            </a:r>
            <a:r>
              <a:rPr lang="ru-RU" sz="4000" i="1" dirty="0">
                <a:solidFill>
                  <a:schemeClr val="tx1">
                    <a:lumMod val="85000"/>
                    <a:lumOff val="15000"/>
                  </a:schemeClr>
                </a:solidFill>
                <a:latin typeface="Times New Roman" panose="02020603050405020304" pitchFamily="18" charset="0"/>
                <a:cs typeface="Times New Roman" panose="02020603050405020304" pitchFamily="18" charset="0"/>
              </a:rPr>
              <a:t>игры: </a:t>
            </a: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ребенок </a:t>
            </a:r>
            <a:r>
              <a:rPr lang="ru-RU" sz="4000" dirty="0">
                <a:solidFill>
                  <a:schemeClr val="tx1">
                    <a:lumMod val="85000"/>
                    <a:lumOff val="15000"/>
                  </a:schemeClr>
                </a:solidFill>
                <a:latin typeface="Times New Roman" panose="02020603050405020304" pitchFamily="18" charset="0"/>
                <a:cs typeface="Times New Roman" panose="02020603050405020304" pitchFamily="18" charset="0"/>
              </a:rPr>
              <a:t>выбирает </a:t>
            </a:r>
            <a:endPar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nSpc>
                <a:spcPct val="90000"/>
              </a:lnSpc>
              <a:buNone/>
            </a:pP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2 </a:t>
            </a:r>
            <a:r>
              <a:rPr lang="ru-RU" sz="4000" dirty="0">
                <a:solidFill>
                  <a:schemeClr val="tx1">
                    <a:lumMod val="85000"/>
                    <a:lumOff val="15000"/>
                  </a:schemeClr>
                </a:solidFill>
                <a:latin typeface="Times New Roman" panose="02020603050405020304" pitchFamily="18" charset="0"/>
                <a:cs typeface="Times New Roman" panose="02020603050405020304" pitchFamily="18" charset="0"/>
              </a:rPr>
              <a:t>кисти с </a:t>
            </a: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краской разных </a:t>
            </a:r>
          </a:p>
          <a:p>
            <a:pPr marL="0" indent="0">
              <a:lnSpc>
                <a:spcPct val="90000"/>
              </a:lnSpc>
              <a:buNone/>
            </a:pP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цветов </a:t>
            </a:r>
            <a:r>
              <a:rPr lang="ru-RU" sz="4000" dirty="0">
                <a:solidFill>
                  <a:schemeClr val="tx1">
                    <a:lumMod val="85000"/>
                    <a:lumOff val="15000"/>
                  </a:schemeClr>
                </a:solidFill>
                <a:latin typeface="Times New Roman" panose="02020603050405020304" pitchFamily="18" charset="0"/>
                <a:cs typeface="Times New Roman" panose="02020603050405020304" pitchFamily="18" charset="0"/>
              </a:rPr>
              <a:t>и определяет, </a:t>
            </a: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какой </a:t>
            </a:r>
          </a:p>
          <a:p>
            <a:pPr marL="0" indent="0">
              <a:lnSpc>
                <a:spcPct val="90000"/>
              </a:lnSpc>
              <a:buNone/>
            </a:pP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цвет получится </a:t>
            </a:r>
            <a:r>
              <a:rPr lang="ru-RU" sz="4000" dirty="0">
                <a:solidFill>
                  <a:schemeClr val="tx1">
                    <a:lumMod val="85000"/>
                    <a:lumOff val="15000"/>
                  </a:schemeClr>
                </a:solidFill>
                <a:latin typeface="Times New Roman" panose="02020603050405020304" pitchFamily="18" charset="0"/>
                <a:cs typeface="Times New Roman" panose="02020603050405020304" pitchFamily="18" charset="0"/>
              </a:rPr>
              <a:t>при  </a:t>
            </a: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смешивании этих двух  цветов и ищет </a:t>
            </a:r>
          </a:p>
          <a:p>
            <a:pPr marL="0" indent="0">
              <a:lnSpc>
                <a:spcPct val="90000"/>
              </a:lnSpc>
              <a:buNone/>
            </a:pPr>
            <a:r>
              <a:rPr lang="ru-RU" sz="4000" dirty="0" smtClean="0">
                <a:solidFill>
                  <a:schemeClr val="tx1">
                    <a:lumMod val="85000"/>
                    <a:lumOff val="15000"/>
                  </a:schemeClr>
                </a:solidFill>
                <a:latin typeface="Times New Roman" panose="02020603050405020304" pitchFamily="18" charset="0"/>
                <a:cs typeface="Times New Roman" panose="02020603050405020304" pitchFamily="18" charset="0"/>
              </a:rPr>
              <a:t>кляксу нужного цвета.</a:t>
            </a:r>
          </a:p>
          <a:p>
            <a:pPr marL="0" indent="0">
              <a:buNone/>
            </a:pPr>
            <a:endParaRPr lang="ru-RU" dirty="0"/>
          </a:p>
        </p:txBody>
      </p:sp>
      <p:pic>
        <p:nvPicPr>
          <p:cNvPr id="6" name="Рисунок 5"/>
          <p:cNvPicPr>
            <a:picLocks noChangeAspect="1"/>
          </p:cNvPicPr>
          <p:nvPr/>
        </p:nvPicPr>
        <p:blipFill>
          <a:blip r:embed="rId2"/>
          <a:stretch>
            <a:fillRect/>
          </a:stretch>
        </p:blipFill>
        <p:spPr>
          <a:xfrm>
            <a:off x="6323527" y="1835010"/>
            <a:ext cx="4738670" cy="3549987"/>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31588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458</TotalTime>
  <Words>1219</Words>
  <Application>Microsoft Office PowerPoint</Application>
  <PresentationFormat>Широкоэкранный</PresentationFormat>
  <Paragraphs>94</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Century Gothic</vt:lpstr>
      <vt:lpstr>Times New Roman</vt:lpstr>
      <vt:lpstr>Wingdings 3</vt:lpstr>
      <vt:lpstr>Легкий дым</vt:lpstr>
      <vt:lpstr>  Пермский муниципальный район МАДОУ «Култаевский детский сад «Колокольчик»   ЛЕПБУК «ИГРАЕМ В ХУДОЖНИКОВ»     НОМИНАЦИЯ «ЛУЧШАЯ РАЗРАБОТКА ДИДАКТИЧЕСКОЙ ИГРЫ  ПО РАЗВИТИЮ ИЗО-ДЕЯТЕЛЬНОСТИ» </vt:lpstr>
      <vt:lpstr>ЦЕЛЬ</vt:lpstr>
      <vt:lpstr>ЗАДАЧИ</vt:lpstr>
      <vt:lpstr>КРАТКАЯ АННОТАЦИЯ</vt:lpstr>
      <vt:lpstr>СОСТАВЛЯЮЩИЕ ДИДАКТИЧЕСКОГО ПОСОБИЯ</vt:lpstr>
      <vt:lpstr>УЧЁТ ТРЕБОВАНИЙ ФГОС К ППРС</vt:lpstr>
      <vt:lpstr>ЗАТРАГИВАЕМЫЕ ОБРАЗОВАТЕЛЬНЫЕ ОБЛАСТИ</vt:lpstr>
      <vt:lpstr>ПРАВИЛА И СПОСОБ ИСПОЛЬЗОВАНИЯ</vt:lpstr>
      <vt:lpstr>ДИДАКТИЧЕСКАЯ ИГРА «КАКОЙ ЦВЕТ ПОЛУЧИТСЯ?»</vt:lpstr>
      <vt:lpstr>Презентация PowerPoint</vt:lpstr>
      <vt:lpstr>Презентация PowerPoint</vt:lpstr>
      <vt:lpstr>РЕЗУЛЬТАТИВНОСТЬ ИСПОЛЬЗОВАНИЯ </vt:lpstr>
      <vt:lpstr>Интернет-ресурсы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Пермский муниципальный район МАДОУ «Култаевский детский сад «Колокольчик»     Дидактическое пособие   «Играем в художников»     Номинация  «Лучшая разработка дидактической игры по развитию изо-деятельности»</dc:title>
  <dc:creator>Ольга</dc:creator>
  <cp:lastModifiedBy>Ольга</cp:lastModifiedBy>
  <cp:revision>29</cp:revision>
  <dcterms:created xsi:type="dcterms:W3CDTF">2021-04-19T05:47:20Z</dcterms:created>
  <dcterms:modified xsi:type="dcterms:W3CDTF">2021-05-06T17:26:27Z</dcterms:modified>
</cp:coreProperties>
</file>