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301" r:id="rId2"/>
    <p:sldId id="313" r:id="rId3"/>
    <p:sldId id="299" r:id="rId4"/>
    <p:sldId id="269" r:id="rId5"/>
    <p:sldId id="263" r:id="rId6"/>
    <p:sldId id="264" r:id="rId7"/>
    <p:sldId id="265" r:id="rId8"/>
    <p:sldId id="281" r:id="rId9"/>
    <p:sldId id="315" r:id="rId10"/>
    <p:sldId id="316" r:id="rId11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14" y="-8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482BF4A-5E6E-4318-8810-9B40FFF36998}" type="datetimeFigureOut">
              <a:rPr lang="ru-RU"/>
              <a:pPr>
                <a:defRPr/>
              </a:pPr>
              <a:t>26.08.2019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06021E0-CF07-44E6-92D1-2C6453AF87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0 w 372"/>
              <a:gd name="T1" fmla="*/ 0 h 166"/>
              <a:gd name="T2" fmla="*/ 372 w 372"/>
              <a:gd name="T3" fmla="*/ 166 h 166"/>
            </a:gdLst>
            <a:ahLst/>
            <a:cxnLst>
              <a:cxn ang="0">
                <a:pos x="287" y="166"/>
              </a:cxn>
              <a:cxn ang="0">
                <a:pos x="293" y="164"/>
              </a:cxn>
              <a:cxn ang="0">
                <a:pos x="294" y="163"/>
              </a:cxn>
              <a:cxn ang="0">
                <a:pos x="370" y="87"/>
              </a:cxn>
              <a:cxn ang="0">
                <a:pos x="370" y="78"/>
              </a:cxn>
              <a:cxn ang="0">
                <a:pos x="294" y="3"/>
              </a:cxn>
              <a:cxn ang="0">
                <a:pos x="293" y="2"/>
              </a:cxn>
              <a:cxn ang="0">
                <a:pos x="287" y="0"/>
              </a:cxn>
              <a:cxn ang="0">
                <a:pos x="0" y="0"/>
              </a:cxn>
              <a:cxn ang="0">
                <a:pos x="0" y="166"/>
              </a:cxn>
              <a:cxn ang="0">
                <a:pos x="287" y="166"/>
              </a:cxn>
            </a:cxnLst>
            <a:rect l="T0" t="T1" r="T2" b="T3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E4B82-3D4D-49B0-B858-106E1F0AE037}" type="datetimeFigureOut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472F6-107B-4CB1-82D3-8351B0CCF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CE321-94C4-4E78-8AA2-3D193FC434E2}" type="datetimeFigureOut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6694C-310E-4EA1-BE46-8AF6A0E3B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13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CC10B-2B92-4F2E-89D8-463AA9BEB3CA}" type="datetimeFigureOut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62CA9-5F18-41B6-87CC-235BF8B769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F70F3-A81C-4058-AC73-740063369EF8}" type="datetimeFigureOut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9D1E0-333A-4741-BC9B-D8E0D5E2AA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16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7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BE067-5F0D-4A82-9282-21397B6551D6}" type="datetimeFigureOut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9E8EC-8ACF-4C31-B81B-CBA8DDF99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87517-AB1E-4441-92F7-3CB3044A8538}" type="datetimeFigureOut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94158-7EBF-4FC8-8D49-74F70B620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63879-5466-4EEF-8B88-2E038E8D717C}" type="datetimeFigureOut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8FAB5-C03A-4C92-A565-D403C9F7B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8CF7F-72E7-43B7-86B6-9A5DAB2B5F08}" type="datetimeFigureOut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A7C78-A636-4A55-945E-C7038EED5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FA87A-738C-4C9D-9683-3BA97186A0DD}" type="datetimeFigureOut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9B4EE-6591-42B3-A37E-6226CFB92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95F0B-D534-4404-AB9F-331FBCC97B31}" type="datetimeFigureOut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1C5B7-66B8-4B4B-9E8B-3F68FF27B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66DDD-9297-4438-A0A9-EDDE2D092A89}" type="datetimeFigureOut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134CA-8334-405A-BD83-538921EEF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6DB0D-89ED-4C9F-B7BB-A94CC8D9CBEC}" type="datetimeFigureOut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A34EA-E6AE-4A52-AC81-F67FCDD50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2068E-E30B-493B-9055-58B1445A196D}" type="datetimeFigureOut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97BBE-EEAA-4FA5-9552-D8264E8788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67F7B-50AF-4E10-8501-8F53037F186F}" type="datetimeFigureOut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B3AEE-075C-4D5F-B79C-82FAAE615C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FECC-112A-486C-99C2-3754CE53EA71}" type="datetimeFigureOut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89767-CEE7-47E3-89AC-F01A4A270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3569E-2864-4442-8A89-0B09044A6166}" type="datetimeFigureOut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46BD6-3736-4700-842E-EF7AA477C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4833"/>
              <a:ext cx="408933" cy="3646504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730" y="3771618"/>
              <a:ext cx="349763" cy="1310216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105" y="5052893"/>
              <a:ext cx="357653" cy="820858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6746" y="3811082"/>
              <a:ext cx="457585" cy="1853508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3355" y="1263001"/>
              <a:ext cx="144639" cy="2508617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5889" y="5640911"/>
              <a:ext cx="111767" cy="232840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0967" y="3599290"/>
              <a:ext cx="68375" cy="423584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1493" y="2802110"/>
              <a:ext cx="1168945" cy="2250783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331" y="5664590"/>
              <a:ext cx="99932" cy="209161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1493" y="5081833"/>
              <a:ext cx="114396" cy="559078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1493" y="4977910"/>
              <a:ext cx="32872" cy="189429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105" y="5434381"/>
              <a:ext cx="174882" cy="439370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12B5FB-25C8-440D-9878-EF4B18819F9F}" type="datetimeFigureOut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>
                <a:solidFill>
                  <a:srgbClr val="FE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948E58-E0DD-4733-A0FB-579828904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80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.poroshina@mail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ctrTitle"/>
          </p:nvPr>
        </p:nvSpPr>
        <p:spPr>
          <a:xfrm>
            <a:off x="2717800" y="692150"/>
            <a:ext cx="8666163" cy="2262188"/>
          </a:xfrm>
        </p:spPr>
        <p:txBody>
          <a:bodyPr/>
          <a:lstStyle/>
          <a:p>
            <a:pPr algn="ctr" eaLnBrk="1" hangingPunct="1"/>
            <a:r>
              <a:rPr lang="ru-RU" sz="3600" b="1" smtClean="0">
                <a:solidFill>
                  <a:schemeClr val="tx1"/>
                </a:solidFill>
                <a:latin typeface="Times New Roman" pitchFamily="18" charset="0"/>
              </a:rPr>
              <a:t>ПРОСВЕЩЕНИЕ </a:t>
            </a:r>
            <a:br>
              <a:rPr lang="ru-RU" sz="36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600" b="1" smtClean="0">
                <a:solidFill>
                  <a:schemeClr val="tx1"/>
                </a:solidFill>
                <a:latin typeface="Times New Roman" pitchFamily="18" charset="0"/>
              </a:rPr>
              <a:t>СОВРЕМЕННОГО РОДИТЕЛЯ: ТОЧКИ РИСКА И ТОЧКИ РОСТА</a:t>
            </a:r>
          </a:p>
        </p:txBody>
      </p:sp>
      <p:sp>
        <p:nvSpPr>
          <p:cNvPr id="1945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5913" y="3646488"/>
            <a:ext cx="8648700" cy="2257425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ru-RU" sz="1500" smtClean="0">
                <a:solidFill>
                  <a:srgbClr val="595959"/>
                </a:solidFill>
              </a:rPr>
              <a:t> </a:t>
            </a:r>
            <a:r>
              <a:rPr lang="ru-RU" sz="2400" b="1" smtClean="0">
                <a:solidFill>
                  <a:srgbClr val="595959"/>
                </a:solidFill>
                <a:latin typeface="Times New Roman" pitchFamily="18" charset="0"/>
                <a:cs typeface="Times New Roman" pitchFamily="18" charset="0"/>
              </a:rPr>
              <a:t>Татьяна Ивановна</a:t>
            </a:r>
            <a:r>
              <a:rPr lang="en-US" sz="2400" b="1" smtClean="0">
                <a:solidFill>
                  <a:srgbClr val="59595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smtClean="0">
                <a:solidFill>
                  <a:srgbClr val="595959"/>
                </a:solidFill>
                <a:latin typeface="Times New Roman" pitchFamily="18" charset="0"/>
                <a:cs typeface="Times New Roman" pitchFamily="18" charset="0"/>
              </a:rPr>
              <a:t>Порошина</a:t>
            </a:r>
          </a:p>
          <a:p>
            <a:pPr algn="r" eaLnBrk="1" hangingPunct="1">
              <a:lnSpc>
                <a:spcPct val="80000"/>
              </a:lnSpc>
            </a:pPr>
            <a:r>
              <a:rPr lang="ru-RU" sz="2400" b="1" smtClean="0">
                <a:solidFill>
                  <a:srgbClr val="595959"/>
                </a:solidFill>
                <a:latin typeface="Times New Roman" pitchFamily="18" charset="0"/>
                <a:cs typeface="Times New Roman" pitchFamily="18" charset="0"/>
              </a:rPr>
              <a:t>вед.научн.сотр.ИРО ПК, к.пс.н</a:t>
            </a:r>
          </a:p>
          <a:p>
            <a:pPr algn="r" eaLnBrk="1" hangingPunct="1">
              <a:lnSpc>
                <a:spcPct val="80000"/>
              </a:lnSpc>
            </a:pPr>
            <a:r>
              <a:rPr lang="en-US" sz="2400" b="1" smtClean="0">
                <a:solidFill>
                  <a:srgbClr val="595959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t.poroshina@mail.ru</a:t>
            </a:r>
            <a:endParaRPr lang="ru-RU" sz="2400" b="1" smtClean="0">
              <a:solidFill>
                <a:srgbClr val="595959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lnSpc>
                <a:spcPct val="80000"/>
              </a:lnSpc>
            </a:pPr>
            <a:r>
              <a:rPr lang="ru-RU" sz="2400" b="1" smtClean="0">
                <a:solidFill>
                  <a:srgbClr val="595959"/>
                </a:solidFill>
                <a:latin typeface="Times New Roman" pitchFamily="18" charset="0"/>
                <a:cs typeface="Times New Roman" pitchFamily="18" charset="0"/>
              </a:rPr>
              <a:t>8-(342)236-79-81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2400" b="1" smtClean="0">
                <a:solidFill>
                  <a:srgbClr val="595959"/>
                </a:solidFill>
                <a:latin typeface="Times New Roman" pitchFamily="18" charset="0"/>
                <a:cs typeface="Times New Roman" pitchFamily="18" charset="0"/>
              </a:rPr>
              <a:t>22 августа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b="1" smtClean="0">
                <a:latin typeface="Arial" charset="0"/>
              </a:rPr>
              <a:t>Курсы повышения квалификации - 2020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z="3200" b="1" smtClean="0">
                <a:latin typeface="Times New Roman" pitchFamily="18" charset="0"/>
              </a:rPr>
              <a:t>Результативные модели и инновационные практики  родительского просвещения: чему и как учить современных родителей. (72 час) – </a:t>
            </a:r>
            <a:r>
              <a:rPr lang="ru-RU" sz="3200" b="1" smtClean="0">
                <a:solidFill>
                  <a:schemeClr val="hlink"/>
                </a:solidFill>
                <a:latin typeface="Times New Roman" pitchFamily="18" charset="0"/>
              </a:rPr>
              <a:t>февраль 2020</a:t>
            </a:r>
          </a:p>
          <a:p>
            <a:r>
              <a:rPr lang="ru-RU" sz="3200" b="1" smtClean="0">
                <a:latin typeface="Times New Roman" pitchFamily="18" charset="0"/>
              </a:rPr>
              <a:t>Вовлечение родителей к сотрудничеству с образовательной организацией: новая архитектура и успешные практики. (40 час) – </a:t>
            </a:r>
            <a:r>
              <a:rPr lang="ru-RU" sz="3200" b="1" smtClean="0">
                <a:solidFill>
                  <a:schemeClr val="hlink"/>
                </a:solidFill>
                <a:latin typeface="Times New Roman" pitchFamily="18" charset="0"/>
              </a:rPr>
              <a:t>апрель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3" descr="img_phpwlE6ai_Prezentatsia1_1_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6775" y="376238"/>
            <a:ext cx="8128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2389188" y="157163"/>
            <a:ext cx="9426575" cy="1563687"/>
          </a:xfrm>
        </p:spPr>
        <p:txBody>
          <a:bodyPr/>
          <a:lstStyle/>
          <a:p>
            <a:pPr algn="ctr" eaLnBrk="1" hangingPunct="1"/>
            <a:r>
              <a:rPr lang="ru-RU" b="1" smtClean="0">
                <a:latin typeface="Times New Roman" pitchFamily="18" charset="0"/>
              </a:rPr>
              <a:t>Федеральный закон РФ "Об образовании в Российской Федерации", N 273-ФЗ | ст. 44</a:t>
            </a: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>
          <a:xfrm>
            <a:off x="2406650" y="1828800"/>
            <a:ext cx="9175750" cy="4860925"/>
          </a:xfrm>
        </p:spPr>
        <p:txBody>
          <a:bodyPr/>
          <a:lstStyle/>
          <a:p>
            <a:pPr marL="0" indent="0" eaLnBrk="1" hangingPunct="1">
              <a:buFont typeface="Wingdings 3" pitchFamily="18" charset="2"/>
              <a:buNone/>
            </a:pPr>
            <a:r>
              <a:rPr lang="ru-RU" b="1" smtClean="0"/>
              <a:t>1. </a:t>
            </a:r>
            <a:r>
              <a:rPr lang="ru-RU" sz="3600" b="1" smtClean="0">
                <a:latin typeface="Times New Roman" pitchFamily="18" charset="0"/>
              </a:rPr>
              <a:t>Родители (законные представители) несовершеннолетних обучающихся имеют преимущественное право на обучение и воспитание детей перед всеми другими лицами.</a:t>
            </a:r>
            <a:r>
              <a:rPr lang="ru-RU" sz="3600" smtClean="0">
                <a:latin typeface="Times New Roman" pitchFamily="18" charset="0"/>
              </a:rPr>
              <a:t> </a:t>
            </a:r>
            <a:endParaRPr lang="ru-RU" sz="3600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 eaLnBrk="1" hangingPunct="1">
              <a:buFont typeface="Wingdings 3" pitchFamily="18" charset="2"/>
              <a:buNone/>
            </a:pPr>
            <a:endParaRPr lang="ru-RU" sz="36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3"/>
          <p:cNvSpPr>
            <a:spLocks noGrp="1"/>
          </p:cNvSpPr>
          <p:nvPr>
            <p:ph type="title"/>
          </p:nvPr>
        </p:nvSpPr>
        <p:spPr>
          <a:xfrm>
            <a:off x="1636713" y="782638"/>
            <a:ext cx="4548187" cy="2008187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ШКОЛУ ПРИНИМАЕТСЯ СЕМЬЯ</a:t>
            </a:r>
            <a:endParaRPr lang="ru-RU" sz="3600" smtClean="0">
              <a:solidFill>
                <a:srgbClr val="0070C0"/>
              </a:solidFill>
            </a:endParaRPr>
          </a:p>
        </p:txBody>
      </p:sp>
      <p:sp>
        <p:nvSpPr>
          <p:cNvPr id="24578" name="Содержимое 4"/>
          <p:cNvSpPr>
            <a:spLocks noGrp="1"/>
          </p:cNvSpPr>
          <p:nvPr>
            <p:ph idx="1"/>
          </p:nvPr>
        </p:nvSpPr>
        <p:spPr>
          <a:xfrm>
            <a:off x="6323013" y="446088"/>
            <a:ext cx="5181600" cy="5414962"/>
          </a:xfrm>
        </p:spPr>
        <p:txBody>
          <a:bodyPr/>
          <a:lstStyle/>
          <a:p>
            <a:pPr eaLnBrk="1" hangingPunct="1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Как сделать так, чтобы не только ученик, но и родитель шёл в школу с желанием: без вины, агрессии, страха и др.?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ru-RU" sz="2800" b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Какие условия необходимы, чтобы было </a:t>
            </a:r>
            <a:r>
              <a:rPr lang="ru-RU" sz="2800" b="1" u="sng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обоюдное   желание  </a:t>
            </a:r>
            <a:r>
              <a:rPr lang="ru-RU" sz="2800" b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поддерживать контакты друг с другом? </a:t>
            </a:r>
          </a:p>
        </p:txBody>
      </p:sp>
      <p:sp>
        <p:nvSpPr>
          <p:cNvPr id="24579" name="Текст 5"/>
          <p:cNvSpPr>
            <a:spLocks noGrp="1"/>
          </p:cNvSpPr>
          <p:nvPr>
            <p:ph type="body" sz="half" idx="2"/>
          </p:nvPr>
        </p:nvSpPr>
        <p:spPr>
          <a:xfrm>
            <a:off x="1443038" y="3008313"/>
            <a:ext cx="4030662" cy="2887662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4580" name="Picture 3" descr="C:\Users\Poroshina-TI\Documents\ШКОЛА - СЕМЬЯ\КАртинки\31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0963" y="2971800"/>
            <a:ext cx="466090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19288" y="771525"/>
            <a:ext cx="8137525" cy="1649413"/>
          </a:xfrm>
        </p:spPr>
        <p:txBody>
          <a:bodyPr/>
          <a:lstStyle/>
          <a:p>
            <a:pPr algn="ctr" eaLnBrk="1" hangingPunct="1"/>
            <a:r>
              <a:rPr lang="ru-RU" sz="3000" b="1" smtClean="0">
                <a:latin typeface="Times New Roman" pitchFamily="18" charset="0"/>
                <a:cs typeface="Times New Roman" pitchFamily="18" charset="0"/>
              </a:rPr>
              <a:t>Школа,  включающая родителей в свое сообщество: две парадигмы</a:t>
            </a:r>
          </a:p>
        </p:txBody>
      </p:sp>
      <p:sp>
        <p:nvSpPr>
          <p:cNvPr id="25602" name="Содержимое 3"/>
          <p:cNvSpPr>
            <a:spLocks noGrp="1"/>
          </p:cNvSpPr>
          <p:nvPr>
            <p:ph sz="half" idx="4294967295"/>
          </p:nvPr>
        </p:nvSpPr>
        <p:spPr>
          <a:xfrm>
            <a:off x="1919288" y="2636838"/>
            <a:ext cx="4103687" cy="40767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 Парадигма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воздействия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школы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на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родителей</a:t>
            </a:r>
          </a:p>
        </p:txBody>
      </p:sp>
      <p:sp>
        <p:nvSpPr>
          <p:cNvPr id="25603" name="Содержимое 4"/>
          <p:cNvSpPr>
            <a:spLocks noGrp="1"/>
          </p:cNvSpPr>
          <p:nvPr>
            <p:ph sz="half" idx="4294967295"/>
          </p:nvPr>
        </p:nvSpPr>
        <p:spPr>
          <a:xfrm>
            <a:off x="6024563" y="2636838"/>
            <a:ext cx="4114800" cy="40767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2400" b="1" smtClean="0"/>
              <a:t>      </a:t>
            </a: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Парадигма взаимодействия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школы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с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родителями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algn="ctr"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Парадигма воздействия школы </a:t>
            </a:r>
            <a:br>
              <a:rPr lang="ru-RU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на родителей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388" y="1700213"/>
            <a:ext cx="8507412" cy="50419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b="1" smtClean="0"/>
          </a:p>
          <a:p>
            <a:pPr algn="just" eaLnBrk="1" hangingPunct="1">
              <a:lnSpc>
                <a:spcPct val="90000"/>
              </a:lnSpc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–  информировать и стимулировать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Позиция школы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: сверху 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Ожидаемые результаты: родители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будут исполнять указания школы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Формы: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собрания, информационная работа (звонки, дневники, беседы)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Правила: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устанавливаются школой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Место и время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: не определено и непредсказуемо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Эмоции: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взаимного недовольства</a:t>
            </a:r>
          </a:p>
          <a:p>
            <a:pPr eaLnBrk="1" hangingPunct="1">
              <a:lnSpc>
                <a:spcPct val="90000"/>
              </a:lnSpc>
            </a:pPr>
            <a:endParaRPr lang="ru-RU" sz="28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274638"/>
            <a:ext cx="8231187" cy="1068387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Парадигма взаимодействия школы с родителями</a:t>
            </a:r>
            <a:b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557338"/>
            <a:ext cx="8686800" cy="45386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сотрудничество (взаимообмен)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 школы</a:t>
            </a: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партнер семьи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</a:t>
            </a: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возрастающее доверие между родителями и школой, взаимное признание ответственности, усиление уверенности в необходимости расширения взаимодействия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</a:t>
            </a: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индивидуальные встречи, консультации, обмен информацией…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Правила:</a:t>
            </a: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устанавливаются совместно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и время</a:t>
            </a: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закреплено правилами и предсказуемо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Эмоции</a:t>
            </a: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взаимного удовлетворения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Гарантом    эффективности   работы </a:t>
            </a:r>
            <a:b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семьей являются: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674" name="Содержимое 5"/>
          <p:cNvSpPr>
            <a:spLocks noGrp="1"/>
          </p:cNvSpPr>
          <p:nvPr>
            <p:ph idx="1"/>
          </p:nvPr>
        </p:nvSpPr>
        <p:spPr>
          <a:xfrm>
            <a:off x="687388" y="1730375"/>
            <a:ext cx="8239125" cy="4233863"/>
          </a:xfrm>
        </p:spPr>
        <p:txBody>
          <a:bodyPr/>
          <a:lstStyle/>
          <a:p>
            <a:pPr eaLnBrk="1" hangingPunct="1"/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МОТИВАЦИЯ СУБЪЕКТОВ ОБРАЗОВАТЕЛЬНОГО ПРОСТРАНСТВА НА  ВЗАИМОДЕЙСТВИЕ  (КАК  ЗАИНТЕРЕСОВАТЬ?);</a:t>
            </a:r>
          </a:p>
          <a:p>
            <a:pPr eaLnBrk="1" hangingPunct="1"/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ПОСТАНОВКА ЗАДАЧ  (ЧТО? И ЗАЧЕМ?);</a:t>
            </a:r>
          </a:p>
          <a:p>
            <a:pPr eaLnBrk="1" hangingPunct="1"/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ПОСТЕПЕННОСТЬ (ВРЕМЯ) И ПОШАГОВОСТЬ (ДЕЙСТВИЯ);</a:t>
            </a:r>
          </a:p>
          <a:p>
            <a:pPr eaLnBrk="1" hangingPunct="1"/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ОПРЕДЕЛЕНИЕ ПРОФЕССИОНАЛЬНЫХ ГРАНИЦ (СОЦИАЛЬНОЕ ПАРТНЕРСТВО);</a:t>
            </a:r>
          </a:p>
          <a:p>
            <a:pPr eaLnBrk="1" hangingPunct="1"/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ИСПОЛЬЗОВАНИЕ РАЗНООБРАЗНЫХ, В ТОМ ЧИСЛЕ, ИНТЕРАКТИВНЫХ ФОРМ  РАБОТЫ;</a:t>
            </a:r>
          </a:p>
          <a:p>
            <a:pPr eaLnBrk="1" hangingPunct="1"/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РЕФЛЕКСИЯ ПОЛЯ ВЗАИМОДЕЙСТВИЯ ШКОЛЫ И СЕМЬИ;</a:t>
            </a:r>
          </a:p>
          <a:p>
            <a:pPr eaLnBrk="1" hangingPunct="1"/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СИСТЕМНЫЙ ХАРАКТЕР РАБОТЫ С СЕМЬЕЙ.</a:t>
            </a:r>
          </a:p>
        </p:txBody>
      </p:sp>
      <p:pic>
        <p:nvPicPr>
          <p:cNvPr id="28675" name="Picture 3" descr="C:\Users\Poroshina-TI\Documents\ШКОЛА - СЕМЬЯ\КАртинки\puzzle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9875" y="1905000"/>
            <a:ext cx="3614738" cy="348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Прямоугольник 3"/>
          <p:cNvSpPr>
            <a:spLocks noChangeArrowheads="1"/>
          </p:cNvSpPr>
          <p:nvPr/>
        </p:nvSpPr>
        <p:spPr bwMode="auto">
          <a:xfrm>
            <a:off x="2201863" y="625475"/>
            <a:ext cx="93726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latin typeface="Times New Roman" pitchFamily="18" charset="0"/>
                <a:cs typeface="Times New Roman" pitchFamily="18" charset="0"/>
              </a:rPr>
              <a:t>Без семьи мы – </a:t>
            </a:r>
          </a:p>
          <a:p>
            <a:r>
              <a:rPr lang="ru-RU" sz="7200" b="1">
                <a:latin typeface="Times New Roman" pitchFamily="18" charset="0"/>
                <a:cs typeface="Times New Roman" pitchFamily="18" charset="0"/>
              </a:rPr>
              <a:t>я имею в виду школу – были бы бессильны (В.А.Сухомлинский)</a:t>
            </a:r>
            <a:endParaRPr lang="ru-RU" sz="720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2295</TotalTime>
  <Words>289</Words>
  <Application>Microsoft Office PowerPoint</Application>
  <PresentationFormat>Произвольный</PresentationFormat>
  <Paragraphs>51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17</vt:i4>
      </vt:variant>
      <vt:variant>
        <vt:lpstr>Заголовки слайдов</vt:lpstr>
      </vt:variant>
      <vt:variant>
        <vt:i4>10</vt:i4>
      </vt:variant>
    </vt:vector>
  </HeadingPairs>
  <TitlesOfParts>
    <vt:vector size="33" baseType="lpstr">
      <vt:lpstr>Arial</vt:lpstr>
      <vt:lpstr>Century Gothic</vt:lpstr>
      <vt:lpstr>Wingdings 3</vt:lpstr>
      <vt:lpstr>Calibri</vt:lpstr>
      <vt:lpstr>Times New Roman</vt:lpstr>
      <vt:lpstr>Wingdings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ПРОСВЕЩЕНИЕ  СОВРЕМЕННОГО РОДИТЕЛЯ: ТОЧКИ РИСКА И ТОЧКИ РОСТА</vt:lpstr>
      <vt:lpstr>Слайд 2</vt:lpstr>
      <vt:lpstr>Федеральный закон РФ "Об образовании в Российской Федерации", N 273-ФЗ | ст. 44 </vt:lpstr>
      <vt:lpstr>В ШКОЛУ ПРИНИМАЕТСЯ СЕМЬЯ</vt:lpstr>
      <vt:lpstr>Школа,  включающая родителей в свое сообщество: две парадигмы</vt:lpstr>
      <vt:lpstr>Парадигма воздействия школы  на родителей</vt:lpstr>
      <vt:lpstr>Парадигма взаимодействия школы с родителями </vt:lpstr>
      <vt:lpstr>Гарантом    эффективности   работы  с семьей являются: </vt:lpstr>
      <vt:lpstr>Слайд 9</vt:lpstr>
      <vt:lpstr>Курсы повышения квалификации - 2020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ОБРАЗОВАТЕЛЬНОЙ ОРГАНИЗАЦИИ  С СЕМЬЯМИ ОБУЧАЮЩИХСЯ  С ОГРАНИЧЕННЫМИ ВОЗМОЖНОСТЯМИ ЗДОРОВЬЯ</dc:title>
  <dc:creator>Sergey</dc:creator>
  <cp:lastModifiedBy>Poroshina-TI</cp:lastModifiedBy>
  <cp:revision>85</cp:revision>
  <dcterms:created xsi:type="dcterms:W3CDTF">2017-04-20T16:36:05Z</dcterms:created>
  <dcterms:modified xsi:type="dcterms:W3CDTF">2019-08-26T06:54:58Z</dcterms:modified>
</cp:coreProperties>
</file>