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3" r:id="rId2"/>
    <p:sldId id="325" r:id="rId3"/>
    <p:sldId id="334" r:id="rId4"/>
    <p:sldId id="327" r:id="rId5"/>
    <p:sldId id="314" r:id="rId6"/>
    <p:sldId id="331" r:id="rId7"/>
    <p:sldId id="321" r:id="rId8"/>
    <p:sldId id="332" r:id="rId9"/>
    <p:sldId id="309" r:id="rId10"/>
    <p:sldId id="313" r:id="rId11"/>
    <p:sldId id="308" r:id="rId12"/>
    <p:sldId id="328" r:id="rId13"/>
    <p:sldId id="322" r:id="rId14"/>
    <p:sldId id="323" r:id="rId15"/>
    <p:sldId id="333" r:id="rId16"/>
    <p:sldId id="304" r:id="rId17"/>
    <p:sldId id="311" r:id="rId18"/>
    <p:sldId id="329" r:id="rId19"/>
    <p:sldId id="330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C6EA"/>
    <a:srgbClr val="094B5B"/>
    <a:srgbClr val="212A43"/>
    <a:srgbClr val="1104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48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1129F0-EF5E-4B97-BAF6-4273142C2B4D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F13FA21-D7A5-4D42-AD2A-C4173B2B76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6F9AE0-88CC-4506-9DB2-DB00C0DD43EE}" type="slidenum">
              <a:rPr lang="ru-RU" altLang="ru-RU" sz="1200">
                <a:latin typeface="Calibri" pitchFamily="34" charset="0"/>
              </a:rPr>
              <a:pPr algn="r"/>
              <a:t>2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19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1AE8890-919F-4396-8387-9EBE7DD6DDBB}" type="slidenum">
              <a:rPr lang="ru-RU" altLang="ru-RU" sz="1200">
                <a:latin typeface="Calibri" pitchFamily="34" charset="0"/>
              </a:rPr>
              <a:pPr algn="r"/>
              <a:t>19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694" tIns="46347" rIns="92694" bIns="46347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lIns="92694" tIns="46347" rIns="92694" bIns="46347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A62C065-0AB5-4E35-B5EE-8AEF37951DCA}" type="slidenum">
              <a:rPr lang="ru-RU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3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3D6CD03-167B-4F88-8598-16909E6F2CFF}" type="slidenum">
              <a:rPr lang="ru-RU" altLang="ru-RU" sz="1200">
                <a:solidFill>
                  <a:srgbClr val="000000"/>
                </a:solidFill>
                <a:latin typeface="Calibri" pitchFamily="34" charset="0"/>
                <a:ea typeface="ＭＳ Ｐゴシック"/>
                <a:cs typeface="ＭＳ Ｐゴシック"/>
              </a:rPr>
              <a:pPr algn="r" defTabSz="457200"/>
              <a:t>5</a:t>
            </a:fld>
            <a:endParaRPr lang="ru-RU" altLang="ru-RU" sz="1200">
              <a:solidFill>
                <a:srgbClr val="000000"/>
              </a:solidFill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694" tIns="46347" rIns="92694" bIns="46347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lIns="92694" tIns="46347" rIns="92694" bIns="46347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EB840CC-3A8C-49F1-BA9C-A8F0CF12DD27}" type="slidenum">
              <a:rPr lang="ru-RU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ru-RU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694" tIns="46347" rIns="92694" bIns="46347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lIns="92694" tIns="46347" rIns="92694" bIns="46347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D7EBD6-5E27-4CE2-8D4A-02FBF6FBBBD2}" type="slidenum">
              <a:rPr lang="ru-RU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ru-RU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694" tIns="46347" rIns="92694" bIns="46347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lIns="92694" tIns="46347" rIns="92694" bIns="46347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E992A4E-9630-4D86-9B4E-8056065BC9F9}" type="slidenum">
              <a:rPr lang="ru-RU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ru-RU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Идея – попробовать</a:t>
            </a:r>
          </a:p>
          <a:p>
            <a:r>
              <a:rPr lang="ru-RU" smtClean="0"/>
              <a:t>Идея – создать реальную конкуренцию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686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82897F-CA20-47EB-8F36-F8B237767071}" type="slidenum">
              <a:rPr lang="ru-RU" altLang="ru-RU" sz="1200">
                <a:solidFill>
                  <a:srgbClr val="000000"/>
                </a:solidFill>
                <a:latin typeface="Calibri" pitchFamily="34" charset="0"/>
              </a:rPr>
              <a:pPr algn="r"/>
              <a:t>16</a:t>
            </a:fld>
            <a:endParaRPr lang="ru-RU" altLang="ru-RU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993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19BFA6-FB14-40DF-BE0D-EEF0551F8153}" type="slidenum">
              <a:rPr lang="ru-RU" altLang="ru-RU" sz="1200">
                <a:latin typeface="Calibri" pitchFamily="34" charset="0"/>
              </a:rPr>
              <a:pPr algn="r"/>
              <a:t>18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67C2B-93EF-4138-9D7D-1AD4547E3261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9D768-3EA8-44F0-B4D6-A306F8D28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9E343-A645-42D1-BF6B-2D67B5702313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B7C54-7673-4878-91C7-75576F463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95381-EB59-4BEE-916B-79C2EA5038BD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6216-987B-4566-8576-AE570B9715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642E3-FCEF-4A69-BA09-A9683CEF1119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E858B-1C1B-403A-80E3-E579A1DBE2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3F11-D2EC-491D-B162-035C6A6A8727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EBB16-ECB6-4E8E-B47A-F346EF503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3992-A58C-4E36-94FF-AEB25B192BEE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C37E5-192E-4788-B887-12BB868D8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152FB-339F-4B94-A56A-03FF653A012A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7F375-5CE8-4B28-A6BD-7D057CC90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746B-8E43-4D40-BB3E-B6498752CC98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C3859-CE56-479E-BCC3-FE789FFFF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02D47-8FCB-4F93-BE1D-97DA270BF623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E842E-8E2D-42CD-8EB1-852D312DB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53AA0-C505-4B83-AA30-E155951C5920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B3A65-8637-48D4-9BCF-CBC29F099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4388-D622-47FA-B1BD-438D537A42C4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54E9F-6803-4EEC-A7D2-3D323BD9DB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81CF3-A960-4DD9-AA6C-1D361B61506F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412FF-9488-4538-88C1-817A55041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810DBC-7ACB-4AA6-A85B-1A634E456B1B}" type="datetimeFigureOut">
              <a:rPr lang="ru-RU"/>
              <a:pPr>
                <a:defRPr/>
              </a:pPr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B9709F-E4B0-423E-84D5-E373950FD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>
          <a:xfrm>
            <a:off x="1447800" y="4648200"/>
            <a:ext cx="7227888" cy="431800"/>
          </a:xfrm>
        </p:spPr>
        <p:txBody>
          <a:bodyPr/>
          <a:lstStyle/>
          <a:p>
            <a:r>
              <a:rPr lang="ru-RU" sz="2800" smtClean="0"/>
              <a:t>ФЦПРО на 2016 – 2020 г.г. (мероприятие 3.2.)</a:t>
            </a:r>
            <a:endParaRPr lang="ru-RU" sz="4800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533400" y="533400"/>
            <a:ext cx="8229600" cy="49641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600" b="1" smtClean="0">
                <a:solidFill>
                  <a:schemeClr val="accent2"/>
                </a:solidFill>
                <a:latin typeface="Arial" charset="0"/>
              </a:rPr>
              <a:t>ФСП</a:t>
            </a:r>
          </a:p>
          <a:p>
            <a:pPr>
              <a:buFont typeface="Arial" charset="0"/>
              <a:buNone/>
            </a:pPr>
            <a:r>
              <a:rPr lang="ru-RU" sz="3600" b="1" smtClean="0">
                <a:solidFill>
                  <a:schemeClr val="accent2"/>
                </a:solidFill>
              </a:rPr>
              <a:t> «Комплекс современных управленческих и организационно- экономических механизмов в системе дополнительного образования»</a:t>
            </a:r>
            <a:endParaRPr lang="ru-RU" sz="3600" b="1" smtClean="0">
              <a:solidFill>
                <a:schemeClr val="accent2"/>
              </a:solidFill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3600" smtClean="0">
                <a:solidFill>
                  <a:schemeClr val="accent2"/>
                </a:solidFill>
                <a:latin typeface="Arial" charset="0"/>
              </a:rPr>
              <a:t>2017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0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5532" y="1484270"/>
            <a:ext cx="1039538" cy="1074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79" name="Picture 31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3717032"/>
            <a:ext cx="792088" cy="792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627" name="TextBox 94"/>
          <p:cNvSpPr txBox="1">
            <a:spLocks noChangeArrowheads="1"/>
          </p:cNvSpPr>
          <p:nvPr/>
        </p:nvSpPr>
        <p:spPr bwMode="auto">
          <a:xfrm>
            <a:off x="827088" y="260350"/>
            <a:ext cx="77724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buClr>
                <a:schemeClr val="accent2"/>
              </a:buClr>
            </a:pPr>
            <a:r>
              <a:rPr lang="ru-RU" sz="2400" b="1">
                <a:solidFill>
                  <a:srgbClr val="1C3972"/>
                </a:solidFill>
                <a:latin typeface="Calibri" pitchFamily="34" charset="0"/>
              </a:rPr>
              <a:t>Персонифицированное финансирование услуг дополнительного образования </a:t>
            </a:r>
            <a:r>
              <a:rPr lang="ru-RU" sz="2400" b="1">
                <a:solidFill>
                  <a:srgbClr val="1C3972"/>
                </a:solidFill>
              </a:rPr>
              <a:t> </a:t>
            </a:r>
          </a:p>
          <a:p>
            <a:pPr algn="ctr" eaLnBrk="0" hangingPunct="0">
              <a:lnSpc>
                <a:spcPct val="80000"/>
              </a:lnSpc>
              <a:buClr>
                <a:schemeClr val="accent2"/>
              </a:buClr>
            </a:pPr>
            <a:r>
              <a:rPr lang="ru-RU" sz="2400" b="1">
                <a:solidFill>
                  <a:srgbClr val="1C3972"/>
                </a:solidFill>
              </a:rPr>
              <a:t>(дети с ОВЗ, в т.ч. дети-инвалиды)</a:t>
            </a:r>
            <a:endParaRPr lang="ru-RU" sz="2400" b="1">
              <a:solidFill>
                <a:srgbClr val="1C3972"/>
              </a:solidFill>
              <a:latin typeface="Calibri" pitchFamily="34" charset="0"/>
            </a:endParaRPr>
          </a:p>
        </p:txBody>
      </p:sp>
      <p:pic>
        <p:nvPicPr>
          <p:cNvPr id="24583" name="Picture 17" descr="image_12517893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78709" y="1340768"/>
            <a:ext cx="2185407" cy="1639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4" name="Picture 18" descr="070418_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8709" y="4895885"/>
            <a:ext cx="2185407" cy="1773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5" name="Picture 19" descr="школа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78709" y="3219189"/>
            <a:ext cx="2185407" cy="1639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631" name="Text Box 19"/>
          <p:cNvSpPr txBox="1">
            <a:spLocks noChangeArrowheads="1"/>
          </p:cNvSpPr>
          <p:nvPr/>
        </p:nvSpPr>
        <p:spPr bwMode="auto">
          <a:xfrm>
            <a:off x="3708400" y="1412875"/>
            <a:ext cx="237648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/>
          <a:lstStyle/>
          <a:p>
            <a:pPr algn="ctr"/>
            <a:r>
              <a:rPr lang="ru-RU" b="1">
                <a:latin typeface="Times New Roman" pitchFamily="18" charset="0"/>
              </a:rPr>
              <a:t>Муниципальные учреждения дополнительного образования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26632" name="Text Box 19"/>
          <p:cNvSpPr txBox="1">
            <a:spLocks noChangeArrowheads="1"/>
          </p:cNvSpPr>
          <p:nvPr/>
        </p:nvSpPr>
        <p:spPr bwMode="auto">
          <a:xfrm>
            <a:off x="3419475" y="5300663"/>
            <a:ext cx="275431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/>
          <a:lstStyle/>
          <a:p>
            <a:pPr algn="ctr"/>
            <a:r>
              <a:rPr lang="ru-RU" b="1">
                <a:latin typeface="Times New Roman" pitchFamily="18" charset="0"/>
              </a:rPr>
              <a:t>Немуниципальные, негосударственные поставщики услуг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28" name="Text Box 45"/>
          <p:cNvSpPr txBox="1">
            <a:spLocks noChangeArrowheads="1"/>
          </p:cNvSpPr>
          <p:nvPr/>
        </p:nvSpPr>
        <p:spPr bwMode="auto">
          <a:xfrm>
            <a:off x="539750" y="5300663"/>
            <a:ext cx="2808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Около 19 000 детей</a:t>
            </a:r>
          </a:p>
        </p:txBody>
      </p:sp>
      <p:sp>
        <p:nvSpPr>
          <p:cNvPr id="17" name="Стрелка вниз 16"/>
          <p:cNvSpPr>
            <a:spLocks noChangeArrowheads="1"/>
          </p:cNvSpPr>
          <p:nvPr/>
        </p:nvSpPr>
        <p:spPr bwMode="auto">
          <a:xfrm rot="-6127529">
            <a:off x="4169570" y="2031206"/>
            <a:ext cx="493712" cy="1704975"/>
          </a:xfrm>
          <a:prstGeom prst="downArrow">
            <a:avLst>
              <a:gd name="adj1" fmla="val 50000"/>
              <a:gd name="adj2" fmla="val 165203"/>
            </a:avLst>
          </a:prstGeom>
          <a:solidFill>
            <a:srgbClr val="DA0000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" name="Стрелка вниз 17"/>
          <p:cNvSpPr>
            <a:spLocks noChangeArrowheads="1"/>
          </p:cNvSpPr>
          <p:nvPr/>
        </p:nvSpPr>
        <p:spPr bwMode="auto">
          <a:xfrm rot="-5400000">
            <a:off x="4361657" y="3136106"/>
            <a:ext cx="493712" cy="1800225"/>
          </a:xfrm>
          <a:prstGeom prst="downArrow">
            <a:avLst>
              <a:gd name="adj1" fmla="val 50000"/>
              <a:gd name="adj2" fmla="val 174432"/>
            </a:avLst>
          </a:prstGeom>
          <a:solidFill>
            <a:srgbClr val="DA0000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9" name="Стрелка вниз 18"/>
          <p:cNvSpPr>
            <a:spLocks noChangeArrowheads="1"/>
          </p:cNvSpPr>
          <p:nvPr/>
        </p:nvSpPr>
        <p:spPr bwMode="auto">
          <a:xfrm rot="-4198750">
            <a:off x="4446587" y="3914776"/>
            <a:ext cx="492125" cy="1968500"/>
          </a:xfrm>
          <a:prstGeom prst="downArrow">
            <a:avLst>
              <a:gd name="adj1" fmla="val 50000"/>
              <a:gd name="adj2" fmla="val 191352"/>
            </a:avLst>
          </a:prstGeom>
          <a:solidFill>
            <a:srgbClr val="DA0000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6637" name="Text Box 17"/>
          <p:cNvSpPr txBox="1">
            <a:spLocks noChangeArrowheads="1"/>
          </p:cNvSpPr>
          <p:nvPr/>
        </p:nvSpPr>
        <p:spPr bwMode="auto">
          <a:xfrm>
            <a:off x="179388" y="1412875"/>
            <a:ext cx="22256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Местный Бюджет</a:t>
            </a:r>
          </a:p>
          <a:p>
            <a:r>
              <a:rPr lang="ru-RU"/>
              <a:t> по нормативу</a:t>
            </a:r>
          </a:p>
          <a:p>
            <a:r>
              <a:rPr lang="ru-RU"/>
              <a:t> местного бюджета</a:t>
            </a:r>
          </a:p>
        </p:txBody>
      </p:sp>
      <p:pic>
        <p:nvPicPr>
          <p:cNvPr id="2" name="Picture 30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9182" y="5160920"/>
            <a:ext cx="1039538" cy="1074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639" name="Text Box 19"/>
          <p:cNvSpPr txBox="1">
            <a:spLocks noChangeArrowheads="1"/>
          </p:cNvSpPr>
          <p:nvPr/>
        </p:nvSpPr>
        <p:spPr bwMode="auto">
          <a:xfrm>
            <a:off x="3851275" y="3357563"/>
            <a:ext cx="20558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/>
          <a:lstStyle/>
          <a:p>
            <a:pPr algn="ctr"/>
            <a:r>
              <a:rPr lang="ru-RU" b="1">
                <a:latin typeface="Times New Roman" pitchFamily="18" charset="0"/>
              </a:rPr>
              <a:t>Школы</a:t>
            </a:r>
            <a:endParaRPr lang="ru-RU">
              <a:latin typeface="Times New Roman" pitchFamily="18" charset="0"/>
            </a:endParaRPr>
          </a:p>
        </p:txBody>
      </p:sp>
      <p:pic>
        <p:nvPicPr>
          <p:cNvPr id="26640" name="Picture 18" descr="image_image_5716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388" y="2565400"/>
            <a:ext cx="3240087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0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5532" y="1484270"/>
            <a:ext cx="1039538" cy="1074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79" name="Picture 31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3717032"/>
            <a:ext cx="792088" cy="792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0" name="Picture 32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5093766"/>
            <a:ext cx="1106261" cy="1286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676" name="TextBox 94"/>
          <p:cNvSpPr txBox="1">
            <a:spLocks noChangeArrowheads="1"/>
          </p:cNvSpPr>
          <p:nvPr/>
        </p:nvSpPr>
        <p:spPr bwMode="auto">
          <a:xfrm>
            <a:off x="838200" y="381000"/>
            <a:ext cx="77724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buClr>
                <a:schemeClr val="accent2"/>
              </a:buClr>
            </a:pPr>
            <a:r>
              <a:rPr lang="ru-RU" sz="2400" b="1">
                <a:solidFill>
                  <a:srgbClr val="1C3972"/>
                </a:solidFill>
                <a:latin typeface="Calibri" pitchFamily="34" charset="0"/>
              </a:rPr>
              <a:t>Персонифицированное финансирование услуг дополнительного образования технической направленности</a:t>
            </a:r>
          </a:p>
        </p:txBody>
      </p:sp>
      <p:pic>
        <p:nvPicPr>
          <p:cNvPr id="24583" name="Picture 17" descr="image_12517893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78709" y="1340768"/>
            <a:ext cx="2185407" cy="1639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4" name="Picture 18" descr="070418_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8709" y="4895885"/>
            <a:ext cx="2185407" cy="1773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5" name="Picture 19" descr="школа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78709" y="3219189"/>
            <a:ext cx="2185407" cy="1639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680" name="Text Box 19"/>
          <p:cNvSpPr txBox="1">
            <a:spLocks noChangeArrowheads="1"/>
          </p:cNvSpPr>
          <p:nvPr/>
        </p:nvSpPr>
        <p:spPr bwMode="auto">
          <a:xfrm>
            <a:off x="3563938" y="1484313"/>
            <a:ext cx="2303462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/>
          <a:lstStyle/>
          <a:p>
            <a:pPr algn="ctr"/>
            <a:r>
              <a:rPr lang="ru-RU" b="1">
                <a:latin typeface="Times New Roman" pitchFamily="18" charset="0"/>
              </a:rPr>
              <a:t>Муниципальные учреждения дополнительного образования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28681" name="Text Box 19"/>
          <p:cNvSpPr txBox="1">
            <a:spLocks noChangeArrowheads="1"/>
          </p:cNvSpPr>
          <p:nvPr/>
        </p:nvSpPr>
        <p:spPr bwMode="auto">
          <a:xfrm>
            <a:off x="3492500" y="5516563"/>
            <a:ext cx="253841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/>
          <a:lstStyle/>
          <a:p>
            <a:pPr algn="ctr"/>
            <a:r>
              <a:rPr lang="ru-RU" b="1">
                <a:latin typeface="Times New Roman" pitchFamily="18" charset="0"/>
              </a:rPr>
              <a:t>Немуниципальные поставщики услуг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28682" name="Text Box 19"/>
          <p:cNvSpPr txBox="1">
            <a:spLocks noChangeArrowheads="1"/>
          </p:cNvSpPr>
          <p:nvPr/>
        </p:nvSpPr>
        <p:spPr bwMode="auto">
          <a:xfrm>
            <a:off x="4427538" y="4365625"/>
            <a:ext cx="20558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/>
          <a:lstStyle/>
          <a:p>
            <a:pPr algn="ctr"/>
            <a:r>
              <a:rPr lang="ru-RU" b="1">
                <a:latin typeface="Times New Roman" pitchFamily="18" charset="0"/>
              </a:rPr>
              <a:t>Школы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17" name="Стрелка вниз 16"/>
          <p:cNvSpPr>
            <a:spLocks noChangeArrowheads="1"/>
          </p:cNvSpPr>
          <p:nvPr/>
        </p:nvSpPr>
        <p:spPr bwMode="auto">
          <a:xfrm rot="-6127529">
            <a:off x="4385470" y="2247106"/>
            <a:ext cx="493712" cy="1704975"/>
          </a:xfrm>
          <a:prstGeom prst="downArrow">
            <a:avLst>
              <a:gd name="adj1" fmla="val 50000"/>
              <a:gd name="adj2" fmla="val 165203"/>
            </a:avLst>
          </a:prstGeom>
          <a:solidFill>
            <a:srgbClr val="DA0000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9" name="Стрелка вниз 18"/>
          <p:cNvSpPr>
            <a:spLocks noChangeArrowheads="1"/>
          </p:cNvSpPr>
          <p:nvPr/>
        </p:nvSpPr>
        <p:spPr bwMode="auto">
          <a:xfrm rot="-4198750">
            <a:off x="4589462" y="4203701"/>
            <a:ext cx="492125" cy="1968500"/>
          </a:xfrm>
          <a:prstGeom prst="downArrow">
            <a:avLst>
              <a:gd name="adj1" fmla="val 50000"/>
              <a:gd name="adj2" fmla="val 191352"/>
            </a:avLst>
          </a:prstGeom>
          <a:solidFill>
            <a:srgbClr val="DA0000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8685" name="Text Box 17"/>
          <p:cNvSpPr txBox="1">
            <a:spLocks noChangeArrowheads="1"/>
          </p:cNvSpPr>
          <p:nvPr/>
        </p:nvSpPr>
        <p:spPr bwMode="auto">
          <a:xfrm>
            <a:off x="250825" y="1341438"/>
            <a:ext cx="22256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Местный Бюджет</a:t>
            </a:r>
          </a:p>
          <a:p>
            <a:r>
              <a:rPr lang="ru-RU"/>
              <a:t> по нормативу</a:t>
            </a:r>
          </a:p>
          <a:p>
            <a:r>
              <a:rPr lang="ru-RU"/>
              <a:t> местного бюджета</a:t>
            </a:r>
          </a:p>
        </p:txBody>
      </p:sp>
      <p:pic>
        <p:nvPicPr>
          <p:cNvPr id="28686" name="Picture 20" descr="20161007000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388" y="2708275"/>
            <a:ext cx="32766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Стрелка вниз 17"/>
          <p:cNvSpPr>
            <a:spLocks noChangeArrowheads="1"/>
          </p:cNvSpPr>
          <p:nvPr/>
        </p:nvSpPr>
        <p:spPr bwMode="auto">
          <a:xfrm rot="-5400000">
            <a:off x="4361657" y="3136106"/>
            <a:ext cx="493712" cy="1800225"/>
          </a:xfrm>
          <a:prstGeom prst="downArrow">
            <a:avLst>
              <a:gd name="adj1" fmla="val 50000"/>
              <a:gd name="adj2" fmla="val 174432"/>
            </a:avLst>
          </a:prstGeom>
          <a:solidFill>
            <a:srgbClr val="DA0000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endParaRPr lang="ru-RU" sz="4000" smtClean="0"/>
          </a:p>
        </p:txBody>
      </p:sp>
      <p:graphicFrame>
        <p:nvGraphicFramePr>
          <p:cNvPr id="23659" name="Group 107"/>
          <p:cNvGraphicFramePr>
            <a:graphicFrameLocks noGrp="1"/>
          </p:cNvGraphicFramePr>
          <p:nvPr>
            <p:ph idx="1"/>
          </p:nvPr>
        </p:nvGraphicFramePr>
        <p:xfrm>
          <a:off x="250825" y="1628775"/>
          <a:ext cx="8604250" cy="4984750"/>
        </p:xfrm>
        <a:graphic>
          <a:graphicData uri="http://schemas.openxmlformats.org/drawingml/2006/table">
            <a:tbl>
              <a:tblPr/>
              <a:tblGrid>
                <a:gridCol w="86042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Определить параметры системы ПФ (модели), методику расчета стоимости сертификата, запланировать бюджетные средства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Установить порядки: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предоставления услуг ДО на основе ПФ (порядок отбора поставщиков),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получения и использования сертификата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порядок возмещения затрат немуниципальным поставщикам услуг и контроля выполнения услуги дополнительного образования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Определить кадровое и инфраструктурное обеспечение функционирования персонифицированного учета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Провести информационную кампанию и заявочную кампанию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Создать реестр поставщиков и организовать учет детей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 Заключить соглашения на возмещение затрат с негосударственными (немуниципальными) поставщиками услуг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 Реализовать систему контроля качества и объема, оказываемых услуг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0" name="AutoShape 23"/>
          <p:cNvSpPr>
            <a:spLocks noChangeArrowheads="1"/>
          </p:cNvSpPr>
          <p:nvPr/>
        </p:nvSpPr>
        <p:spPr bwMode="auto">
          <a:xfrm>
            <a:off x="323850" y="1125538"/>
            <a:ext cx="863600" cy="215900"/>
          </a:xfrm>
          <a:prstGeom prst="rightArrow">
            <a:avLst>
              <a:gd name="adj1" fmla="val 100000"/>
              <a:gd name="adj2" fmla="val 4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497888" cy="69215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defTabSz="457200" eaLnBrk="1" hangingPunct="1">
              <a:spcAft>
                <a:spcPts val="3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ru-RU" sz="3200" b="1" smtClean="0">
                <a:solidFill>
                  <a:schemeClr val="bg1"/>
                </a:solidFill>
              </a:rPr>
              <a:t>Шаги при переходе к ПФ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3"/>
          <p:cNvSpPr txBox="1">
            <a:spLocks noChangeArrowheads="1"/>
          </p:cNvSpPr>
          <p:nvPr/>
        </p:nvSpPr>
        <p:spPr bwMode="auto">
          <a:xfrm>
            <a:off x="0" y="106363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0" hangingPunct="0"/>
            <a:r>
              <a:rPr lang="ru-RU" sz="2000" b="1">
                <a:solidFill>
                  <a:schemeClr val="accent2"/>
                </a:solidFill>
                <a:latin typeface="Arial Black" pitchFamily="34" charset="0"/>
                <a:ea typeface="ＭＳ Ｐゴシック"/>
                <a:cs typeface="ＭＳ Ｐゴシック"/>
              </a:rPr>
              <a:t>Порядок предоставления услуг дополнительного образования детей на основе персонифицированного финансирования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79388" y="1052513"/>
            <a:ext cx="8753475" cy="649287"/>
          </a:xfrm>
          <a:prstGeom prst="rect">
            <a:avLst/>
          </a:prstGeom>
          <a:solidFill>
            <a:srgbClr val="2EC6EA"/>
          </a:soli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eaLnBrk="0" hangingPunct="0">
              <a:defRPr/>
            </a:pPr>
            <a:r>
              <a:rPr lang="ru-RU" sz="1600" b="1">
                <a:latin typeface="Times New Roman" pitchFamily="18" charset="0"/>
                <a:ea typeface="ＭＳ Ｐゴシック"/>
                <a:cs typeface="Times New Roman" pitchFamily="18" charset="0"/>
              </a:rPr>
              <a:t>Утверждение нормативных правовых актов муниципалитетов по реализации персонифицированного финансирования дополнительного образования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388" y="1989138"/>
            <a:ext cx="1984375" cy="19081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600">
                <a:solidFill>
                  <a:srgbClr val="FFFFFF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Порядок отбора муниципальных и частных образовательных организаций</a:t>
            </a:r>
          </a:p>
        </p:txBody>
      </p:sp>
      <p:sp>
        <p:nvSpPr>
          <p:cNvPr id="31748" name="Прямоугольник 6"/>
          <p:cNvSpPr>
            <a:spLocks noChangeArrowheads="1"/>
          </p:cNvSpPr>
          <p:nvPr/>
        </p:nvSpPr>
        <p:spPr bwMode="auto">
          <a:xfrm>
            <a:off x="2339975" y="1700213"/>
            <a:ext cx="655320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85750" indent="-285750" algn="just" defTabSz="457200" eaLnBrk="0" hangingPunct="0">
              <a:buFont typeface="Arial" charset="0"/>
              <a:buChar char="•"/>
            </a:pPr>
            <a:r>
              <a:rPr lang="ru-RU" sz="1400" b="1">
                <a:solidFill>
                  <a:srgbClr val="002060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создание комиссии по отбору;</a:t>
            </a:r>
          </a:p>
          <a:p>
            <a:pPr marL="285750" indent="-285750" algn="just" defTabSz="457200" eaLnBrk="0" hangingPunct="0">
              <a:buFont typeface="Arial" charset="0"/>
              <a:buChar char="•"/>
            </a:pPr>
            <a:r>
              <a:rPr lang="ru-RU" sz="1400" b="1">
                <a:solidFill>
                  <a:srgbClr val="002060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определение категорий и критериев отбора организаций, предоставляющих услуги дополнительного образования детей на основе персонифицированной модели финансирования, в том числе негосударственных организаций;</a:t>
            </a:r>
          </a:p>
          <a:p>
            <a:pPr marL="285750" indent="-285750" algn="just" defTabSz="457200" eaLnBrk="0" hangingPunct="0">
              <a:buFont typeface="Arial" charset="0"/>
              <a:buChar char="•"/>
            </a:pPr>
            <a:r>
              <a:rPr lang="ru-RU" sz="1400" b="1">
                <a:solidFill>
                  <a:srgbClr val="002060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утверждение перечня организаций по итогам отбора;</a:t>
            </a:r>
          </a:p>
          <a:p>
            <a:pPr marL="285750" indent="-285750" algn="just" defTabSz="457200" eaLnBrk="0" hangingPunct="0">
              <a:buFont typeface="Arial" charset="0"/>
              <a:buChar char="•"/>
            </a:pPr>
            <a:r>
              <a:rPr lang="ru-RU" sz="1400" b="1">
                <a:solidFill>
                  <a:srgbClr val="002060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внесение организации из перечня в электронную систему для осуществления учета оказываемых услуг.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11138" y="4151313"/>
            <a:ext cx="1912937" cy="22431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получения и использования детьми сертификата</a:t>
            </a:r>
          </a:p>
        </p:txBody>
      </p:sp>
      <p:sp>
        <p:nvSpPr>
          <p:cNvPr id="31750" name="Прямоугольник 19"/>
          <p:cNvSpPr>
            <a:spLocks noChangeArrowheads="1"/>
          </p:cNvSpPr>
          <p:nvPr/>
        </p:nvSpPr>
        <p:spPr bwMode="auto">
          <a:xfrm>
            <a:off x="2339975" y="4005263"/>
            <a:ext cx="6624638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85750" indent="-285750" algn="just" defTabSz="457200" eaLnBrk="0" hangingPunct="0">
              <a:buFont typeface="Arial" charset="0"/>
              <a:buChar char="•"/>
            </a:pP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Расчет количества сертификатов для получения услуг дополнительного образования;</a:t>
            </a:r>
            <a:endParaRPr lang="ru-RU" b="1">
              <a:solidFill>
                <a:srgbClr val="002060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  <a:p>
            <a:pPr marL="285750" indent="-285750" algn="just" defTabSz="457200" eaLnBrk="0" hangingPunct="0">
              <a:buFont typeface="Arial" charset="0"/>
              <a:buChar char="•"/>
            </a:pP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условий использования детьми сертификата с целью получения услуг дополнительного образования</a:t>
            </a:r>
            <a:r>
              <a:rPr lang="ru-RU" b="1">
                <a:solidFill>
                  <a:srgbClr val="002060"/>
                </a:solidFill>
                <a:latin typeface="Times New Roman" pitchFamily="18" charset="0"/>
                <a:ea typeface="ＭＳ Ｐゴシック"/>
                <a:cs typeface="ＭＳ Ｐゴシック"/>
              </a:rPr>
              <a:t>;</a:t>
            </a:r>
          </a:p>
          <a:p>
            <a:pPr marL="285750" indent="-285750" algn="just" defTabSz="457200" eaLnBrk="0" hangingPunct="0">
              <a:buFont typeface="Arial" charset="0"/>
              <a:buChar char="•"/>
            </a:pP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заявочной кампании для получения сертификата</a:t>
            </a:r>
            <a:r>
              <a:rPr lang="ru-RU" b="1">
                <a:solidFill>
                  <a:srgbClr val="002060"/>
                </a:solidFill>
                <a:latin typeface="Times New Roman" pitchFamily="18" charset="0"/>
                <a:ea typeface="ＭＳ Ｐゴシック"/>
                <a:cs typeface="ＭＳ Ｐゴシック"/>
              </a:rPr>
              <a:t>;</a:t>
            </a:r>
          </a:p>
          <a:p>
            <a:pPr marL="285750" indent="-285750" algn="just" defTabSz="457200" eaLnBrk="0" hangingPunct="0">
              <a:buFont typeface="Arial" charset="0"/>
              <a:buChar char="•"/>
            </a:pP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Информирование родителей и детей о возможностях сертификата и начале заявочной кампании</a:t>
            </a:r>
            <a:r>
              <a:rPr lang="ru-RU" sz="1600">
                <a:solidFill>
                  <a:srgbClr val="002060"/>
                </a:solidFill>
                <a:ea typeface="ＭＳ Ｐゴシック"/>
                <a:cs typeface="ＭＳ Ｐゴシック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3"/>
          <p:cNvSpPr txBox="1">
            <a:spLocks noChangeArrowheads="1"/>
          </p:cNvSpPr>
          <p:nvPr/>
        </p:nvSpPr>
        <p:spPr bwMode="auto">
          <a:xfrm>
            <a:off x="0" y="198438"/>
            <a:ext cx="8934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0" hangingPunct="0"/>
            <a:r>
              <a:rPr lang="ru-RU" sz="2000" b="1">
                <a:solidFill>
                  <a:schemeClr val="accent2"/>
                </a:solidFill>
                <a:latin typeface="Arial Black" pitchFamily="34" charset="0"/>
                <a:ea typeface="ＭＳ Ｐゴシック"/>
                <a:cs typeface="ＭＳ Ｐゴシック"/>
              </a:rPr>
              <a:t>Особенности  финансового обеспечения в рамках ПФ для муниципальных и частных организаций – поставщиков услуги</a:t>
            </a: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06363" y="1290638"/>
            <a:ext cx="8788400" cy="563562"/>
          </a:xfrm>
          <a:prstGeom prst="rect">
            <a:avLst/>
          </a:prstGeom>
          <a:solidFill>
            <a:srgbClr val="2EC6EA"/>
          </a:solidFill>
          <a:ln w="9525" algn="ctr">
            <a:solidFill>
              <a:srgbClr val="46AAC5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eaLnBrk="0" hangingPunct="0">
              <a:defRPr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Заключение договора на получение услуги по дополнительному образованию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06363" y="1925638"/>
            <a:ext cx="4291012" cy="5349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(муниципальная) образовательная организация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675188" y="1935163"/>
            <a:ext cx="4164012" cy="4794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Частная образования организация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106363" y="2579688"/>
            <a:ext cx="4291012" cy="8540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соглашения на предоставление субсидий на государственное (муниципальное) задание по оказанию услуг по дополнительному образованию детей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675188" y="2570163"/>
            <a:ext cx="4259262" cy="8985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Заключение соглашения с частной организацией на возмещение затрат (в соответствии со ст. 78 БК) 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176213" y="3602038"/>
            <a:ext cx="4291012" cy="5619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субсидий на исполнение государственного (муниципального) задания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4665663" y="3622675"/>
            <a:ext cx="4260850" cy="14366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Отчет об использовании детьми услуг по дополнительному образованию, например, через электронную систему «Контингент», электронный дневник, журнал, портал «Навигатор дополнительного образования»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79388" y="4365625"/>
            <a:ext cx="4251325" cy="10795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Отчет об использовании детьми услуг по дополнительному образованию, например, через электронную систему «Контингент», электронный дневник, журнал, портал «Навигатор дополнительного образования»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250825" y="5661025"/>
            <a:ext cx="4292600" cy="7540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Корректировка государственного (муниципального) задания по оказанию услуг по дополнительному образованию детей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4675188" y="5397500"/>
            <a:ext cx="4259262" cy="7540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hangingPunct="0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субсидий на возмещение затрат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595813" y="1935163"/>
            <a:ext cx="0" cy="4495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ru-RU" sz="2800" smtClean="0"/>
              <a:t>1 000 детей</a:t>
            </a:r>
          </a:p>
        </p:txBody>
      </p:sp>
      <p:sp>
        <p:nvSpPr>
          <p:cNvPr id="33794" name="Rectangle 4"/>
          <p:cNvSpPr>
            <a:spLocks/>
          </p:cNvSpPr>
          <p:nvPr/>
        </p:nvSpPr>
        <p:spPr bwMode="auto">
          <a:xfrm>
            <a:off x="539750" y="908050"/>
            <a:ext cx="82296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ru-RU" sz="2800">
                <a:latin typeface="Calibri" pitchFamily="34" charset="0"/>
              </a:rPr>
              <a:t>100 первоклассников</a:t>
            </a:r>
          </a:p>
        </p:txBody>
      </p:sp>
      <p:graphicFrame>
        <p:nvGraphicFramePr>
          <p:cNvPr id="33904" name="Group 11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81525"/>
        </p:xfrm>
        <a:graphic>
          <a:graphicData uri="http://schemas.openxmlformats.org/drawingml/2006/table">
            <a:tbl>
              <a:tblPr/>
              <a:tblGrid>
                <a:gridCol w="2170113"/>
                <a:gridCol w="2016125"/>
                <a:gridCol w="1985962"/>
                <a:gridCol w="2057400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было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Стало (1 в.)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Стало (2 в.)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МОУ ДО ЦДТ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600 МЗ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(70 - 1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585 МЗ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(70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575 МЗ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(65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Школа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 – 1 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(спорт с 10 лет)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Частник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(танцы)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(10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(20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Частник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(роботы)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(5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(15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(15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 услугам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600 услуг (60%)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(70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600 услуг (60%)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(85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700 услуг (70%)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(100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 детям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420 детей (42%)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(50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425 детей (42, 5)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(85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438 детей (44%)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(100 – 1 класс)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579" name="Picture 31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218" y="563311"/>
            <a:ext cx="923580" cy="9235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31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8146" y="779752"/>
            <a:ext cx="709122" cy="7091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31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6003" y="635985"/>
            <a:ext cx="851573" cy="8515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1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7855" y="696019"/>
            <a:ext cx="792088" cy="792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31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5477" y="838863"/>
            <a:ext cx="499737" cy="499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1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6915" y="839733"/>
            <a:ext cx="638679" cy="6386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3841" name="Line 65"/>
          <p:cNvSpPr>
            <a:spLocks noChangeShapeType="1"/>
          </p:cNvSpPr>
          <p:nvPr/>
        </p:nvSpPr>
        <p:spPr bwMode="auto">
          <a:xfrm>
            <a:off x="8893175" y="2708275"/>
            <a:ext cx="0" cy="2881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3901" name="Line 109"/>
          <p:cNvSpPr>
            <a:spLocks noChangeShapeType="1"/>
          </p:cNvSpPr>
          <p:nvPr/>
        </p:nvSpPr>
        <p:spPr bwMode="auto">
          <a:xfrm>
            <a:off x="4643438" y="3213100"/>
            <a:ext cx="20161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02" name="Line 110"/>
          <p:cNvSpPr>
            <a:spLocks noChangeShapeType="1"/>
          </p:cNvSpPr>
          <p:nvPr/>
        </p:nvSpPr>
        <p:spPr bwMode="auto">
          <a:xfrm>
            <a:off x="4643438" y="2636838"/>
            <a:ext cx="20161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03" name="Line 111"/>
          <p:cNvSpPr>
            <a:spLocks noChangeShapeType="1"/>
          </p:cNvSpPr>
          <p:nvPr/>
        </p:nvSpPr>
        <p:spPr bwMode="auto">
          <a:xfrm>
            <a:off x="4643438" y="3789363"/>
            <a:ext cx="19446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05" name="Line 113"/>
          <p:cNvSpPr>
            <a:spLocks noChangeShapeType="1"/>
          </p:cNvSpPr>
          <p:nvPr/>
        </p:nvSpPr>
        <p:spPr bwMode="auto">
          <a:xfrm>
            <a:off x="6588125" y="3213100"/>
            <a:ext cx="20875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06" name="Line 114"/>
          <p:cNvSpPr>
            <a:spLocks noChangeShapeType="1"/>
          </p:cNvSpPr>
          <p:nvPr/>
        </p:nvSpPr>
        <p:spPr bwMode="auto">
          <a:xfrm>
            <a:off x="6659563" y="2636838"/>
            <a:ext cx="20161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584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584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27088" y="260350"/>
            <a:ext cx="7777162" cy="1081088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latin typeface="Arial" charset="0"/>
              </a:rPr>
              <a:t>Проектная линия </a:t>
            </a:r>
            <a:br>
              <a:rPr lang="ru-RU" altLang="ru-RU" sz="3200" smtClean="0">
                <a:latin typeface="Arial" charset="0"/>
              </a:rPr>
            </a:br>
            <a:r>
              <a:rPr lang="ru-RU" altLang="ru-RU" sz="1800" smtClean="0">
                <a:latin typeface="Arial" charset="0"/>
              </a:rPr>
              <a:t>(</a:t>
            </a:r>
            <a:r>
              <a:rPr lang="ru-RU" altLang="ru-RU" sz="1800" smtClean="0">
                <a:cs typeface="Arial" charset="0"/>
              </a:rPr>
              <a:t>внедрение модели персонифицированного финансирования в системе дополнительного образования </a:t>
            </a:r>
            <a:r>
              <a:rPr lang="ru-RU" altLang="ru-RU" sz="1800" smtClean="0">
                <a:latin typeface="Arial" charset="0"/>
                <a:cs typeface="Arial" charset="0"/>
              </a:rPr>
              <a:t>)</a:t>
            </a:r>
            <a:endParaRPr lang="ru-RU" altLang="ru-RU" sz="1800" smtClean="0">
              <a:latin typeface="Arial" charset="0"/>
            </a:endParaRPr>
          </a:p>
        </p:txBody>
      </p:sp>
      <p:graphicFrame>
        <p:nvGraphicFramePr>
          <p:cNvPr id="26665" name="Group 41"/>
          <p:cNvGraphicFramePr>
            <a:graphicFrameLocks noGrp="1"/>
          </p:cNvGraphicFramePr>
          <p:nvPr/>
        </p:nvGraphicFramePr>
        <p:xfrm>
          <a:off x="179388" y="1484313"/>
          <a:ext cx="8785225" cy="5122862"/>
        </p:xfrm>
        <a:graphic>
          <a:graphicData uri="http://schemas.openxmlformats.org/drawingml/2006/table">
            <a:tbl>
              <a:tblPr/>
              <a:tblGrid>
                <a:gridCol w="2852737"/>
                <a:gridCol w="4656138"/>
                <a:gridCol w="1276350"/>
              </a:tblGrid>
              <a:tr h="339725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Мероприятия муниципалитета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Определить (выбрать) модель ПФ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 01.08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Подготовить и принять нормативные акты по введению ПФ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август -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сентябрь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Создать реестр поставщиков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 01.09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82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Организовать учет детей, получающих услуги дополнительного образования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 01.09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22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Провести информационную кампанию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 01.09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5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Провести заявочную кампанию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 01.10.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5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Довести бюджетные средства до организаций, реализующих ДОП, в форме субсидии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 30.12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995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Предоставлять информацию о процессе введения ПФ (мониторинг) и итоговый отчет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15.08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30.09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15.11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26.12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91512" cy="777875"/>
          </a:xfrm>
        </p:spPr>
        <p:txBody>
          <a:bodyPr/>
          <a:lstStyle/>
          <a:p>
            <a:r>
              <a:rPr lang="ru-RU" sz="3200" smtClean="0">
                <a:solidFill>
                  <a:schemeClr val="accent2"/>
                </a:solidFill>
                <a:latin typeface="Arial" charset="0"/>
              </a:rPr>
              <a:t>Навигатор дополнительного образования Пермского края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>
          <a:xfrm>
            <a:off x="539750" y="1052513"/>
            <a:ext cx="8229600" cy="5545137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Страничка каждого учреждения (связь с сайтом учреждения), представлены все ДОП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Электронная запись на ДОП и мероприятия для родителей с фильтрами (по количеству услуг, прекращению набора, возрасту) с уведомлением учреждения о записи, с уведомлением потребителя об одобрении записи (формируются списки детей)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Оценка качества (возможность оставить отзыв о программе, мероприятии)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Возможность иметь личный кабинет для каждого ребенка, где фиксируются его программы, мероприятия, достижения 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Мобильное приложение (мобильная версия сайта)</a:t>
            </a:r>
            <a:br>
              <a:rPr lang="ru-RU" sz="2000" smtClean="0"/>
            </a:br>
            <a:endParaRPr lang="ru-RU" sz="2000" smtClean="0"/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Система поиска сетевых партнеров, через модуль объявлений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Формирование отчетов 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Учет всех детей, занятых в ДО, в т.ч. учет детей, занимающихся по сертификату 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Реестр поставщиков, в т.ч. реестр поставщиков, предоставляющих услуги по сертификату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Связь с сайтами МРЦ, МОиН ПК, ИРО ПК, единый банк программ повышения квалификации, do.permedu  …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71550" y="188913"/>
            <a:ext cx="7488238" cy="1944687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accent2"/>
                </a:solidFill>
              </a:rPr>
              <a:t>Планируемые мероприятия в 2017 году</a:t>
            </a:r>
            <a:r>
              <a:rPr lang="ru-RU" altLang="ru-RU" sz="2800" smtClean="0"/>
              <a:t> </a:t>
            </a:r>
            <a:br>
              <a:rPr lang="ru-RU" altLang="ru-RU" sz="2800" smtClean="0"/>
            </a:br>
            <a:r>
              <a:rPr lang="ru-RU" altLang="ru-RU" sz="2800" b="1" smtClean="0">
                <a:solidFill>
                  <a:schemeClr val="accent2"/>
                </a:solidFill>
              </a:rPr>
              <a:t>в рамках</a:t>
            </a:r>
            <a:r>
              <a:rPr lang="ru-RU" altLang="ru-RU" sz="2800" smtClean="0"/>
              <a:t> </a:t>
            </a:r>
            <a:r>
              <a:rPr lang="ru-RU" altLang="ru-RU" sz="2800" b="1" smtClean="0">
                <a:solidFill>
                  <a:schemeClr val="accent2"/>
                </a:solidFill>
              </a:rPr>
              <a:t>проектной линии </a:t>
            </a:r>
            <a:r>
              <a:rPr lang="ru-RU" altLang="ru-RU" sz="2800" smtClean="0"/>
              <a:t/>
            </a:r>
            <a:br>
              <a:rPr lang="ru-RU" altLang="ru-RU" sz="2800" smtClean="0"/>
            </a:br>
            <a:r>
              <a:rPr lang="ru-RU" altLang="ru-RU" sz="2400" smtClean="0">
                <a:latin typeface="Arial" charset="0"/>
              </a:rPr>
              <a:t>(</a:t>
            </a:r>
            <a:r>
              <a:rPr lang="ru-RU" altLang="ru-RU" sz="2400" smtClean="0">
                <a:cs typeface="Arial" charset="0"/>
              </a:rPr>
              <a:t>внедрение модели ПФ в системе дополнительного образования)</a:t>
            </a:r>
          </a:p>
        </p:txBody>
      </p:sp>
      <p:graphicFrame>
        <p:nvGraphicFramePr>
          <p:cNvPr id="35894" name="Group 54"/>
          <p:cNvGraphicFramePr>
            <a:graphicFrameLocks noGrp="1"/>
          </p:cNvGraphicFramePr>
          <p:nvPr/>
        </p:nvGraphicFramePr>
        <p:xfrm>
          <a:off x="611188" y="2276475"/>
          <a:ext cx="8207375" cy="3998913"/>
        </p:xfrm>
        <a:graphic>
          <a:graphicData uri="http://schemas.openxmlformats.org/drawingml/2006/table">
            <a:tbl>
              <a:tblPr/>
              <a:tblGrid>
                <a:gridCol w="7127875"/>
                <a:gridCol w="10795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Мероприятия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2017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Курсы повышения квалификации по теме «Реализация деятельности по дополнительным образовательным программам»  (24 часа) для руководителей негосударственных (немуниципальных) организаций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25.09 – 27.09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Курсы повышения квалификации по  теме «Руководство ОДО в условиях персонифицированного финансирования услуги» (24 часа) для руководителей учреждений дополнительного образования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18.09 – 20.09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Выпуск сборника «Организационно-экономические механизмы управления в системе дополнительного образования Пермского края» 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ноябрь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8931" name="AutoShape 39" descr="http://&amp;tcy;&amp;ocy;&amp;pcy;-&amp;tcy;&amp;rcy;&amp;iecy;&amp;ncy;&amp;icy;&amp;ncy;&amp;gcy;&amp;icy;.&amp;rcy;&amp;fcy;/uploads/posts/2016-08/1471430174_143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32" name="AutoShape 41" descr="http://&amp;tcy;&amp;ocy;&amp;pcy;-&amp;tcy;&amp;rcy;&amp;iecy;&amp;ncy;&amp;icy;&amp;ncy;&amp;gcy;&amp;icy;.&amp;rcy;&amp;fcy;/uploads/posts/2016-08/1471430174_143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33" name="AutoShape 43" descr="http://&amp;tcy;&amp;ocy;&amp;pcy;-&amp;tcy;&amp;rcy;&amp;iecy;&amp;ncy;&amp;icy;&amp;ncy;&amp;gcy;&amp;icy;.&amp;rcy;&amp;fcy;/uploads/posts/2016-08/1471430174_143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71550" y="188913"/>
            <a:ext cx="7488238" cy="1439862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accent2"/>
                </a:solidFill>
              </a:rPr>
              <a:t>Планируемые мероприятия в 2017 году</a:t>
            </a:r>
            <a:r>
              <a:rPr lang="ru-RU" altLang="ru-RU" sz="2800" smtClean="0"/>
              <a:t> </a:t>
            </a:r>
            <a:br>
              <a:rPr lang="ru-RU" altLang="ru-RU" sz="2800" smtClean="0"/>
            </a:br>
            <a:r>
              <a:rPr lang="ru-RU" altLang="ru-RU" sz="2800" b="1" smtClean="0">
                <a:solidFill>
                  <a:schemeClr val="accent2"/>
                </a:solidFill>
              </a:rPr>
              <a:t>в рамках</a:t>
            </a:r>
            <a:r>
              <a:rPr lang="ru-RU" altLang="ru-RU" sz="2800" smtClean="0"/>
              <a:t> </a:t>
            </a:r>
            <a:r>
              <a:rPr lang="ru-RU" altLang="ru-RU" sz="2800" b="1" smtClean="0">
                <a:solidFill>
                  <a:schemeClr val="accent2"/>
                </a:solidFill>
              </a:rPr>
              <a:t>проектной линии </a:t>
            </a:r>
            <a:r>
              <a:rPr lang="ru-RU" altLang="ru-RU" sz="2800" smtClean="0"/>
              <a:t/>
            </a:r>
            <a:br>
              <a:rPr lang="ru-RU" altLang="ru-RU" sz="2800" smtClean="0"/>
            </a:br>
            <a:r>
              <a:rPr lang="ru-RU" altLang="ru-RU" sz="2400" smtClean="0">
                <a:latin typeface="Arial" charset="0"/>
              </a:rPr>
              <a:t>(</a:t>
            </a:r>
            <a:r>
              <a:rPr lang="ru-RU" altLang="ru-RU" sz="2400" smtClean="0">
                <a:cs typeface="Arial" charset="0"/>
              </a:rPr>
              <a:t>внедрение модели ПФ в системе ДО)</a:t>
            </a:r>
          </a:p>
        </p:txBody>
      </p:sp>
      <p:graphicFrame>
        <p:nvGraphicFramePr>
          <p:cNvPr id="37964" name="Group 76"/>
          <p:cNvGraphicFramePr>
            <a:graphicFrameLocks noGrp="1"/>
          </p:cNvGraphicFramePr>
          <p:nvPr/>
        </p:nvGraphicFramePr>
        <p:xfrm>
          <a:off x="539750" y="2205038"/>
          <a:ext cx="8207375" cy="3873500"/>
        </p:xfrm>
        <a:graphic>
          <a:graphicData uri="http://schemas.openxmlformats.org/drawingml/2006/table">
            <a:tbl>
              <a:tblPr/>
              <a:tblGrid>
                <a:gridCol w="6769100"/>
                <a:gridCol w="14382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Мероприятие: 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совещания со специалистами муниципальных органов управления образованием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2017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Ассоциация «Парма» (г.Кудымкар)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11.07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Ассоциация «Юг» (г.Чернушка)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13.07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Ассоциация «Согласие» (г.Кунгур)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18.07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Ассоциация «Союз» (г.Губаха)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20.07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Ассоциация «Верхнекамье» (г.Березники)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21.07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Ассоциация «Запад» (с. Карагай)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25.07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Резервное 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27.07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Общее для руководителей опорных центров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17.08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0994" name="AutoShape 39" descr="http://&amp;tcy;&amp;ocy;&amp;pcy;-&amp;tcy;&amp;rcy;&amp;iecy;&amp;ncy;&amp;icy;&amp;ncy;&amp;gcy;&amp;icy;.&amp;rcy;&amp;fcy;/uploads/posts/2016-08/1471430174_143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95" name="AutoShape 41" descr="http://&amp;tcy;&amp;ocy;&amp;pcy;-&amp;tcy;&amp;rcy;&amp;iecy;&amp;ncy;&amp;icy;&amp;ncy;&amp;gcy;&amp;icy;.&amp;rcy;&amp;fcy;/uploads/posts/2016-08/1471430174_143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96" name="AutoShape 43" descr="http://&amp;tcy;&amp;ocy;&amp;pcy;-&amp;tcy;&amp;rcy;&amp;iecy;&amp;ncy;&amp;icy;&amp;ncy;&amp;gcy;&amp;icy;.&amp;rcy;&amp;fcy;/uploads/posts/2016-08/1471430174_143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71550" y="188913"/>
            <a:ext cx="7488238" cy="1944687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accent2"/>
                </a:solidFill>
              </a:rPr>
              <a:t>Планируемые значения целевых показателей</a:t>
            </a:r>
            <a:r>
              <a:rPr lang="ru-RU" altLang="ru-RU" sz="2800" smtClean="0"/>
              <a:t> </a:t>
            </a:r>
            <a:r>
              <a:rPr lang="ru-RU" altLang="ru-RU" sz="2800" b="1" smtClean="0">
                <a:solidFill>
                  <a:schemeClr val="accent2"/>
                </a:solidFill>
              </a:rPr>
              <a:t>проектной линии</a:t>
            </a:r>
            <a:r>
              <a:rPr lang="ru-RU" altLang="ru-RU" sz="2800" smtClean="0"/>
              <a:t> </a:t>
            </a:r>
            <a:br>
              <a:rPr lang="ru-RU" altLang="ru-RU" sz="2800" smtClean="0"/>
            </a:br>
            <a:r>
              <a:rPr lang="ru-RU" altLang="ru-RU" sz="2400" smtClean="0">
                <a:latin typeface="Arial" charset="0"/>
              </a:rPr>
              <a:t>(</a:t>
            </a:r>
            <a:r>
              <a:rPr lang="ru-RU" altLang="ru-RU" sz="2400" smtClean="0">
                <a:cs typeface="Arial" charset="0"/>
              </a:rPr>
              <a:t>внедрение модели персонифицированного финансирования 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в системе дополнительного образования)</a:t>
            </a:r>
          </a:p>
        </p:txBody>
      </p:sp>
      <p:graphicFrame>
        <p:nvGraphicFramePr>
          <p:cNvPr id="16405" name="Group 21"/>
          <p:cNvGraphicFramePr>
            <a:graphicFrameLocks noGrp="1"/>
          </p:cNvGraphicFramePr>
          <p:nvPr/>
        </p:nvGraphicFramePr>
        <p:xfrm>
          <a:off x="611188" y="2420938"/>
          <a:ext cx="8207375" cy="4333875"/>
        </p:xfrm>
        <a:graphic>
          <a:graphicData uri="http://schemas.openxmlformats.org/drawingml/2006/table">
            <a:tbl>
              <a:tblPr/>
              <a:tblGrid>
                <a:gridCol w="7127875"/>
                <a:gridCol w="10795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2017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Доля муниципальных районов (городских округов), </a:t>
                      </a:r>
                      <a:b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которых внедрена модель персонифицированного финансирования дополнительного образования детей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(в процентах)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3587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Доля детей от общего числа детей в возрасте от 5 до 18 лет, проживающих на территории муниципальных районов (городских округов), в которых распространена модель персонифицированного финансирования дополнительного образования детей, охваченных дополнительным образованием с использованием сертификатов </a:t>
                      </a:r>
                    </a:p>
                    <a:p>
                      <a:pPr marL="3587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(в процентах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T="45691" marB="4569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6400" name="AutoShape 39" descr="http://&amp;tcy;&amp;ocy;&amp;pcy;-&amp;tcy;&amp;rcy;&amp;iecy;&amp;ncy;&amp;icy;&amp;ncy;&amp;gcy;&amp;icy;.&amp;rcy;&amp;fcy;/uploads/posts/2016-08/1471430174_143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1" name="AutoShape 41" descr="http://&amp;tcy;&amp;ocy;&amp;pcy;-&amp;tcy;&amp;rcy;&amp;iecy;&amp;ncy;&amp;icy;&amp;ncy;&amp;gcy;&amp;icy;.&amp;rcy;&amp;fcy;/uploads/posts/2016-08/1471430174_143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2" name="AutoShape 43" descr="http://&amp;tcy;&amp;ocy;&amp;pcy;-&amp;tcy;&amp;rcy;&amp;iecy;&amp;ncy;&amp;icy;&amp;ncy;&amp;gcy;&amp;icy;.&amp;rcy;&amp;fcy;/uploads/posts/2016-08/1471430174_143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94"/>
          <p:cNvSpPr txBox="1">
            <a:spLocks noChangeArrowheads="1"/>
          </p:cNvSpPr>
          <p:nvPr/>
        </p:nvSpPr>
        <p:spPr bwMode="auto">
          <a:xfrm>
            <a:off x="838200" y="381000"/>
            <a:ext cx="7772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buClr>
                <a:schemeClr val="accent2"/>
              </a:buClr>
            </a:pPr>
            <a:r>
              <a:rPr lang="ru-RU" sz="2800" b="1">
                <a:solidFill>
                  <a:schemeClr val="accent2"/>
                </a:solidFill>
                <a:latin typeface="Calibri" pitchFamily="34" charset="0"/>
              </a:rPr>
              <a:t>Цель новой модели предоставления </a:t>
            </a:r>
          </a:p>
          <a:p>
            <a:pPr algn="ctr" eaLnBrk="0" hangingPunct="0">
              <a:lnSpc>
                <a:spcPct val="80000"/>
              </a:lnSpc>
              <a:buClr>
                <a:schemeClr val="accent2"/>
              </a:buClr>
            </a:pPr>
            <a:r>
              <a:rPr lang="ru-RU" sz="2800" b="1">
                <a:solidFill>
                  <a:schemeClr val="accent2"/>
                </a:solidFill>
                <a:latin typeface="Calibri" pitchFamily="34" charset="0"/>
              </a:rPr>
              <a:t>услуг дополнительного образования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7500" y="1638300"/>
            <a:ext cx="8640763" cy="439261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Повышение </a:t>
            </a:r>
            <a:r>
              <a:rPr lang="ru-RU" sz="3200" u="sng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качества </a:t>
            </a: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услуг дополнительного образования и обеспечение его </a:t>
            </a:r>
            <a:r>
              <a:rPr lang="ru-RU" sz="3200" u="sng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доступности</a:t>
            </a: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на основе создания конкурентной среды (развитие </a:t>
            </a:r>
            <a:r>
              <a:rPr lang="ru-RU" sz="3200" u="sng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рынка</a:t>
            </a: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образовательных услуг) в  муниципальном образовательном пространстве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sz="2800" b="1" smtClean="0">
                <a:solidFill>
                  <a:schemeClr val="accent2"/>
                </a:solidFill>
              </a:rPr>
              <a:t>Процесс модернизации подходов к финансированию дополнительного образования</a:t>
            </a:r>
            <a:r>
              <a:rPr lang="ru-RU" sz="4000" smtClean="0"/>
              <a:t> </a:t>
            </a:r>
          </a:p>
        </p:txBody>
      </p:sp>
      <p:graphicFrame>
        <p:nvGraphicFramePr>
          <p:cNvPr id="18457" name="Group 2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62950" cy="4770438"/>
        </p:xfrm>
        <a:graphic>
          <a:graphicData uri="http://schemas.openxmlformats.org/drawingml/2006/table">
            <a:tbl>
              <a:tblPr/>
              <a:tblGrid>
                <a:gridCol w="2170113"/>
                <a:gridCol w="328612"/>
                <a:gridCol w="2517775"/>
                <a:gridCol w="628650"/>
                <a:gridCol w="2717800"/>
              </a:tblGrid>
              <a:tr h="283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Сметное финансирование ОДО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Нормативное финансирование деятельности по реализации ДОП по принципу «деньги следуют за ребенком»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НПФ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Персонифицированное финансирование путем закрепления за ребенком определенного объема средств, их передача поставщику услуги вне зависимости от формы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3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Прозрачная конкуренция по качеству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Финансирование услуг, а не ОДО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Поддержка выбора семей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Финансирование ДОП, а не ОДО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4" name="AutoShape 38"/>
          <p:cNvSpPr>
            <a:spLocks noChangeArrowheads="1"/>
          </p:cNvSpPr>
          <p:nvPr/>
        </p:nvSpPr>
        <p:spPr bwMode="auto">
          <a:xfrm>
            <a:off x="1692275" y="4149725"/>
            <a:ext cx="6192838" cy="215900"/>
          </a:xfrm>
          <a:prstGeom prst="rightArrow">
            <a:avLst>
              <a:gd name="adj1" fmla="val 50000"/>
              <a:gd name="adj2" fmla="val 7170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4213" y="333375"/>
            <a:ext cx="8148637" cy="5762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defTabSz="457200" eaLnBrk="1" hangingPunct="1">
              <a:spcAft>
                <a:spcPts val="3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ru-RU" sz="2400" smtClean="0">
                <a:solidFill>
                  <a:schemeClr val="bg1"/>
                </a:solidFill>
                <a:cs typeface="Arial" charset="0"/>
              </a:rPr>
              <a:t>Регулирующие нормативные правовые акты НПФ</a:t>
            </a:r>
          </a:p>
        </p:txBody>
      </p:sp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1835150" y="2708275"/>
            <a:ext cx="73088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0" hangingPunct="0"/>
            <a:r>
              <a:rPr lang="ru-RU" altLang="ru-RU">
                <a:latin typeface="Arial Narrow" pitchFamily="34" charset="0"/>
                <a:ea typeface="ＭＳ Ｐゴシック"/>
                <a:cs typeface="ＭＳ Ｐゴシック"/>
              </a:rPr>
              <a:t>Приказ Минобрнауки РФ</a:t>
            </a:r>
            <a:r>
              <a:rPr lang="ru-RU" altLang="ru-RU" b="1">
                <a:latin typeface="Arial Narrow" pitchFamily="34" charset="0"/>
                <a:ea typeface="ＭＳ Ｐゴシック"/>
                <a:cs typeface="ＭＳ Ｐゴシック"/>
              </a:rPr>
              <a:t> </a:t>
            </a:r>
            <a:r>
              <a:rPr lang="ru-RU" altLang="ru-RU">
                <a:latin typeface="Arial Narrow" pitchFamily="34" charset="0"/>
                <a:ea typeface="ＭＳ Ｐゴシック"/>
                <a:cs typeface="ＭＳ Ｐゴシック"/>
              </a:rPr>
              <a:t>от </a:t>
            </a:r>
            <a:r>
              <a:rPr lang="ru-RU" altLang="ru-RU" b="1">
                <a:latin typeface="Arial Narrow" pitchFamily="34" charset="0"/>
                <a:ea typeface="ＭＳ Ｐゴシック"/>
                <a:cs typeface="ＭＳ Ｐゴシック"/>
              </a:rPr>
              <a:t>22.09. 2015</a:t>
            </a:r>
            <a:r>
              <a:rPr lang="ru-RU" altLang="ru-RU">
                <a:latin typeface="Arial Narrow" pitchFamily="34" charset="0"/>
                <a:ea typeface="ＭＳ Ｐゴシック"/>
                <a:cs typeface="ＭＳ Ｐゴシック"/>
              </a:rPr>
              <a:t> № </a:t>
            </a:r>
            <a:r>
              <a:rPr lang="ru-RU" altLang="ru-RU" b="1">
                <a:latin typeface="Arial Narrow" pitchFamily="34" charset="0"/>
                <a:ea typeface="ＭＳ Ｐゴシック"/>
                <a:cs typeface="ＭＳ Ｐゴシック"/>
              </a:rPr>
              <a:t>1040 </a:t>
            </a:r>
            <a:r>
              <a:rPr lang="ru-RU" altLang="ru-RU">
                <a:latin typeface="Arial Narrow" pitchFamily="34" charset="0"/>
                <a:ea typeface="ＭＳ Ｐゴシック"/>
                <a:cs typeface="ＭＳ Ｐゴシック"/>
              </a:rPr>
              <a:t>Об утверждении Общих требований к определению нормативных затрат</a:t>
            </a:r>
            <a:endParaRPr lang="ru-RU" altLang="ru-RU" b="1">
              <a:latin typeface="Arial Narrow" pitchFamily="34" charset="0"/>
              <a:ea typeface="ＭＳ Ｐゴシック"/>
              <a:cs typeface="ＭＳ Ｐゴシック"/>
            </a:endParaRPr>
          </a:p>
          <a:p>
            <a:pPr defTabSz="457200" eaLnBrk="0" hangingPunct="0"/>
            <a:r>
              <a:rPr lang="ru-RU" altLang="ru-RU">
                <a:ea typeface="ＭＳ Ｐゴシック"/>
                <a:cs typeface="ＭＳ Ｐゴシック"/>
              </a:rPr>
              <a:t>Письмо МОН от 01.12.2015 № АП-</a:t>
            </a:r>
            <a:r>
              <a:rPr lang="en-US" altLang="ru-RU">
                <a:ea typeface="ＭＳ Ｐゴシック"/>
                <a:cs typeface="ＭＳ Ｐゴシック"/>
              </a:rPr>
              <a:t>1</a:t>
            </a:r>
            <a:r>
              <a:rPr lang="ru-RU" altLang="ru-RU">
                <a:ea typeface="ＭＳ Ｐゴシック"/>
                <a:cs typeface="ＭＳ Ｐゴシック"/>
              </a:rPr>
              <a:t>22/18вн </a:t>
            </a:r>
            <a:r>
              <a:rPr lang="ru-RU" altLang="ru-RU"/>
              <a:t>Итоговые значения и величина составляющих базовых нормативов затрат по государственным услугам по реализации дополнительных общеразвивающих программ, отраслевые и территориальные корректирующие коэффициенты и порядок их применения на 2016 год </a:t>
            </a:r>
            <a:endParaRPr lang="en-US" altLang="ru-RU" u="sng">
              <a:ea typeface="ＭＳ Ｐゴシック"/>
              <a:cs typeface="ＭＳ Ｐゴシック"/>
            </a:endParaRPr>
          </a:p>
        </p:txBody>
      </p:sp>
      <p:sp>
        <p:nvSpPr>
          <p:cNvPr id="19459" name="Прямоугольник 10"/>
          <p:cNvSpPr>
            <a:spLocks noChangeArrowheads="1"/>
          </p:cNvSpPr>
          <p:nvPr/>
        </p:nvSpPr>
        <p:spPr bwMode="auto">
          <a:xfrm>
            <a:off x="1692275" y="1700213"/>
            <a:ext cx="7451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spcBef>
                <a:spcPts val="600"/>
              </a:spcBef>
              <a:spcAft>
                <a:spcPts val="600"/>
              </a:spcAft>
            </a:pPr>
            <a:r>
              <a:rPr lang="ru-RU" altLang="ru-RU">
                <a:latin typeface="Arial Narrow" pitchFamily="34" charset="0"/>
                <a:ea typeface="ＭＳ Ｐゴシック"/>
                <a:cs typeface="ＭＳ Ｐゴシック"/>
              </a:rPr>
              <a:t>Указ Президента РФ от </a:t>
            </a:r>
            <a:r>
              <a:rPr lang="ru-RU" altLang="ru-RU" b="1">
                <a:latin typeface="Arial Narrow" pitchFamily="34" charset="0"/>
                <a:ea typeface="ＭＳ Ｐゴシック"/>
                <a:cs typeface="ＭＳ Ｐゴシック"/>
              </a:rPr>
              <a:t>07.05.2012</a:t>
            </a:r>
            <a:r>
              <a:rPr lang="ru-RU" altLang="ru-RU">
                <a:latin typeface="Arial Narrow" pitchFamily="34" charset="0"/>
                <a:ea typeface="ＭＳ Ｐゴシック"/>
                <a:cs typeface="ＭＳ Ｐゴシック"/>
              </a:rPr>
              <a:t> № </a:t>
            </a:r>
            <a:r>
              <a:rPr lang="ru-RU" altLang="ru-RU" b="1">
                <a:latin typeface="Arial Narrow" pitchFamily="34" charset="0"/>
                <a:ea typeface="ＭＳ Ｐゴシック"/>
                <a:cs typeface="ＭＳ Ｐゴシック"/>
              </a:rPr>
              <a:t>599 </a:t>
            </a:r>
            <a:r>
              <a:rPr lang="ru-RU" altLang="ru-RU">
                <a:latin typeface="Arial Narrow" pitchFamily="34" charset="0"/>
                <a:ea typeface="ＭＳ Ｐゴシック"/>
                <a:cs typeface="ＭＳ Ｐゴシック"/>
              </a:rPr>
              <a:t>«О мерах по реализации государственной политики в области образования и науки»</a:t>
            </a:r>
          </a:p>
        </p:txBody>
      </p:sp>
      <p:sp>
        <p:nvSpPr>
          <p:cNvPr id="19460" name="Номер слайда 21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859AAEF1-F49E-4085-9001-C99D121B3DC6}" type="slidenum">
              <a:rPr lang="ru-RU" altLang="ru-RU" sz="1200">
                <a:ea typeface="ＭＳ Ｐゴシック"/>
                <a:cs typeface="ＭＳ Ｐゴシック"/>
              </a:rPr>
              <a:pPr algn="ctr" defTabSz="457200"/>
              <a:t>5</a:t>
            </a:fld>
            <a:endParaRPr lang="ru-RU" altLang="ru-RU" sz="1200">
              <a:ea typeface="ＭＳ Ｐゴシック"/>
              <a:cs typeface="ＭＳ Ｐゴシック"/>
            </a:endParaRPr>
          </a:p>
        </p:txBody>
      </p:sp>
      <p:pic>
        <p:nvPicPr>
          <p:cNvPr id="19461" name="Picture 5" descr="D:\Users\KEgoshin\Desktop\Презентация\Картинки\1. Фильтр\Кругляши\pic-3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916113"/>
            <a:ext cx="77787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3" descr="D:\Users\KEgoshin\Desktop\Презентация\Картинки\1. Фильтр\Кругляши\level_1-8351b088e0e091d4891d971dfb922b5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3284538"/>
            <a:ext cx="820737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2" descr="D:\Users\KEgoshin\Desktop\Презентация\Картинки\1. Фильтр\Кругляши\pic-1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5650" y="1052513"/>
            <a:ext cx="747713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Прямоугольник 10"/>
          <p:cNvSpPr>
            <a:spLocks noChangeArrowheads="1"/>
          </p:cNvSpPr>
          <p:nvPr/>
        </p:nvSpPr>
        <p:spPr bwMode="auto">
          <a:xfrm>
            <a:off x="1763713" y="1125538"/>
            <a:ext cx="6408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spcBef>
                <a:spcPts val="600"/>
              </a:spcBef>
              <a:spcAft>
                <a:spcPts val="600"/>
              </a:spcAft>
            </a:pPr>
            <a:r>
              <a:rPr lang="ru-RU" altLang="ru-RU">
                <a:latin typeface="Arial Narrow" pitchFamily="34" charset="0"/>
                <a:ea typeface="ＭＳ Ｐゴシック"/>
                <a:cs typeface="ＭＳ Ｐゴシック"/>
              </a:rPr>
              <a:t>Бюджетный кодекс Российской Федерации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288" y="5157788"/>
            <a:ext cx="8377237" cy="1508125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3077" tIns="41538" rIns="83077" bIns="41538" anchor="ctr">
            <a:spAutoFit/>
          </a:bodyPr>
          <a:lstStyle/>
          <a:p>
            <a:pPr algn="just" defTabSz="457200">
              <a:defRPr/>
            </a:pPr>
            <a:r>
              <a:rPr lang="ru-RU" altLang="ru-RU" sz="1200" b="1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rPr>
              <a:t>Пункт 4 Статья 69.2 Бюджетного кодекса</a:t>
            </a:r>
          </a:p>
          <a:p>
            <a:pPr algn="ctr" defTabSz="457200">
              <a:defRPr/>
            </a:pPr>
            <a:r>
              <a:rPr lang="ru-RU" altLang="ru-RU" sz="12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rPr>
              <a:t>4*</a:t>
            </a:r>
            <a:r>
              <a:rPr lang="ru-RU" altLang="ru-RU" sz="1200" b="1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rPr>
              <a:t>. </a:t>
            </a:r>
            <a:r>
              <a:rPr lang="ru-RU" altLang="ru-RU" sz="12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rPr>
              <a:t>Объем финансового обеспечения выполнения государственного (муниципального) задания рассчитывается на основании </a:t>
            </a:r>
            <a:r>
              <a:rPr lang="ru-RU" altLang="ru-RU" sz="1200" b="1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rPr>
              <a:t>нормативных затрат </a:t>
            </a:r>
            <a:r>
              <a:rPr lang="ru-RU" altLang="ru-RU" sz="12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rPr>
              <a:t>на оказание государственных (муниципальных) услуг… </a:t>
            </a:r>
            <a:r>
              <a:rPr lang="ru-RU" altLang="ru-RU" sz="1200" b="1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rPr>
              <a:t>с соблюдением </a:t>
            </a:r>
            <a:r>
              <a:rPr lang="ru-RU" altLang="ru-RU" sz="1200" b="1">
                <a:solidFill>
                  <a:srgbClr val="FF0000"/>
                </a:solidFill>
                <a:latin typeface="Arial Narrow" pitchFamily="34" charset="0"/>
                <a:ea typeface="ＭＳ Ｐゴシック"/>
                <a:cs typeface="ＭＳ Ｐゴシック"/>
              </a:rPr>
              <a:t>ОБЩИХ ТРЕБОВАНИЙ</a:t>
            </a:r>
            <a:r>
              <a:rPr lang="ru-RU" altLang="ru-RU" sz="12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rPr>
              <a:t>, определенных ФОИВ, осуществляющими функции по выработке государственной политики и нормативно-правовому регулированию в установленных сферах деятельности</a:t>
            </a:r>
          </a:p>
          <a:p>
            <a:pPr algn="ctr" defTabSz="457200">
              <a:defRPr/>
            </a:pPr>
            <a:endParaRPr lang="ru-RU" altLang="ru-RU" sz="1200">
              <a:solidFill>
                <a:schemeClr val="tx1"/>
              </a:solidFill>
              <a:latin typeface="Arial Narrow" pitchFamily="34" charset="0"/>
              <a:ea typeface="ＭＳ Ｐゴシック"/>
              <a:cs typeface="ＭＳ Ｐゴシック"/>
            </a:endParaRPr>
          </a:p>
          <a:p>
            <a:pPr algn="just" defTabSz="457200">
              <a:defRPr/>
            </a:pPr>
            <a:r>
              <a:rPr lang="ru-RU" altLang="ru-RU" sz="1200" b="1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rPr>
              <a:t>* Начиная с 2016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1"/>
          </p:nvPr>
        </p:nvSpPr>
        <p:spPr>
          <a:xfrm>
            <a:off x="395288" y="1484313"/>
            <a:ext cx="8229600" cy="5000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smtClean="0"/>
              <a:t>МЗ ОДО формулируется в соответствии с ведомственным перечнем муниципальных услуг и работ 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Утвержден порядок формирования, размещения и контроля выполнения муниципального задания для ОДО 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Утверждено положение о системе учета услуг дополнительного образования 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Установлен порядок (методика) расчета стоимости услуги (услуг) дополнительного образования. стоимостные группы 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Установлен порядок (методика) расчета нормативных затрат на содержание муниципального имущества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Утверждена стоимость услуг (определен норматив затрат) 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Производится корректировка МЗ в соответствии с объемом оказанных услуг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91513" cy="993775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defTabSz="457200" eaLnBrk="1" hangingPunct="1">
              <a:spcAft>
                <a:spcPts val="3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ru-RU" sz="2400" smtClean="0">
                <a:solidFill>
                  <a:schemeClr val="bg1"/>
                </a:solidFill>
              </a:rPr>
              <a:t>Регулирующие нормативные правовые акты НПФ на уровне муниципалитета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188913"/>
            <a:ext cx="8229600" cy="863600"/>
          </a:xfrm>
        </p:spPr>
        <p:txBody>
          <a:bodyPr/>
          <a:lstStyle/>
          <a:p>
            <a:endParaRPr lang="ru-RU" sz="2800" b="1" smtClean="0">
              <a:solidFill>
                <a:schemeClr val="accent2"/>
              </a:solidFill>
            </a:endParaRPr>
          </a:p>
        </p:txBody>
      </p:sp>
      <p:sp>
        <p:nvSpPr>
          <p:cNvPr id="22530" name="Прямоугольник 23"/>
          <p:cNvSpPr>
            <a:spLocks noChangeArrowheads="1"/>
          </p:cNvSpPr>
          <p:nvPr/>
        </p:nvSpPr>
        <p:spPr bwMode="auto">
          <a:xfrm>
            <a:off x="1295400" y="3294063"/>
            <a:ext cx="27130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889000" eaLnBrk="0" hangingPunct="0">
              <a:lnSpc>
                <a:spcPct val="90000"/>
              </a:lnSpc>
              <a:spcAft>
                <a:spcPct val="35000"/>
              </a:spcAft>
            </a:pPr>
            <a:r>
              <a:rPr lang="ru-RU" sz="1400" b="1">
                <a:solidFill>
                  <a:schemeClr val="bg1"/>
                </a:solidFill>
                <a:ea typeface="ＭＳ Ｐゴシック"/>
                <a:cs typeface="ＭＳ Ｐゴシック"/>
              </a:rPr>
              <a:t>Специальная подготовка в вузах, отсутствие стимулов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468313" y="1341438"/>
            <a:ext cx="8085137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развитие вариативности дополнительных общеобразовательных программ, повышение их качества,  поддержка выбора семей;</a:t>
            </a:r>
            <a:endParaRPr lang="ru-RU" b="1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развитие конкуренции между поставщиками и увеличение числа поставщиков;</a:t>
            </a:r>
            <a:endParaRPr lang="ru-RU" b="1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обеспечение прозрачности расходования бюджетных средств;</a:t>
            </a:r>
            <a:endParaRPr lang="ru-RU" b="1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повышение уровня учебной мобильности;</a:t>
            </a:r>
            <a:endParaRPr lang="ru-RU" b="1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повышение реального охвата детей дополнительным образованием.</a:t>
            </a:r>
            <a:endParaRPr lang="ru-RU" b="1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2" name="Прямоугольник 4"/>
          <p:cNvSpPr>
            <a:spLocks noChangeArrowheads="1"/>
          </p:cNvSpPr>
          <p:nvPr/>
        </p:nvSpPr>
        <p:spPr bwMode="auto">
          <a:xfrm>
            <a:off x="684213" y="5013325"/>
            <a:ext cx="8175625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57200" eaLnBrk="0" hangingPunct="0">
              <a:lnSpc>
                <a:spcPct val="115000"/>
              </a:lnSpc>
              <a:spcAft>
                <a:spcPts val="1000"/>
              </a:spcAft>
            </a:pPr>
            <a:r>
              <a:rPr lang="ru-RU" b="1">
                <a:solidFill>
                  <a:schemeClr val="accent2"/>
                </a:solidFill>
              </a:rPr>
              <a:t>При</a:t>
            </a:r>
            <a:r>
              <a:rPr lang="ru-RU" sz="1400" b="1">
                <a:solidFill>
                  <a:schemeClr val="accent2"/>
                </a:solidFill>
              </a:rPr>
              <a:t> </a:t>
            </a:r>
            <a:r>
              <a:rPr lang="ru-RU" b="1">
                <a:solidFill>
                  <a:schemeClr val="accent2"/>
                </a:solidFill>
              </a:rPr>
              <a:t>разработке модели ПФ и ее внедрении необходимо</a:t>
            </a:r>
            <a:r>
              <a:rPr lang="ru-RU" sz="1400" b="1">
                <a:solidFill>
                  <a:schemeClr val="accent2"/>
                </a:solidFill>
              </a:rPr>
              <a:t> </a:t>
            </a:r>
            <a:r>
              <a:rPr lang="ru-RU" b="1">
                <a:solidFill>
                  <a:schemeClr val="accent2"/>
                </a:solidFill>
              </a:rPr>
              <a:t>обеспечить:</a:t>
            </a:r>
          </a:p>
          <a:p>
            <a:pPr algn="just" defTabSz="457200" eaLnBrk="0" hangingPunct="0">
              <a:lnSpc>
                <a:spcPct val="115000"/>
              </a:lnSpc>
              <a:spcAft>
                <a:spcPts val="1000"/>
              </a:spcAft>
            </a:pPr>
            <a:r>
              <a:rPr lang="ru-RU" sz="1600" b="1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1400" b="1">
                <a:solidFill>
                  <a:srgbClr val="002060"/>
                </a:solidFill>
              </a:rPr>
              <a:t>Персональную закрепленность средств к потребителю; </a:t>
            </a:r>
          </a:p>
          <a:p>
            <a:pPr defTabSz="457200" eaLnBrk="0" hangingPunct="0">
              <a:lnSpc>
                <a:spcPct val="115000"/>
              </a:lnSpc>
              <a:spcAft>
                <a:spcPts val="1000"/>
              </a:spcAft>
              <a:buFont typeface="Calibri" pitchFamily="34" charset="0"/>
              <a:buAutoNum type="arabicPeriod"/>
            </a:pPr>
            <a:r>
              <a:rPr lang="ru-RU" sz="1400" b="1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1400" b="1">
                <a:solidFill>
                  <a:srgbClr val="002060"/>
                </a:solidFill>
              </a:rPr>
              <a:t>Целевой характер использования средств потребителем;</a:t>
            </a:r>
          </a:p>
          <a:p>
            <a:pPr defTabSz="457200" eaLnBrk="0" hangingPunct="0">
              <a:lnSpc>
                <a:spcPct val="115000"/>
              </a:lnSpc>
              <a:spcAft>
                <a:spcPts val="1000"/>
              </a:spcAft>
              <a:buFont typeface="Calibri" pitchFamily="34" charset="0"/>
              <a:buAutoNum type="arabicPeriod"/>
            </a:pPr>
            <a:r>
              <a:rPr lang="ru-RU" sz="1400" b="1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1400" b="1">
                <a:solidFill>
                  <a:srgbClr val="002060"/>
                </a:solidFill>
              </a:rPr>
              <a:t>Ведение реестра поставщиков образовательных услуг.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188913"/>
            <a:ext cx="8497887" cy="10080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defTabSz="457200" eaLnBrk="1" hangingPunct="1">
              <a:spcAft>
                <a:spcPts val="3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ru-RU" sz="2400" b="1" smtClean="0">
                <a:solidFill>
                  <a:schemeClr val="bg1"/>
                </a:solidFill>
              </a:rPr>
              <a:t>Цели внедрения системы персонифицированного финансирования: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188913"/>
            <a:ext cx="8229600" cy="863600"/>
          </a:xfrm>
        </p:spPr>
        <p:txBody>
          <a:bodyPr/>
          <a:lstStyle/>
          <a:p>
            <a:endParaRPr lang="ru-RU" sz="3200" b="1" smtClean="0">
              <a:solidFill>
                <a:schemeClr val="accent2"/>
              </a:solidFill>
            </a:endParaRPr>
          </a:p>
        </p:txBody>
      </p:sp>
      <p:sp>
        <p:nvSpPr>
          <p:cNvPr id="23554" name="Прямоугольник 23"/>
          <p:cNvSpPr>
            <a:spLocks noChangeArrowheads="1"/>
          </p:cNvSpPr>
          <p:nvPr/>
        </p:nvSpPr>
        <p:spPr bwMode="auto">
          <a:xfrm>
            <a:off x="1295400" y="3294063"/>
            <a:ext cx="27130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889000" eaLnBrk="0" hangingPunct="0">
              <a:lnSpc>
                <a:spcPct val="90000"/>
              </a:lnSpc>
              <a:spcAft>
                <a:spcPct val="35000"/>
              </a:spcAft>
            </a:pPr>
            <a:r>
              <a:rPr lang="ru-RU" sz="1400" b="1">
                <a:solidFill>
                  <a:schemeClr val="bg1"/>
                </a:solidFill>
                <a:ea typeface="ＭＳ Ｐゴシック"/>
                <a:cs typeface="ＭＳ Ｐゴシック"/>
              </a:rPr>
              <a:t>Специальная подготовка в вузах, отсутствие стимулов</a:t>
            </a:r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68313" y="1341438"/>
            <a:ext cx="8085137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/>
              <a:t>категория детей, которые получают сертификаты на дополнительные образовательные услуги</a:t>
            </a:r>
            <a:r>
              <a:rPr lang="ru-RU"/>
              <a:t> </a:t>
            </a:r>
          </a:p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/>
              <a:t>требования к негосударственным (немуниципальным) поставщикам услуг дополнительного образования детей</a:t>
            </a:r>
            <a:r>
              <a:rPr lang="ru-RU"/>
              <a:t> </a:t>
            </a:r>
            <a:endParaRPr lang="ru-RU" sz="2000" b="1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/>
              <a:t>условия включения потребителей в систему персонифицированного финансирования</a:t>
            </a:r>
          </a:p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/>
              <a:t>подход к определению объема обеспечения сертификатов дополнительного образования</a:t>
            </a:r>
          </a:p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/>
              <a:t>периодичность осуществления оплаты сертифицированных услуг дополнительного образования</a:t>
            </a:r>
          </a:p>
          <a:p>
            <a:pPr marL="342900" indent="-342900" algn="just" defTabSz="457200" eaLnBrk="0" hangingPunct="0">
              <a:lnSpc>
                <a:spcPct val="140000"/>
              </a:lnSpc>
              <a:buFont typeface="Symbol" pitchFamily="18" charset="2"/>
              <a:buChar char=""/>
            </a:pPr>
            <a:r>
              <a:rPr lang="ru-RU" b="1"/>
              <a:t>срок действия сертификата дополнительного образования</a:t>
            </a:r>
            <a:r>
              <a:rPr lang="ru-RU"/>
              <a:t>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188913"/>
            <a:ext cx="8497887" cy="10080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defTabSz="457200" eaLnBrk="1" hangingPunct="1">
              <a:spcAft>
                <a:spcPts val="3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ru-RU" sz="2400" b="1" smtClean="0">
                <a:solidFill>
                  <a:schemeClr val="bg1"/>
                </a:solidFill>
              </a:rPr>
              <a:t>Параметры модели персонифицированного финансирования: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0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5532" y="1484270"/>
            <a:ext cx="1039538" cy="1074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79" name="Picture 31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3717032"/>
            <a:ext cx="792088" cy="792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94"/>
          <p:cNvSpPr txBox="1">
            <a:spLocks noChangeArrowheads="1"/>
          </p:cNvSpPr>
          <p:nvPr/>
        </p:nvSpPr>
        <p:spPr bwMode="auto">
          <a:xfrm>
            <a:off x="838200" y="381000"/>
            <a:ext cx="77724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buClr>
                <a:schemeClr val="accent2"/>
              </a:buClr>
            </a:pPr>
            <a:r>
              <a:rPr lang="ru-RU" sz="2400" b="1">
                <a:solidFill>
                  <a:srgbClr val="1C3972"/>
                </a:solidFill>
                <a:latin typeface="Calibri" pitchFamily="34" charset="0"/>
              </a:rPr>
              <a:t>Персонифицированное финансирование услуг дополнительного образования </a:t>
            </a:r>
            <a:r>
              <a:rPr lang="ru-RU" sz="2400" b="1">
                <a:solidFill>
                  <a:srgbClr val="1C3972"/>
                </a:solidFill>
              </a:rPr>
              <a:t> </a:t>
            </a:r>
          </a:p>
          <a:p>
            <a:pPr algn="ctr" eaLnBrk="0" hangingPunct="0">
              <a:lnSpc>
                <a:spcPct val="80000"/>
              </a:lnSpc>
              <a:buClr>
                <a:schemeClr val="accent2"/>
              </a:buClr>
            </a:pPr>
            <a:r>
              <a:rPr lang="ru-RU" sz="2400" b="1">
                <a:solidFill>
                  <a:srgbClr val="1C3972"/>
                </a:solidFill>
              </a:rPr>
              <a:t>(1 классы или 9 классы)</a:t>
            </a:r>
            <a:endParaRPr lang="ru-RU" sz="2400" b="1">
              <a:solidFill>
                <a:srgbClr val="1C3972"/>
              </a:solidFill>
              <a:latin typeface="Calibri" pitchFamily="34" charset="0"/>
            </a:endParaRPr>
          </a:p>
        </p:txBody>
      </p:sp>
      <p:pic>
        <p:nvPicPr>
          <p:cNvPr id="24583" name="Picture 17" descr="image_12517893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78709" y="1340768"/>
            <a:ext cx="2185407" cy="1639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4" name="Picture 18" descr="070418_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8709" y="4895885"/>
            <a:ext cx="2185407" cy="1773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5" name="Picture 19" descr="школа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78709" y="3219189"/>
            <a:ext cx="2185407" cy="1639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3708400" y="1412875"/>
            <a:ext cx="237648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/>
          <a:lstStyle/>
          <a:p>
            <a:pPr algn="ctr"/>
            <a:r>
              <a:rPr lang="ru-RU" b="1">
                <a:latin typeface="Times New Roman" pitchFamily="18" charset="0"/>
              </a:rPr>
              <a:t>Муниципальные учреждения дополнительного образования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419475" y="5300663"/>
            <a:ext cx="275431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/>
          <a:lstStyle/>
          <a:p>
            <a:pPr algn="ctr"/>
            <a:r>
              <a:rPr lang="ru-RU" b="1">
                <a:latin typeface="Times New Roman" pitchFamily="18" charset="0"/>
              </a:rPr>
              <a:t>Немуниципальные, негосударственные поставщики услуг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28" name="Text Box 45"/>
          <p:cNvSpPr txBox="1">
            <a:spLocks noChangeArrowheads="1"/>
          </p:cNvSpPr>
          <p:nvPr/>
        </p:nvSpPr>
        <p:spPr bwMode="auto">
          <a:xfrm>
            <a:off x="395288" y="5300663"/>
            <a:ext cx="2808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кл. – 34 000 детей</a:t>
            </a:r>
          </a:p>
          <a:p>
            <a:pPr algn="ctr">
              <a:defRPr/>
            </a:pPr>
            <a:r>
              <a:rPr lang="ru-RU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 кл. – 10 000 детей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5571" y="2354000"/>
            <a:ext cx="3174510" cy="24017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/>
            <a:ext uri="{AF507438-7753-43E0-B8FC-AC1667EBCBE1}"/>
          </a:extLst>
        </p:spPr>
      </p:pic>
      <p:sp>
        <p:nvSpPr>
          <p:cNvPr id="17" name="Стрелка вниз 16"/>
          <p:cNvSpPr>
            <a:spLocks noChangeArrowheads="1"/>
          </p:cNvSpPr>
          <p:nvPr/>
        </p:nvSpPr>
        <p:spPr bwMode="auto">
          <a:xfrm rot="-6127529">
            <a:off x="3664745" y="2247106"/>
            <a:ext cx="493712" cy="1704975"/>
          </a:xfrm>
          <a:prstGeom prst="downArrow">
            <a:avLst>
              <a:gd name="adj1" fmla="val 50000"/>
              <a:gd name="adj2" fmla="val 165203"/>
            </a:avLst>
          </a:prstGeom>
          <a:solidFill>
            <a:srgbClr val="DA0000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9" name="Стрелка вниз 18"/>
          <p:cNvSpPr>
            <a:spLocks noChangeArrowheads="1"/>
          </p:cNvSpPr>
          <p:nvPr/>
        </p:nvSpPr>
        <p:spPr bwMode="auto">
          <a:xfrm rot="-4198750">
            <a:off x="3725862" y="3627438"/>
            <a:ext cx="492125" cy="1968500"/>
          </a:xfrm>
          <a:prstGeom prst="downArrow">
            <a:avLst>
              <a:gd name="adj1" fmla="val 50000"/>
              <a:gd name="adj2" fmla="val 191352"/>
            </a:avLst>
          </a:prstGeom>
          <a:solidFill>
            <a:srgbClr val="DA0000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4589" name="Text Box 17"/>
          <p:cNvSpPr txBox="1">
            <a:spLocks noChangeArrowheads="1"/>
          </p:cNvSpPr>
          <p:nvPr/>
        </p:nvSpPr>
        <p:spPr bwMode="auto">
          <a:xfrm>
            <a:off x="179388" y="1125538"/>
            <a:ext cx="22256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Местный Бюджет</a:t>
            </a:r>
          </a:p>
          <a:p>
            <a:r>
              <a:rPr lang="ru-RU"/>
              <a:t> по нормативу</a:t>
            </a:r>
          </a:p>
          <a:p>
            <a:r>
              <a:rPr lang="ru-RU"/>
              <a:t> местного бюджета</a:t>
            </a:r>
          </a:p>
        </p:txBody>
      </p:sp>
      <p:pic>
        <p:nvPicPr>
          <p:cNvPr id="2" name="Picture 30" descr="CDV0JRCA83SQOTCADL5I9MCA2M8TZKCA9RQHBACA1CX5VVCAQ7FM6ACAO6CI5XCALQ94Z3CAUHIKJYCAQR3JUQCAS6JLO5CALP0C4GCAIRYU4QCA4SY4WLCAZ69UHYCA6JQRGOCA1UHXDXCAFHBUNLCAHSNQ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9182" y="5160920"/>
            <a:ext cx="1039538" cy="1074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591" name="Text Box 19"/>
          <p:cNvSpPr txBox="1">
            <a:spLocks noChangeArrowheads="1"/>
          </p:cNvSpPr>
          <p:nvPr/>
        </p:nvSpPr>
        <p:spPr bwMode="auto">
          <a:xfrm>
            <a:off x="4067175" y="3141663"/>
            <a:ext cx="20558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/>
          <a:lstStyle/>
          <a:p>
            <a:pPr algn="ctr"/>
            <a:r>
              <a:rPr lang="ru-RU" b="1">
                <a:latin typeface="Times New Roman" pitchFamily="18" charset="0"/>
              </a:rPr>
              <a:t>Школы,</a:t>
            </a:r>
          </a:p>
          <a:p>
            <a:pPr algn="ctr"/>
            <a:r>
              <a:rPr lang="ru-RU" b="1">
                <a:latin typeface="Times New Roman" pitchFamily="18" charset="0"/>
              </a:rPr>
              <a:t>при отсутствии ОДО</a:t>
            </a:r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1356</Words>
  <Application>Microsoft Office PowerPoint</Application>
  <PresentationFormat>Экран (4:3)</PresentationFormat>
  <Paragraphs>241</Paragraphs>
  <Slides>19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Times New Roman</vt:lpstr>
      <vt:lpstr>Arial Narrow</vt:lpstr>
      <vt:lpstr>ＭＳ Ｐゴシック</vt:lpstr>
      <vt:lpstr>Symbol</vt:lpstr>
      <vt:lpstr>Arial Black</vt:lpstr>
      <vt:lpstr>Тема Office</vt:lpstr>
      <vt:lpstr>ФЦПРО на 2016 – 2020 г.г. (мероприятие 3.2.)</vt:lpstr>
      <vt:lpstr>Планируемые значения целевых показателей проектной линии  (внедрение модели персонифицированного финансирования  в системе дополнительного образования)</vt:lpstr>
      <vt:lpstr>Слайд 3</vt:lpstr>
      <vt:lpstr>Процесс модернизации подходов к финансированию дополнительного образования </vt:lpstr>
      <vt:lpstr>Регулирующие нормативные правовые акты НПФ</vt:lpstr>
      <vt:lpstr>Регулирующие нормативные правовые акты НПФ на уровне муниципалитета</vt:lpstr>
      <vt:lpstr>Цели внедрения системы персонифицированного финансирования:</vt:lpstr>
      <vt:lpstr>Параметры модели персонифицированного финансирования:</vt:lpstr>
      <vt:lpstr>Слайд 9</vt:lpstr>
      <vt:lpstr>Слайд 10</vt:lpstr>
      <vt:lpstr>Слайд 11</vt:lpstr>
      <vt:lpstr>Шаги при переходе к ПФ</vt:lpstr>
      <vt:lpstr>Слайд 13</vt:lpstr>
      <vt:lpstr>Слайд 14</vt:lpstr>
      <vt:lpstr>1 000 детей</vt:lpstr>
      <vt:lpstr>Проектная линия  (внедрение модели персонифицированного финансирования в системе дополнительного образования )</vt:lpstr>
      <vt:lpstr>Навигатор дополнительного образования Пермского края</vt:lpstr>
      <vt:lpstr>Планируемые мероприятия в 2017 году  в рамках проектной линии  (внедрение модели ПФ в системе дополнительного образования)</vt:lpstr>
      <vt:lpstr>Планируемые мероприятия в 2017 году  в рамках проектной линии  (внедрение модели ПФ в системе ДО)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Экспериментальная площадка ФИРО</dc:title>
  <dc:creator>Brutskaya</dc:creator>
  <cp:lastModifiedBy>Asadulina-JA</cp:lastModifiedBy>
  <cp:revision>51</cp:revision>
  <dcterms:created xsi:type="dcterms:W3CDTF">2013-12-03T07:36:05Z</dcterms:created>
  <dcterms:modified xsi:type="dcterms:W3CDTF">2017-07-17T12:21:19Z</dcterms:modified>
</cp:coreProperties>
</file>