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7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6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DFF0C-9FBB-4F24-AD07-8EDF945AEA6A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9F888-1CBD-45B4-A79A-F0A3FABE5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4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5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5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0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4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7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3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3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1491-99FD-42B8-8A1E-D8FF25AE79E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D369-E3EA-489F-8E57-ECFB6F6AD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tordo.r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ndexlyceum.ru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proektoria.onlin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bilet.worldskills.ru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3792" y="4509121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продолжит меняться структура расселения: будут уменьшаться малонаселенные пункты и увеличиваться население городов. При этом будет увеличиваться доля детей трудовых мигрантов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7528" y="116633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Внешние тенденции, определяющие влияние </a:t>
            </a:r>
          </a:p>
          <a:p>
            <a:pPr algn="ctr"/>
            <a:r>
              <a:rPr lang="ru-RU" sz="2800" b="1" dirty="0"/>
              <a:t>на развитие общего и дополнительного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3792" y="1844825"/>
            <a:ext cx="6105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 относительной стабильности численности дошкольников будет расти численность детей школьного возраста</a:t>
            </a:r>
          </a:p>
        </p:txBody>
      </p:sp>
      <p:pic>
        <p:nvPicPr>
          <p:cNvPr id="12290" name="Picture 2" descr="http://freeyaho.ru/uploads/posts/2011-07/irscs9ac5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9" b="74099"/>
          <a:stretch/>
        </p:blipFill>
        <p:spPr bwMode="auto">
          <a:xfrm>
            <a:off x="1919536" y="1338441"/>
            <a:ext cx="2034226" cy="18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toptj.com/images/GetCmsStorageFile.ashx?file_id=2754D597-F78F-E311-B353-000F20D0F73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8955" r="11843"/>
          <a:stretch/>
        </p:blipFill>
        <p:spPr bwMode="auto">
          <a:xfrm>
            <a:off x="1745745" y="4220953"/>
            <a:ext cx="2381809" cy="20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A35D99-B937-47D7-A5E2-99CD3548C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945687" y="368661"/>
            <a:ext cx="7272337" cy="54865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Навигация дополнительного образования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1519237" y="6381751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10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A3471-EF0A-415F-ABD0-271973ED5FF9}"/>
              </a:ext>
            </a:extLst>
          </p:cNvPr>
          <p:cNvSpPr txBox="1"/>
          <p:nvPr/>
        </p:nvSpPr>
        <p:spPr>
          <a:xfrm>
            <a:off x="4511175" y="4927476"/>
            <a:ext cx="31696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www</a:t>
            </a:r>
            <a:r>
              <a:rPr lang="ru-RU" sz="2800" dirty="0">
                <a:hlinkClick r:id="rId3"/>
              </a:rPr>
              <a:t>.</a:t>
            </a:r>
            <a:r>
              <a:rPr lang="en-US" sz="2800" dirty="0">
                <a:hlinkClick r:id="rId3"/>
              </a:rPr>
              <a:t>navigatordo</a:t>
            </a:r>
            <a:r>
              <a:rPr lang="en-US" sz="2800">
                <a:hlinkClick r:id="rId3"/>
              </a:rPr>
              <a:t>.ru</a:t>
            </a:r>
            <a:r>
              <a:rPr lang="ru-RU" sz="2800"/>
              <a:t> 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80B0EE-2937-4672-AFC6-3355A8557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932" y="1412018"/>
            <a:ext cx="6418137" cy="34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6D89DF-4D2C-48F4-A166-F353C275C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001239" y="404665"/>
            <a:ext cx="7704137" cy="512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Модель успешной реализации проекта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6" name="Подзаголовок 2"/>
          <p:cNvSpPr txBox="1">
            <a:spLocks/>
          </p:cNvSpPr>
          <p:nvPr/>
        </p:nvSpPr>
        <p:spPr bwMode="auto">
          <a:xfrm>
            <a:off x="1519237" y="6381751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C86E4BC7-8DA5-4903-8D33-FAA0E0B42B64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11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898662F-AB31-42D8-8BCC-04AA46702524}"/>
              </a:ext>
            </a:extLst>
          </p:cNvPr>
          <p:cNvGrpSpPr/>
          <p:nvPr/>
        </p:nvGrpSpPr>
        <p:grpSpPr>
          <a:xfrm>
            <a:off x="2437705" y="1314159"/>
            <a:ext cx="6926923" cy="4616195"/>
            <a:chOff x="913704" y="1245277"/>
            <a:chExt cx="6926923" cy="461619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A078B10B-B9EF-4EB4-8C23-3D4DE70D1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463" y="2321746"/>
              <a:ext cx="6807164" cy="353972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FE642B06-A4F9-4787-AD1B-AA6A99D1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704" y="1251274"/>
              <a:ext cx="1159244" cy="108135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AF10F020-5088-41B2-9337-87FB450B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401" y="1245277"/>
              <a:ext cx="1035950" cy="109335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4E5A5B1-35DE-45A0-8310-8C60D19A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009" y="1314158"/>
              <a:ext cx="1464837" cy="109862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390BF14-76B1-4807-9577-E0845A29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4229" y="1309840"/>
              <a:ext cx="1083389" cy="108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77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996780" y="315074"/>
            <a:ext cx="4587299" cy="4834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Сетевое взаимодействие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1519237" y="6381751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12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5EA22E9-034F-44FF-8ADE-C30C567B6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2244" y="1196753"/>
            <a:ext cx="8196770" cy="47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2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7528" y="116633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Внешние тенденции, определяющие влияние </a:t>
            </a:r>
          </a:p>
          <a:p>
            <a:pPr algn="ctr"/>
            <a:r>
              <a:rPr lang="ru-RU" sz="2800" b="1" dirty="0"/>
              <a:t>на развитие общего и дополнительного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9857" y="4509121"/>
            <a:ext cx="554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будет радикально меняться среда социализации, создавая как новые социальные, культурные, технологические возможности, так и риски для детей, семей, образовательных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9858" y="1662279"/>
            <a:ext cx="5472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недостаток предложения на рынке труда будет приводить к большей конкуренции за человеческие ресурсы, в том числе – отвлекая педагогические кадры в другие сферы деятельности</a:t>
            </a:r>
          </a:p>
        </p:txBody>
      </p:sp>
      <p:pic>
        <p:nvPicPr>
          <p:cNvPr id="12294" name="Picture 6" descr="http://vdmsti.ru/img/newsline/2013/03/05/9744651_news_big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40" y="1552046"/>
            <a:ext cx="2569684" cy="18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 descr="http://www.business-vector.info/wp-content/uploads/2013/05/%D1%81%D0%BA%D0%BE%D0%BB%D0%BA%D0%BE%D0%B2%D0%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9282" b="25343"/>
          <a:stretch/>
        </p:blipFill>
        <p:spPr bwMode="auto">
          <a:xfrm>
            <a:off x="1847528" y="4319388"/>
            <a:ext cx="2664296" cy="17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02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Федеральный проект «Успех каждого ребенка»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8156"/>
            <a:ext cx="10515600" cy="5320145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 федерального проекта: </a:t>
            </a:r>
            <a:r>
              <a:rPr lang="ru-RU" i="1" dirty="0"/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  <a:endParaRPr lang="ru-RU" dirty="0"/>
          </a:p>
          <a:p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Характеристика результатов федерального проекта: </a:t>
            </a:r>
            <a:endParaRPr lang="ru-RU" sz="31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i="1" dirty="0" smtClean="0"/>
              <a:t>Образовательные </a:t>
            </a:r>
            <a:r>
              <a:rPr lang="ru-RU" i="1" dirty="0"/>
              <a:t>организации, в которых созданы новые места, отобраны в соответствии с Методикой определения </a:t>
            </a:r>
            <a:r>
              <a:rPr lang="ru-RU" i="1" dirty="0" err="1"/>
              <a:t>высокооснащенных</a:t>
            </a:r>
            <a:r>
              <a:rPr lang="ru-RU" i="1" dirty="0"/>
              <a:t> мест для реализации образовательных программ в системе дополнительного образования детей (утверждена заместителем Министра образования и науки Российской Федерации в рамках реализации приоритетного проекта "Доступное дополнительное образование для остей").</a:t>
            </a:r>
            <a:endParaRPr lang="ru-RU" dirty="0"/>
          </a:p>
          <a:p>
            <a:r>
              <a:rPr lang="ru-RU" i="1" dirty="0"/>
              <a:t>Новые места созданы во всех субъектах Российской Федерации, показывающих низкий охват детей дополнительными общеобразовательными программами (менее 80% детей).</a:t>
            </a:r>
            <a:endParaRPr lang="ru-RU" dirty="0"/>
          </a:p>
          <a:p>
            <a:r>
              <a:rPr lang="ru-RU" i="1" dirty="0"/>
              <a:t>Не менее 70% созданных мест в образовательных организациях различных типов для реализации дополнительных общеразвивающих программ всех направленностей предполагают очную форму обучения. Созданные места оснащены в соответствии с требованиями образовательных программ.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05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1997075" y="390693"/>
            <a:ext cx="7823200" cy="5147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Региональный проект «Успех каждого ребенка»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70242"/>
            <a:ext cx="9144000" cy="197913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786910F-90C1-48F2-9390-767E60F64F8D}"/>
              </a:ext>
            </a:extLst>
          </p:cNvPr>
          <p:cNvSpPr/>
          <p:nvPr/>
        </p:nvSpPr>
        <p:spPr>
          <a:xfrm>
            <a:off x="3209355" y="3353930"/>
            <a:ext cx="72072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1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D3ED7E2-908B-4274-A19F-83320654C951}"/>
              </a:ext>
            </a:extLst>
          </p:cNvPr>
          <p:cNvSpPr/>
          <p:nvPr/>
        </p:nvSpPr>
        <p:spPr>
          <a:xfrm>
            <a:off x="4761929" y="3066591"/>
            <a:ext cx="719138" cy="71913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12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D9C0DD88-5F70-4B79-82F9-304BD613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68" y="3114217"/>
            <a:ext cx="4999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>
                <a:latin typeface="+mn-lt"/>
              </a:rPr>
              <a:t>Создана сеть детских технопарков, в том числе за счет федеральной поддержки, ед.</a:t>
            </a:r>
            <a:endParaRPr lang="ru-RU" altLang="ru-RU" sz="1800" dirty="0">
              <a:latin typeface="+mn-lt"/>
              <a:cs typeface="Arial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E248F5C-F594-47DA-A6E0-800563BBC5C0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3930079" y="3425367"/>
            <a:ext cx="83185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49EC6FA9-527E-43EC-A307-3BB58034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217" y="4103230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2018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1BF69DE5-339E-4F87-9D38-A1626603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755" y="3785730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2024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F61BE4-07A5-43A2-A506-CB1B474F183C}"/>
              </a:ext>
            </a:extLst>
          </p:cNvPr>
          <p:cNvSpPr/>
          <p:nvPr/>
        </p:nvSpPr>
        <p:spPr>
          <a:xfrm>
            <a:off x="2264793" y="2361742"/>
            <a:ext cx="719137" cy="7207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</a:rPr>
              <a:t>75,4</a:t>
            </a:r>
            <a:endParaRPr lang="ru-RU" sz="700" dirty="0">
              <a:solidFill>
                <a:srgbClr val="C00000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81F922D-5113-499A-950B-7DA2FF20A3DE}"/>
              </a:ext>
            </a:extLst>
          </p:cNvPr>
          <p:cNvSpPr/>
          <p:nvPr/>
        </p:nvSpPr>
        <p:spPr>
          <a:xfrm>
            <a:off x="3815780" y="2074405"/>
            <a:ext cx="72072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80</a:t>
            </a:r>
            <a:endParaRPr lang="ru-RU" sz="1050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F29A318C-4506-41CA-BE74-09CC9BB0929D}"/>
              </a:ext>
            </a:extLst>
          </p:cNvPr>
          <p:cNvCxnSpPr>
            <a:stCxn id="24" idx="6"/>
            <a:endCxn id="25" idx="2"/>
          </p:cNvCxnSpPr>
          <p:nvPr/>
        </p:nvCxnSpPr>
        <p:spPr>
          <a:xfrm flipV="1">
            <a:off x="2983929" y="2434766"/>
            <a:ext cx="83185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5">
            <a:extLst>
              <a:ext uri="{FF2B5EF4-FFF2-40B4-BE49-F238E27FC236}">
                <a16:creationId xmlns:a16="http://schemas.microsoft.com/office/drawing/2014/main" xmlns="" id="{7E7BDEF9-696C-4469-BC64-71712A1C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830" y="3079291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2018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xmlns="" id="{8FEE3374-A9B4-4ACF-9BDA-BC89B9A95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817" y="2799891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2024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1A5259C4-3F53-46D7-8DF8-BF813FF2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8" y="2075992"/>
            <a:ext cx="504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Доля детей в возрасте от 5 до 18 лет, охваченных дополнительным образованием, %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xmlns="" id="{0D0B8AE4-C829-4C4E-8A26-3547E347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30" y="1096581"/>
            <a:ext cx="8465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rgbClr val="C00000"/>
                </a:solidFill>
              </a:rPr>
              <a:t>Цель: создание в Пермском крае конкурентоспособной системы дополнительного образования детей, через обновление содержания и методов ДОД и модернизации инфраструктуры системы ДОД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95003A39-61C6-4CE0-81FF-DD53C39D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923" y="4533692"/>
            <a:ext cx="6342062" cy="2026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1600" b="1" u="sng" dirty="0"/>
              <a:t>Что нужно делать в проекте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сети детских технопарков «</a:t>
            </a:r>
            <a:r>
              <a:rPr lang="ru-RU" altLang="ru-RU" sz="1400" dirty="0" err="1"/>
              <a:t>Кванториум</a:t>
            </a:r>
            <a:r>
              <a:rPr lang="ru-RU" altLang="ru-RU" sz="1400" dirty="0"/>
              <a:t>» (в т.ч. мобильных)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регионального центра выявления и поддержки одаренных детей с охватом не менее 5 % обучающихся по образовательным программам основного и среднего общего образования 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Проведение открытых онлайн-уроков и профориентационных мероприятий с ежегодным охватом не менее 3 тыс. детей</a:t>
            </a:r>
          </a:p>
          <a:p>
            <a:pPr marL="357188" lvl="1" indent="-174625">
              <a:buFont typeface="Wingdings" panose="05000000000000000000" pitchFamily="2" charset="2"/>
              <a:buChar char="§"/>
            </a:pPr>
            <a:r>
              <a:rPr lang="ru-RU" altLang="ru-RU" sz="1400" dirty="0"/>
              <a:t>Создание центра дополнительного образования на базе вуза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C6DF3F-61AB-4F73-83A4-D2E1DF52F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748" y="3825045"/>
            <a:ext cx="2159732" cy="1386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456982-2143-48D0-BCD3-D3640D7A5D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749" y="5339362"/>
            <a:ext cx="2144329" cy="14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9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1997075" y="64099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Новая модель организаций дополнительного образования – детский технопарк «</a:t>
            </a:r>
            <a:r>
              <a:rPr lang="ru-RU" altLang="ru-RU" sz="2400" dirty="0" err="1"/>
              <a:t>Кванториум</a:t>
            </a:r>
            <a:r>
              <a:rPr lang="ru-RU" altLang="ru-RU" sz="2400" dirty="0"/>
              <a:t>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A70B7393-4392-49CB-B0E7-8FB0BC11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6" y="1268760"/>
            <a:ext cx="100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>
                <a:solidFill>
                  <a:srgbClr val="0070C0"/>
                </a:solidFill>
              </a:rPr>
              <a:t>800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xmlns="" id="{BD3811AB-F890-46B9-A3A0-A0F3EA3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7" y="1373535"/>
            <a:ext cx="4722037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в возрасте от 5 до 18 лет обучаются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за счет средств бюджета  региона по программам технического творчества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C3C966F-5EB6-40B5-A3C6-EDF2CA26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2204864"/>
            <a:ext cx="1160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0070C0"/>
                </a:solidFill>
              </a:rPr>
              <a:t>3500</a:t>
            </a:r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xmlns="" id="{04AF228E-665A-41A7-90A4-A944EED6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5" y="2289573"/>
            <a:ext cx="4714099" cy="101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</a:t>
            </a:r>
            <a:r>
              <a:rPr lang="ru-RU" altLang="ru-RU" dirty="0" err="1">
                <a:solidFill>
                  <a:srgbClr val="000000"/>
                </a:solidFill>
              </a:rPr>
              <a:t>примают</a:t>
            </a:r>
            <a:r>
              <a:rPr lang="ru-RU" altLang="ru-RU" dirty="0">
                <a:solidFill>
                  <a:srgbClr val="000000"/>
                </a:solidFill>
              </a:rPr>
              <a:t> участие в публичных мероприятиях детского технопарка (</a:t>
            </a:r>
            <a:r>
              <a:rPr lang="ru-RU" altLang="ru-RU" dirty="0" err="1">
                <a:solidFill>
                  <a:srgbClr val="000000"/>
                </a:solidFill>
              </a:rPr>
              <a:t>Робофест</a:t>
            </a:r>
            <a:r>
              <a:rPr lang="ru-RU" altLang="ru-RU" dirty="0">
                <a:solidFill>
                  <a:srgbClr val="000000"/>
                </a:solidFill>
              </a:rPr>
              <a:t>, Первенство по авиамоделизму, </a:t>
            </a:r>
            <a:r>
              <a:rPr lang="ru-RU" altLang="ru-RU" dirty="0" err="1">
                <a:solidFill>
                  <a:srgbClr val="000000"/>
                </a:solidFill>
              </a:rPr>
              <a:t>Кванториада</a:t>
            </a:r>
            <a:r>
              <a:rPr lang="ru-RU" altLang="ru-RU" dirty="0">
                <a:solidFill>
                  <a:srgbClr val="000000"/>
                </a:solidFill>
              </a:rPr>
              <a:t> и др.)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987595A-760D-4072-BB68-C53CD4CC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6" y="3386212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>
                <a:solidFill>
                  <a:srgbClr val="0070C0"/>
                </a:solidFill>
              </a:rPr>
              <a:t>40</a:t>
            </a:r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23" name="Прямоугольник 7">
            <a:extLst>
              <a:ext uri="{FF2B5EF4-FFF2-40B4-BE49-F238E27FC236}">
                <a16:creationId xmlns:a16="http://schemas.microsoft.com/office/drawing/2014/main" xmlns="" id="{37794479-AEA8-4B87-815D-3FBEC09A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7" y="3441774"/>
            <a:ext cx="4722037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проектов будет реализовано обучающимися детского технопарка, представленных на региональных и федеральных мероприятиях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xmlns="" id="{6A60544F-DAFA-4FA9-B407-72C4794E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9" y="4496396"/>
            <a:ext cx="2719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3">
            <a:extLst>
              <a:ext uri="{FF2B5EF4-FFF2-40B4-BE49-F238E27FC236}">
                <a16:creationId xmlns:a16="http://schemas.microsoft.com/office/drawing/2014/main" xmlns="" id="{8FF2A246-20FF-4F7C-8B60-C66EAE970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494808"/>
            <a:ext cx="27193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4">
            <a:extLst>
              <a:ext uri="{FF2B5EF4-FFF2-40B4-BE49-F238E27FC236}">
                <a16:creationId xmlns:a16="http://schemas.microsoft.com/office/drawing/2014/main" xmlns="" id="{7A334209-7902-40DD-823B-63413169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4" y="4502746"/>
            <a:ext cx="27193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EDB8F0-E32E-4290-8354-FAEDC0F398CD}"/>
              </a:ext>
            </a:extLst>
          </p:cNvPr>
          <p:cNvSpPr txBox="1"/>
          <p:nvPr/>
        </p:nvSpPr>
        <p:spPr>
          <a:xfrm>
            <a:off x="7601763" y="1412776"/>
            <a:ext cx="291778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/>
              <a:t>Робоквантум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Космоквантум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Энерджиквантум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IT-</a:t>
            </a:r>
            <a:r>
              <a:rPr lang="ru-RU" dirty="0" err="1"/>
              <a:t>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Наноквантум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Hi-Tech </a:t>
            </a:r>
            <a:r>
              <a:rPr lang="ru-RU" dirty="0"/>
              <a:t>Цех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VR / AR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Промышленный дизайн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Биоквантум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Аэроквантум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70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1997075" y="440668"/>
            <a:ext cx="7823200" cy="4647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/>
              <a:t>Мобильный технопарк «</a:t>
            </a:r>
            <a:r>
              <a:rPr lang="ru-RU" altLang="ru-RU" sz="2400" dirty="0" err="1"/>
              <a:t>Кванториум</a:t>
            </a:r>
            <a:r>
              <a:rPr lang="ru-RU" altLang="ru-RU" sz="2400" dirty="0"/>
              <a:t>»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C28C17-95B4-4527-BE7D-E2578043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B93FA2B5-F005-4CEF-ADD9-D29D98F3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51" y="1163986"/>
            <a:ext cx="120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>
                <a:solidFill>
                  <a:srgbClr val="0070C0"/>
                </a:solidFill>
              </a:rPr>
              <a:t>1000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xmlns="" id="{89DF3B49-9716-464A-944B-1729D803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1268760"/>
            <a:ext cx="6768752" cy="55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детей в возрасте от 5 до 18 лет, прошедших через образовательные программы мобильного «</a:t>
            </a:r>
            <a:r>
              <a:rPr lang="ru-RU" altLang="ru-RU" dirty="0" err="1">
                <a:solidFill>
                  <a:srgbClr val="000000"/>
                </a:solidFill>
              </a:rPr>
              <a:t>Кванториума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02AB33E7-79D4-49F6-89DC-765582CE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50" y="1988840"/>
            <a:ext cx="1160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 dirty="0">
                <a:solidFill>
                  <a:srgbClr val="0070C0"/>
                </a:solidFill>
              </a:rPr>
              <a:t>12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xmlns="" id="{8E785977-36B8-4756-BB68-AEFF69178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26" y="2073548"/>
            <a:ext cx="6472782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>
                <a:solidFill>
                  <a:srgbClr val="000000"/>
                </a:solidFill>
              </a:rPr>
              <a:t>дней в каждой территории. </a:t>
            </a:r>
            <a:r>
              <a:rPr lang="ru-RU" dirty="0"/>
              <a:t>В первую половину дня - проект «Урок технологии» ; во вторую – дополнительные программы естественнонаучной и технической направленностей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xmlns="" id="{2953A68E-6088-449F-A7F8-18617C1F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488" y="3068961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600" dirty="0">
                <a:solidFill>
                  <a:srgbClr val="0070C0"/>
                </a:solidFill>
              </a:rPr>
              <a:t>6</a:t>
            </a:r>
            <a:r>
              <a:rPr lang="ru-RU" altLang="ru-RU" dirty="0"/>
              <a:t> </a:t>
            </a:r>
            <a:endParaRPr lang="ru-RU" altLang="ru-RU" sz="2000" dirty="0"/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xmlns="" id="{EF865405-F508-4625-B57F-EF524108E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3124523"/>
            <a:ext cx="648072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ru-RU" altLang="ru-RU" dirty="0"/>
              <a:t>территорий в период с сентября по май. </a:t>
            </a:r>
            <a:r>
              <a:rPr lang="ru-RU" dirty="0"/>
              <a:t>В период с июня по август мобильный технопарк участвует в реализации инженерных и профильных смен</a:t>
            </a:r>
            <a:endParaRPr lang="ru-RU" altLang="ru-RU" dirty="0"/>
          </a:p>
        </p:txBody>
      </p:sp>
      <p:pic>
        <p:nvPicPr>
          <p:cNvPr id="22" name="Picture 24" descr="http://minobr.permkrai.ru/upload/resize_cache/iblock/382/600_1000_1/item_106688.jpg">
            <a:extLst>
              <a:ext uri="{FF2B5EF4-FFF2-40B4-BE49-F238E27FC236}">
                <a16:creationId xmlns:a16="http://schemas.microsoft.com/office/drawing/2014/main" xmlns="" id="{F38AB20A-B576-431D-ACA1-3CF10651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7" y="4339622"/>
            <a:ext cx="2968191" cy="192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6B54CC1-4206-4070-818E-E51C139CDE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490" y="4326659"/>
            <a:ext cx="2891894" cy="19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9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D0EE0D-C58B-4660-B961-6CC87AA8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20486" name="Подзаголовок 2"/>
          <p:cNvSpPr txBox="1">
            <a:spLocks/>
          </p:cNvSpPr>
          <p:nvPr/>
        </p:nvSpPr>
        <p:spPr bwMode="auto">
          <a:xfrm>
            <a:off x="1519237" y="6381751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C86E4BC7-8DA5-4903-8D33-FAA0E0B42B64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7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Рисунок 8" descr="C:\Users\domoratskiy\Downloads\licey_ru_cmyk (pdf.io).png">
            <a:extLst>
              <a:ext uri="{FF2B5EF4-FFF2-40B4-BE49-F238E27FC236}">
                <a16:creationId xmlns:a16="http://schemas.microsoft.com/office/drawing/2014/main" xmlns="" id="{24387466-1DBA-42B8-B091-E9B14FF79A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26429" b="15130"/>
          <a:stretch/>
        </p:blipFill>
        <p:spPr bwMode="auto">
          <a:xfrm>
            <a:off x="1955540" y="404664"/>
            <a:ext cx="2654176" cy="514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34724F4-83C9-40D4-B260-A06D40E2B7AF}"/>
              </a:ext>
            </a:extLst>
          </p:cNvPr>
          <p:cNvSpPr/>
          <p:nvPr/>
        </p:nvSpPr>
        <p:spPr>
          <a:xfrm>
            <a:off x="2029260" y="1196752"/>
            <a:ext cx="8387220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Яндекс.Лицее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школьники учатся программировать на языке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Этот язык сейчас востребован: он не слишком сложный и при этом позволяет решать множество практических задач. Многие сервисы и проекты Яндекса разрабатываются именно на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Яндекс.Лицей</a:t>
            </a:r>
            <a:r>
              <a:rPr lang="ru-RU" dirty="0">
                <a:latin typeface="+mj-lt"/>
              </a:rPr>
              <a:t> принимают школьников 8-х и 9-х классов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Курс обучения бесплатный, рассчитан на два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B45AAB1-38AE-49A4-9112-F4474E28E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18" y="3429000"/>
            <a:ext cx="3203848" cy="19805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9A4469-14FA-4B04-860D-ADD8EBBC9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38" y="3429000"/>
            <a:ext cx="3918977" cy="198050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3D8B4BF-D6E4-494C-A241-4D89B66921B8}"/>
              </a:ext>
            </a:extLst>
          </p:cNvPr>
          <p:cNvSpPr/>
          <p:nvPr/>
        </p:nvSpPr>
        <p:spPr>
          <a:xfrm>
            <a:off x="3486424" y="5445225"/>
            <a:ext cx="5497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Yandex Sans Text Light"/>
                <a:ea typeface="Calibri" panose="020F0502020204030204" pitchFamily="34" charset="0"/>
                <a:cs typeface="Times New Roman" panose="02020603050405020304" pitchFamily="18" charset="0"/>
              </a:rPr>
              <a:t>Подробнее о проекте на сайте:  </a:t>
            </a:r>
            <a:r>
              <a:rPr lang="ru-RU" u="sng" dirty="0">
                <a:solidFill>
                  <a:srgbClr val="0563C1"/>
                </a:solidFill>
                <a:latin typeface="Yandex Sans Text Ligh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www.yandexlyceum.ru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01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978849" y="404664"/>
            <a:ext cx="6979541" cy="4834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Открытые онлайн-уроки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1519237" y="6381751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8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34FE69A-5823-4185-85B8-12E87F501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4" t="11501" r="56694" b="81499"/>
          <a:stretch/>
        </p:blipFill>
        <p:spPr>
          <a:xfrm>
            <a:off x="6204012" y="340214"/>
            <a:ext cx="2520280" cy="5478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B70F6D-5CF7-487B-A2DE-4B3E4246A2DE}"/>
              </a:ext>
            </a:extLst>
          </p:cNvPr>
          <p:cNvSpPr/>
          <p:nvPr/>
        </p:nvSpPr>
        <p:spPr>
          <a:xfrm>
            <a:off x="4281593" y="5359802"/>
            <a:ext cx="3628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www.</a:t>
            </a:r>
            <a:r>
              <a:rPr lang="ru-RU" sz="2800">
                <a:hlinkClick r:id="rId4"/>
              </a:rPr>
              <a:t>proektoria.online</a:t>
            </a:r>
            <a:r>
              <a:rPr lang="en-US" sz="2800"/>
              <a:t> </a:t>
            </a:r>
            <a:endParaRPr lang="ru-RU" sz="28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F43EB68-DB47-4D75-9FBA-C033C053AB4A}"/>
              </a:ext>
            </a:extLst>
          </p:cNvPr>
          <p:cNvGrpSpPr/>
          <p:nvPr/>
        </p:nvGrpSpPr>
        <p:grpSpPr>
          <a:xfrm>
            <a:off x="2038350" y="1052737"/>
            <a:ext cx="8440578" cy="4248471"/>
            <a:chOff x="514350" y="1052736"/>
            <a:chExt cx="8440578" cy="424847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314C8F02-5CC7-42A3-8031-F3342390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350" y="1052736"/>
              <a:ext cx="7830870" cy="118813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8AA99A3C-B5E3-43AB-86CC-878293F54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935" y="2285818"/>
              <a:ext cx="8179993" cy="301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07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5A00BE-3C69-47AA-A73F-7F9CB6A5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93453"/>
            <a:ext cx="9144000" cy="1979138"/>
          </a:xfrm>
          <a:prstGeom prst="rect">
            <a:avLst/>
          </a:prstGeom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978848" y="346811"/>
            <a:ext cx="7717552" cy="4686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 ранней профориентации «Билет в будущее»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1519237" y="6381751"/>
            <a:ext cx="1038226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fld id="{D91C1405-E06E-4A54-A2F3-B34DFC9764DF}" type="slidenum">
              <a:rPr lang="ru-RU" sz="1200">
                <a:solidFill>
                  <a:schemeClr val="bg1"/>
                </a:solidFill>
                <a:latin typeface="Verdana" pitchFamily="34" charset="0"/>
              </a:rPr>
              <a:pPr algn="ctr">
                <a:spcBef>
                  <a:spcPct val="20000"/>
                </a:spcBef>
                <a:buFont typeface="Arial" charset="0"/>
                <a:buNone/>
              </a:pPr>
              <a:t>9</a:t>
            </a:fld>
            <a:endParaRPr lang="ru-RU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B70F6D-5CF7-487B-A2DE-4B3E4246A2DE}"/>
              </a:ext>
            </a:extLst>
          </p:cNvPr>
          <p:cNvSpPr/>
          <p:nvPr/>
        </p:nvSpPr>
        <p:spPr>
          <a:xfrm>
            <a:off x="4281594" y="5359802"/>
            <a:ext cx="377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www.bilet.worldskills.ru</a:t>
            </a:r>
            <a:r>
              <a:rPr lang="ru-RU" sz="2800" dirty="0"/>
              <a:t>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8876852-83C0-4446-8674-9861FB34168D}"/>
              </a:ext>
            </a:extLst>
          </p:cNvPr>
          <p:cNvGrpSpPr/>
          <p:nvPr/>
        </p:nvGrpSpPr>
        <p:grpSpPr>
          <a:xfrm>
            <a:off x="1667508" y="3717033"/>
            <a:ext cx="8820980" cy="1582737"/>
            <a:chOff x="71500" y="3825044"/>
            <a:chExt cx="8820980" cy="158273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AA20C729-E9FB-444B-91D1-1FCA74430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00" y="4183645"/>
              <a:ext cx="5400600" cy="12241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FAB5DCE-29B6-48C7-B4E6-55E3BB7B6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524" y="3825044"/>
              <a:ext cx="1946362" cy="24631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017E869E-0849-4EA7-9F4F-712FAB005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2100" y="4217037"/>
              <a:ext cx="3420380" cy="113926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A2E800F-24A0-48F3-BD14-81034FE6F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4308" y="4813050"/>
              <a:ext cx="1332148" cy="56224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4A118703-A253-4E5F-802E-6E921E25BD96}"/>
              </a:ext>
            </a:extLst>
          </p:cNvPr>
          <p:cNvGrpSpPr/>
          <p:nvPr/>
        </p:nvGrpSpPr>
        <p:grpSpPr>
          <a:xfrm>
            <a:off x="1820194" y="1280921"/>
            <a:ext cx="4577640" cy="2050564"/>
            <a:chOff x="4371621" y="1355206"/>
            <a:chExt cx="4577640" cy="205056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67D5FFEE-B9A4-4165-AED6-FA764D890214}"/>
                </a:ext>
              </a:extLst>
            </p:cNvPr>
            <p:cNvSpPr/>
            <p:nvPr/>
          </p:nvSpPr>
          <p:spPr>
            <a:xfrm>
              <a:off x="4887041" y="1355206"/>
              <a:ext cx="406222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/>
                <a:t>Получение рекомендаций для построения профессиональной траектории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5483754C-5472-4CA1-93AF-4BF0BA20155F}"/>
                </a:ext>
              </a:extLst>
            </p:cNvPr>
            <p:cNvSpPr/>
            <p:nvPr/>
          </p:nvSpPr>
          <p:spPr>
            <a:xfrm>
              <a:off x="4883455" y="2820995"/>
              <a:ext cx="40658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Возможность попробовать себя в различных профессиях под руководством наставников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898DD453-7EFC-4978-89E9-99038892350C}"/>
                </a:ext>
              </a:extLst>
            </p:cNvPr>
            <p:cNvSpPr/>
            <p:nvPr/>
          </p:nvSpPr>
          <p:spPr>
            <a:xfrm>
              <a:off x="4883455" y="2075932"/>
              <a:ext cx="406222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/>
                <a:t>Поиск сильных сторон и профессиональных интересов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FCF56C48-7C6F-4B87-8EC5-50C37A52E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5177" t="32574" r="41039" b="61539"/>
            <a:stretch/>
          </p:blipFill>
          <p:spPr>
            <a:xfrm>
              <a:off x="4371621" y="2871903"/>
              <a:ext cx="511833" cy="50405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F13D87C7-1F24-468A-A48F-DB0A862C9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9692" t="20260" r="67470" b="75415"/>
            <a:stretch/>
          </p:blipFill>
          <p:spPr>
            <a:xfrm>
              <a:off x="4382255" y="1426731"/>
              <a:ext cx="501200" cy="483436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1F85EFED-F8A4-4C32-B54E-5D5098647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9621" t="13076" r="47541" b="82346"/>
            <a:stretch/>
          </p:blipFill>
          <p:spPr>
            <a:xfrm>
              <a:off x="4382254" y="2150298"/>
              <a:ext cx="501200" cy="449703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4C2C256-B65D-40EE-9296-585FB802B9BA}"/>
              </a:ext>
            </a:extLst>
          </p:cNvPr>
          <p:cNvGrpSpPr/>
          <p:nvPr/>
        </p:nvGrpSpPr>
        <p:grpSpPr>
          <a:xfrm>
            <a:off x="6656980" y="1103872"/>
            <a:ext cx="3902435" cy="2437261"/>
            <a:chOff x="5094413" y="1353686"/>
            <a:chExt cx="3902435" cy="243726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E6A2CA9-53B1-4632-82EF-E10F7EF28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83" t="71207" r="37799" b="18500"/>
            <a:stretch/>
          </p:blipFill>
          <p:spPr>
            <a:xfrm>
              <a:off x="5108924" y="3261552"/>
              <a:ext cx="3887924" cy="52939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479644A6-C5D6-4115-BE83-10FDAEE77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659" t="21167" r="41047" b="69677"/>
            <a:stretch/>
          </p:blipFill>
          <p:spPr>
            <a:xfrm>
              <a:off x="6170788" y="1353686"/>
              <a:ext cx="1764196" cy="47091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A5EDD975-27EF-4B20-80BD-5859272DD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83" t="36242" r="42912" b="53684"/>
            <a:stretch/>
          </p:blipFill>
          <p:spPr>
            <a:xfrm>
              <a:off x="5094413" y="1950196"/>
              <a:ext cx="3420380" cy="51815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AA37B20-D43A-47B9-93EB-F84F759FE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683" t="52944" r="39908" b="36124"/>
            <a:stretch/>
          </p:blipFill>
          <p:spPr>
            <a:xfrm>
              <a:off x="5094413" y="2551266"/>
              <a:ext cx="3695120" cy="562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848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642</Words>
  <Application>Microsoft Office PowerPoint</Application>
  <PresentationFormat>Широкоэкранный</PresentationFormat>
  <Paragraphs>80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Yandex Sans Text Light</vt:lpstr>
      <vt:lpstr>Тема Office</vt:lpstr>
      <vt:lpstr>Презентация PowerPoint</vt:lpstr>
      <vt:lpstr>Презентация PowerPoint</vt:lpstr>
      <vt:lpstr>Федеральный проект «Успех каждого ребенка»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Юрьевна Шурмина</dc:creator>
  <cp:lastModifiedBy>Ирина Юрьевна Шурмина</cp:lastModifiedBy>
  <cp:revision>10</cp:revision>
  <dcterms:created xsi:type="dcterms:W3CDTF">2019-05-20T06:45:26Z</dcterms:created>
  <dcterms:modified xsi:type="dcterms:W3CDTF">2019-06-07T04:57:18Z</dcterms:modified>
</cp:coreProperties>
</file>