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42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69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49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27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682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6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77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05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01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72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37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56C8E-EC7E-4EB9-9A16-4007DAD36707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40607-9E61-4DA1-B00A-94D4A5F212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0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microsoft.com/office/2007/relationships/hdphoto" Target="../media/hdphoto3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&#1072;&#1088;&#1090;&#1088;&#1077;&#1089;&#1091;&#1088;&#1089;.&#1088;&#1092;/images/_%D0%BC%D0%BE%D0%B4%D0%B5%D0%BB%D1%8C_%D0%9F%D1%80%D0%B8%D0%BA%D0%B0%D0%B7_%D0%9C%D0%B8%D0%BD%D0%BF%D1%80%D0%BE%D1%81%D0%B2_%D0%A0%D0%BE%D1%81%D1%81%D0%B8%D0%B8_%D0%BE%D1%82_03.09.2019_N_467.rt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829874" y="1186823"/>
            <a:ext cx="8529783" cy="2233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b="1" dirty="0">
                <a:solidFill>
                  <a:srgbClr val="CC0000"/>
                </a:solidFill>
              </a:rPr>
              <a:t>Основные мероприятия </a:t>
            </a:r>
            <a:r>
              <a:rPr lang="ru-RU" b="1" dirty="0" smtClean="0">
                <a:solidFill>
                  <a:srgbClr val="CC0000"/>
                </a:solidFill>
              </a:rPr>
              <a:t>2019-2020 учебный год:</a:t>
            </a:r>
            <a:endParaRPr lang="ru-RU" b="1" dirty="0">
              <a:solidFill>
                <a:srgbClr val="CC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Создание центра дополнительного образования детей, реализующего дополнительные общеобразовательные программы в вузе Пермского края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Создание и функционирование детских технопарков «</a:t>
            </a:r>
            <a:r>
              <a:rPr lang="ru-RU" dirty="0" err="1"/>
              <a:t>Кванториум</a:t>
            </a:r>
            <a:r>
              <a:rPr lang="ru-RU" dirty="0"/>
              <a:t>» 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 smtClean="0"/>
              <a:t>Создание </a:t>
            </a:r>
            <a:r>
              <a:rPr lang="ru-RU" dirty="0"/>
              <a:t>и функционирование центра выявления и поддержки одаренных детей («Сириус»)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Создание в общеобразовательных организациях, расположенных в сельской местности, </a:t>
            </a:r>
            <a:r>
              <a:rPr lang="ru-RU" dirty="0" smtClean="0"/>
              <a:t>«Точек роста» и условий для занятия физической культурой и спортом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8919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accent1"/>
                </a:solidFill>
              </a:rPr>
              <a:t>Национальный проект «Образование».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2. Проект «Успех каждого ребенка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9" name="Рисунок 3" descr="ÐÐµÐ¾ÐºÐ²Ð°Ð½ÑÑÐ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82"/>
          <a:stretch>
            <a:fillRect/>
          </a:stretch>
        </p:blipFill>
        <p:spPr bwMode="auto">
          <a:xfrm>
            <a:off x="1829874" y="3833034"/>
            <a:ext cx="2355759" cy="1518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0497" y="5020739"/>
            <a:ext cx="1750230" cy="1518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3" descr="C:\Users\dnzhadaev\AppData\Local\Microsoft\Windows\Temporary Internet Files\Content.Outlook\L3N8PA2L\Машинакванториума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7647" b="65092" l="17443" r="823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496" t="30159" r="17336" b="34464"/>
          <a:stretch>
            <a:fillRect/>
          </a:stretch>
        </p:blipFill>
        <p:spPr bwMode="auto">
          <a:xfrm>
            <a:off x="5144042" y="4420680"/>
            <a:ext cx="3375547" cy="1300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0279F-62A3-47A9-BB75-59249051AF0A}" type="slidenum">
              <a:rPr lang="ru-RU" altLang="ru-RU" sz="1400"/>
              <a:pPr>
                <a:defRPr/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48678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212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accent1"/>
                </a:solidFill>
              </a:rPr>
              <a:t>Национальный проект «Образование».</a:t>
            </a:r>
            <a:br>
              <a:rPr lang="ru-RU" sz="2000" dirty="0">
                <a:solidFill>
                  <a:schemeClr val="accent1"/>
                </a:solidFill>
              </a:rPr>
            </a:br>
            <a:r>
              <a:rPr lang="ru-RU" dirty="0"/>
              <a:t>4. Проект «Цифровая образовательная среда»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508" y="1832902"/>
            <a:ext cx="1328287" cy="1414913"/>
          </a:xfrm>
          <a:prstGeom prst="roundRect">
            <a:avLst>
              <a:gd name="adj" fmla="val 7971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ЭПОС.ДО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21795" y="1832902"/>
            <a:ext cx="539014" cy="1414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60810" y="1832902"/>
            <a:ext cx="1780673" cy="1414913"/>
          </a:xfrm>
          <a:prstGeom prst="roundRect">
            <a:avLst>
              <a:gd name="adj" fmla="val 850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b="1" dirty="0" smtClean="0">
                <a:solidFill>
                  <a:schemeClr val="tx1"/>
                </a:solidFill>
              </a:rPr>
              <a:t>Электронная запись на программы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441482" y="1832900"/>
            <a:ext cx="539014" cy="1414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80497" y="1832900"/>
            <a:ext cx="1992433" cy="1414913"/>
          </a:xfrm>
          <a:prstGeom prst="roundRect">
            <a:avLst>
              <a:gd name="adj" fmla="val 850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>
              <a:lnSpc>
                <a:spcPts val="1900"/>
              </a:lnSpc>
            </a:pPr>
            <a:r>
              <a:rPr lang="ru-RU" b="1" dirty="0" smtClean="0">
                <a:solidFill>
                  <a:schemeClr val="tx1"/>
                </a:solidFill>
              </a:rPr>
              <a:t>Электронный журнал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972929" y="1832900"/>
            <a:ext cx="539014" cy="1414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511944" y="1832900"/>
            <a:ext cx="1915425" cy="1414913"/>
          </a:xfrm>
          <a:prstGeom prst="roundRect">
            <a:avLst>
              <a:gd name="adj" fmla="val 850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b="1" dirty="0" smtClean="0">
                <a:solidFill>
                  <a:schemeClr val="tx1"/>
                </a:solidFill>
              </a:rPr>
              <a:t>Статистика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18259" y="3479793"/>
            <a:ext cx="3029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Пилотное внедрение: </a:t>
            </a:r>
            <a:r>
              <a:rPr lang="ru-RU" sz="2000" b="1" dirty="0" smtClean="0"/>
              <a:t>???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918258" y="3879904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/>
              <a:t>Направления работы:</a:t>
            </a:r>
          </a:p>
          <a:p>
            <a:pPr marL="273050" indent="-273050">
              <a:buFont typeface="Wingdings" panose="05000000000000000000" pitchFamily="2" charset="2"/>
              <a:buChar char="§"/>
            </a:pPr>
            <a:r>
              <a:rPr lang="ru-RU" sz="2000" dirty="0"/>
              <a:t>Методическое сопровождение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Техническая поддержка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73777" y="1059231"/>
            <a:ext cx="9951522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b="1" u="sng" dirty="0"/>
              <a:t>Мероприятие 4.4.</a:t>
            </a:r>
            <a:r>
              <a:rPr lang="ru-RU" b="1" dirty="0"/>
              <a:t> Внедрение информационной системы «</a:t>
            </a:r>
            <a:r>
              <a:rPr lang="ru-RU" b="1" dirty="0" smtClean="0"/>
              <a:t>ЭПОС. Дополнительное образование»</a:t>
            </a:r>
            <a:endParaRPr lang="ru-RU" b="1" dirty="0"/>
          </a:p>
        </p:txBody>
      </p:sp>
      <p:pic>
        <p:nvPicPr>
          <p:cNvPr id="14" name="Picture 4" descr="https://www.mobile-multimedia.ru/assets/images/plasm/84/led_84_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278" y="3407472"/>
            <a:ext cx="1996091" cy="123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278" y="4745409"/>
            <a:ext cx="1996091" cy="1247922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50412" y="5430647"/>
            <a:ext cx="1978199" cy="116845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66" b="20857"/>
          <a:stretch/>
        </p:blipFill>
        <p:spPr>
          <a:xfrm flipH="1">
            <a:off x="7531553" y="5278048"/>
            <a:ext cx="2133600" cy="124766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352" b="93796" l="0" r="962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911" y="6038048"/>
            <a:ext cx="749300" cy="543482"/>
          </a:xfrm>
          <a:prstGeom prst="rect">
            <a:avLst/>
          </a:prstGeom>
        </p:spPr>
      </p:pic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0279F-62A3-47A9-BB75-59249051AF0A}" type="slidenum">
              <a:rPr lang="ru-RU" altLang="ru-RU" sz="1400"/>
              <a:pPr>
                <a:defRPr/>
              </a:pPr>
              <a:t>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310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hlinkClick r:id="rId2"/>
              </a:rPr>
              <a:t>П</a:t>
            </a:r>
            <a:r>
              <a:rPr lang="ru-RU" sz="3200" b="1" dirty="0" smtClean="0">
                <a:hlinkClick r:id="rId2"/>
              </a:rPr>
              <a:t>риказ </a:t>
            </a:r>
            <a:r>
              <a:rPr lang="ru-RU" sz="3200" b="1" dirty="0" err="1" smtClean="0">
                <a:hlinkClick r:id="rId2"/>
              </a:rPr>
              <a:t>Минпросвещения</a:t>
            </a:r>
            <a:r>
              <a:rPr lang="ru-RU" sz="3200" b="1" dirty="0" smtClean="0">
                <a:hlinkClick r:id="rId2"/>
              </a:rPr>
              <a:t> России</a:t>
            </a:r>
            <a:r>
              <a:rPr lang="ru-RU" sz="3200" dirty="0" smtClean="0"/>
              <a:t> от 03.09.2019 N 467 </a:t>
            </a:r>
            <a:br>
              <a:rPr lang="ru-RU" sz="3200" dirty="0" smtClean="0"/>
            </a:br>
            <a:r>
              <a:rPr lang="ru-RU" sz="3200" dirty="0" smtClean="0"/>
              <a:t>"Об утверждении Целевой модели развития региональных систем дополнительного образования детей". 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4552"/>
          </a:xfrm>
        </p:spPr>
        <p:txBody>
          <a:bodyPr>
            <a:normAutofit fontScale="47500" lnSpcReduction="20000"/>
          </a:bodyPr>
          <a:lstStyle/>
          <a:p>
            <a:r>
              <a:rPr lang="ru-RU" sz="3800" dirty="0" smtClean="0"/>
              <a:t>Одной </a:t>
            </a:r>
            <a:r>
              <a:rPr lang="ru-RU" sz="3800" dirty="0"/>
              <a:t>из приоритетных задач внедрения Целевой модели дополнительного образования детей является увеличение охвата дополнительным образованием детей  - до уровня не менее 80% от общего числа детей в возрасте от 5 до 18 лет, проживающих на территории субъекта Российской Федерации.</a:t>
            </a:r>
          </a:p>
          <a:p>
            <a:r>
              <a:rPr lang="ru-RU" sz="3800" dirty="0"/>
              <a:t>Целевая модель предусматривает, в том числе, формирование эффективной межведомственной и межуровневой системы взаимодействия в рамках развития региональной системы дополнительного образования детей. </a:t>
            </a:r>
          </a:p>
          <a:p>
            <a:r>
              <a:rPr lang="ru-RU" sz="3800" dirty="0"/>
              <a:t>Структура Целевой модели ДОД включает:</a:t>
            </a:r>
          </a:p>
          <a:p>
            <a:r>
              <a:rPr lang="ru-RU" sz="3800" dirty="0"/>
              <a:t>общие требования к порядку обновления методов обучения и содержания дополнительных общеобразовательных программ (программный подход);</a:t>
            </a:r>
          </a:p>
          <a:p>
            <a:r>
              <a:rPr lang="ru-RU" sz="3800" dirty="0"/>
              <a:t>общие требования к структуре управления региональной системой дополнительного образования детей;</a:t>
            </a:r>
          </a:p>
          <a:p>
            <a:r>
              <a:rPr lang="ru-RU" sz="3800" dirty="0"/>
              <a:t>общие требования к организационно-финансовой структуре региональной системы дополнительного образования детей;</a:t>
            </a:r>
          </a:p>
          <a:p>
            <a:r>
              <a:rPr lang="ru-RU" sz="3800" dirty="0"/>
              <a:t>общие требования к кадровому обеспечению региональной системы дополнительного образования детей;</a:t>
            </a:r>
          </a:p>
          <a:p>
            <a:r>
              <a:rPr lang="ru-RU" sz="3800" dirty="0"/>
              <a:t>общие требования к использованию инфраструктурных и материально-технических ресурсов в региональной системе дополнительного образования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906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31901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Муниципальный </a:t>
            </a:r>
            <a:r>
              <a:rPr lang="ru-RU" sz="2000" dirty="0">
                <a:solidFill>
                  <a:srgbClr val="0070C0"/>
                </a:solidFill>
              </a:rPr>
              <a:t>проект </a:t>
            </a:r>
            <a:r>
              <a:rPr lang="ru-RU" sz="2000" dirty="0" smtClean="0">
                <a:solidFill>
                  <a:srgbClr val="0070C0"/>
                </a:solidFill>
              </a:rPr>
              <a:t>«Целевая модель развития дополнительного образования» -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единая стратегия, программа (пул проектов), «дорожная карта»</a:t>
            </a:r>
            <a:r>
              <a:rPr lang="ru-RU" sz="2000" dirty="0">
                <a:solidFill>
                  <a:srgbClr val="0070C0"/>
                </a:solidFill>
              </a:rPr>
              <a:t/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2200" dirty="0" smtClean="0"/>
              <a:t>проекты:</a:t>
            </a:r>
            <a:br>
              <a:rPr lang="ru-RU" sz="2200" dirty="0" smtClean="0"/>
            </a:br>
            <a:r>
              <a:rPr lang="ru-RU" sz="2200" dirty="0" smtClean="0"/>
              <a:t>- развитие дистанционных форм дополнительного образования;</a:t>
            </a:r>
            <a:br>
              <a:rPr lang="ru-RU" sz="2200" dirty="0" smtClean="0"/>
            </a:br>
            <a:r>
              <a:rPr lang="ru-RU" sz="2200" dirty="0" smtClean="0"/>
              <a:t>- развитие материально-технической базы дополнительного образования и сетевых форм предоставления услуг дополнительного образования;</a:t>
            </a:r>
            <a:br>
              <a:rPr lang="ru-RU" sz="2200" dirty="0" smtClean="0"/>
            </a:br>
            <a:r>
              <a:rPr lang="ru-RU" sz="2200" dirty="0" smtClean="0"/>
              <a:t>- дополнительные общеобразовательные программы нового поколения;</a:t>
            </a:r>
            <a:br>
              <a:rPr lang="ru-RU" sz="2200" dirty="0" smtClean="0"/>
            </a:br>
            <a:r>
              <a:rPr lang="ru-RU" sz="2200" dirty="0" smtClean="0"/>
              <a:t>- сотрудничество с новой структурой дополнительного образования, новыми сущностями</a:t>
            </a:r>
            <a:br>
              <a:rPr lang="ru-RU" sz="2200" dirty="0" smtClean="0"/>
            </a:br>
            <a:r>
              <a:rPr lang="ru-RU" sz="2200" dirty="0" smtClean="0"/>
              <a:t>- кадровая политика в дополнительном образовании (наставничество)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99187" y="3084399"/>
            <a:ext cx="539014" cy="65663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52995" y="4454241"/>
            <a:ext cx="102860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/>
              <a:t>Направления работы:</a:t>
            </a:r>
          </a:p>
          <a:p>
            <a:pPr marL="273050" indent="-273050">
              <a:buFont typeface="Wingdings" panose="05000000000000000000" pitchFamily="2" charset="2"/>
              <a:buChar char="§"/>
            </a:pPr>
            <a:r>
              <a:rPr lang="ru-RU" sz="2000" dirty="0" smtClean="0"/>
              <a:t>Инвентаризация, статистика и анализ текущего состояния, итогов прошедшего года;</a:t>
            </a:r>
          </a:p>
          <a:p>
            <a:pPr marL="273050" indent="-273050">
              <a:buFont typeface="Wingdings" panose="05000000000000000000" pitchFamily="2" charset="2"/>
              <a:buChar char="§"/>
            </a:pPr>
            <a:r>
              <a:rPr lang="ru-RU" sz="2000" dirty="0" err="1" smtClean="0"/>
              <a:t>Модерация</a:t>
            </a:r>
            <a:r>
              <a:rPr lang="ru-RU" sz="2000" dirty="0" smtClean="0"/>
              <a:t> стратегии развития, целей и результатов развития, задач 2020-2021 учебного года+2 </a:t>
            </a:r>
          </a:p>
          <a:p>
            <a:pPr marL="273050" indent="-273050">
              <a:buFont typeface="Wingdings" panose="05000000000000000000" pitchFamily="2" charset="2"/>
              <a:buChar char="§"/>
            </a:pPr>
            <a:r>
              <a:rPr lang="ru-RU" sz="2000" dirty="0" smtClean="0"/>
              <a:t>проектирование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838203" y="3241899"/>
            <a:ext cx="8515597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b="1" u="sng" dirty="0" smtClean="0"/>
              <a:t>Достижение конкретных целей развития (оцифрованного результата) </a:t>
            </a:r>
            <a:endParaRPr lang="ru-RU" b="1" dirty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0279F-62A3-47A9-BB75-59249051AF0A}" type="slidenum">
              <a:rPr lang="ru-RU" altLang="ru-RU" sz="1400"/>
              <a:pPr>
                <a:defRPr/>
              </a:pPr>
              <a:t>4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601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Предложения на 2020 год (мероприятия):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Серия (</a:t>
            </a:r>
            <a:r>
              <a:rPr lang="ru-RU" dirty="0" err="1" smtClean="0"/>
              <a:t>челендж</a:t>
            </a:r>
            <a:r>
              <a:rPr lang="ru-RU" dirty="0" smtClean="0"/>
              <a:t>) </a:t>
            </a:r>
            <a:r>
              <a:rPr lang="en-US" dirty="0" smtClean="0"/>
              <a:t>on-line </a:t>
            </a:r>
            <a:r>
              <a:rPr lang="ru-RU" dirty="0" smtClean="0"/>
              <a:t>мероприятий по презентации муниципальных систем дополнительного образования, стратегий (программ) развития, удачных мероприятий;</a:t>
            </a:r>
          </a:p>
          <a:p>
            <a:r>
              <a:rPr lang="ru-RU" dirty="0" smtClean="0"/>
              <a:t>Конкурс материалов для дистанционной работы педагога дополнительного образования с обучающимися;</a:t>
            </a:r>
          </a:p>
          <a:p>
            <a:r>
              <a:rPr lang="ru-RU" dirty="0" smtClean="0"/>
              <a:t>Конференция в рамках </a:t>
            </a:r>
            <a:r>
              <a:rPr lang="en-US" dirty="0" smtClean="0"/>
              <a:t>XII </a:t>
            </a:r>
            <a:r>
              <a:rPr lang="ru-RU" dirty="0" smtClean="0"/>
              <a:t>региональной выставки «Умный ребенок» «Новые возможности дополнительного образования»</a:t>
            </a:r>
          </a:p>
          <a:p>
            <a:r>
              <a:rPr lang="ru-RU" dirty="0" smtClean="0"/>
              <a:t>КПК «Современные </a:t>
            </a:r>
            <a:r>
              <a:rPr lang="ru-RU" dirty="0"/>
              <a:t>образовательные технологии в системе дополнительного образования детей»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925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2052" y="365125"/>
            <a:ext cx="4881748" cy="1325563"/>
          </a:xfrm>
        </p:spPr>
        <p:txBody>
          <a:bodyPr/>
          <a:lstStyle/>
          <a:p>
            <a:r>
              <a:rPr lang="ru-RU" dirty="0" smtClean="0"/>
              <a:t>10 – 11 сентября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3437" y="2010868"/>
            <a:ext cx="10515600" cy="4351338"/>
          </a:xfrm>
        </p:spPr>
        <p:txBody>
          <a:bodyPr>
            <a:normAutofit/>
          </a:bodyPr>
          <a:lstStyle/>
          <a:p>
            <a:r>
              <a:rPr lang="ru-RU" b="1" dirty="0"/>
              <a:t>Ключевые темы онлайн-сессии:</a:t>
            </a:r>
            <a:endParaRPr lang="ru-RU" dirty="0"/>
          </a:p>
          <a:p>
            <a:r>
              <a:rPr lang="ru-RU" i="1" dirty="0"/>
              <a:t>− современная образовательная среда организаций дополнительного образования и досуга;</a:t>
            </a:r>
            <a:endParaRPr lang="ru-RU" dirty="0"/>
          </a:p>
          <a:p>
            <a:r>
              <a:rPr lang="ru-RU" i="1" dirty="0" smtClean="0"/>
              <a:t>− </a:t>
            </a:r>
            <a:r>
              <a:rPr lang="ru-RU" i="1" dirty="0"/>
              <a:t>«уроки» </a:t>
            </a:r>
            <a:r>
              <a:rPr lang="ru-RU" i="1" dirty="0" smtClean="0"/>
              <a:t>и прогнозы дополнительного </a:t>
            </a:r>
            <a:r>
              <a:rPr lang="ru-RU" i="1" dirty="0"/>
              <a:t>образования на </a:t>
            </a:r>
            <a:r>
              <a:rPr lang="ru-RU" i="1" dirty="0" err="1"/>
              <a:t>дистанте</a:t>
            </a:r>
            <a:r>
              <a:rPr lang="ru-RU" i="1" dirty="0"/>
              <a:t>: управленческие, педагогические и методические;</a:t>
            </a:r>
            <a:endParaRPr lang="ru-RU" dirty="0"/>
          </a:p>
          <a:p>
            <a:r>
              <a:rPr lang="ru-RU" i="1" dirty="0" smtClean="0"/>
              <a:t>− </a:t>
            </a:r>
            <a:r>
              <a:rPr lang="ru-RU" i="1" dirty="0"/>
              <a:t>расширение доступности дополнительного образования: муниципальные практики;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Рисунок 1" descr="C:\Users\mishkovskiy\Downloads\kids_he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006"/>
            <a:ext cx="57340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29528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287</Words>
  <Application>Microsoft Office PowerPoint</Application>
  <PresentationFormat>Широкоэкранный</PresentationFormat>
  <Paragraphs>48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Тема Office</vt:lpstr>
      <vt:lpstr>Национальный проект «Образование». 2. Проект «Успех каждого ребенка»</vt:lpstr>
      <vt:lpstr>Национальный проект «Образование». 4. Проект «Цифровая образовательная среда»</vt:lpstr>
      <vt:lpstr>Приказ Минпросвещения России от 03.09.2019 N 467  "Об утверждении Целевой модели развития региональных систем дополнительного образования детей". </vt:lpstr>
      <vt:lpstr>Муниципальный проект «Целевая модель развития дополнительного образования» - единая стратегия, программа (пул проектов), «дорожная карта» проекты: - развитие дистанционных форм дополнительного образования; - развитие материально-технической базы дополнительного образования и сетевых форм предоставления услуг дополнительного образования; - дополнительные общеобразовательные программы нового поколения; - сотрудничество с новой структурой дополнительного образования, новыми сущностями - кадровая политика в дополнительном образовании (наставничество) </vt:lpstr>
      <vt:lpstr>Предложения на 2020 год (мероприятия):</vt:lpstr>
      <vt:lpstr>10 – 11 сентября</vt:lpstr>
    </vt:vector>
  </TitlesOfParts>
  <Company>ИРО ПК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Национальный проект «Образование». 2. Проект «Успех каждого ребенка»</dc:title>
  <dc:creator>Ирина Юрьевна Шурмина</dc:creator>
  <cp:lastModifiedBy>Ирина Юрьевна Шурмина</cp:lastModifiedBy>
  <cp:revision>11</cp:revision>
  <cp:lastPrinted>2020-08-20T06:22:46Z</cp:lastPrinted>
  <dcterms:created xsi:type="dcterms:W3CDTF">2020-08-19T11:13:14Z</dcterms:created>
  <dcterms:modified xsi:type="dcterms:W3CDTF">2020-08-20T06:23:52Z</dcterms:modified>
</cp:coreProperties>
</file>