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9"/>
  </p:notesMasterIdLst>
  <p:sldIdLst>
    <p:sldId id="807" r:id="rId2"/>
    <p:sldId id="808" r:id="rId3"/>
    <p:sldId id="809" r:id="rId4"/>
    <p:sldId id="810" r:id="rId5"/>
    <p:sldId id="811" r:id="rId6"/>
    <p:sldId id="812" r:id="rId7"/>
    <p:sldId id="813" r:id="rId8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19" autoAdjust="0"/>
    <p:restoredTop sz="96120" autoAdjust="0"/>
  </p:normalViewPr>
  <p:slideViewPr>
    <p:cSldViewPr snapToGrid="0">
      <p:cViewPr varScale="1">
        <p:scale>
          <a:sx n="70" d="100"/>
          <a:sy n="70" d="100"/>
        </p:scale>
        <p:origin x="90" y="7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E3A62-B30D-4778-8B2F-3174D829659B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DF82D-EF26-442B-BFB9-4AEDA7260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69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71463" y="811213"/>
            <a:ext cx="7207251" cy="40544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71463" y="811213"/>
            <a:ext cx="7207251" cy="40544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48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71463" y="811213"/>
            <a:ext cx="7207251" cy="40544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26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71463" y="811213"/>
            <a:ext cx="7207251" cy="40544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695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71463" y="811213"/>
            <a:ext cx="7207251" cy="40544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42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71463" y="811213"/>
            <a:ext cx="7207251" cy="40544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16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71463" y="811213"/>
            <a:ext cx="7207251" cy="40544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514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725E1C-7AB5-40E4-BB62-1CCCCC169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0D9DCF-F262-492A-84B1-B2FADCDF6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74F691-8E0F-4069-A269-EA2C8409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FBB1-61C1-4182-A0F3-12930DED1427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E73F1B-0C20-4F38-99D1-B1C3CEE9D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F647B1-DD79-459C-8880-BD9D89666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E34-BBE3-4157-AA1A-5E4A680B7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23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AB528-3554-46C0-8A8D-7289E1A20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F88B0A-2556-40B3-9F9C-12A09CE29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204686-0C07-474E-9B4E-29E7B67CC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FBB1-61C1-4182-A0F3-12930DED1427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6EBB9E-0295-4CEB-9884-ED61A7B7B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15667A-A33B-402D-A9FE-44A1FC2DB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E34-BBE3-4157-AA1A-5E4A680B7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24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EFA7605-1F06-4F28-8274-7F39E6CD25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35B607-8655-4A3A-BFAE-C1E5674CD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44D37B-7D6C-48E3-8B04-D1AAFB8D1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FBB1-61C1-4182-A0F3-12930DED1427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D988D9-1205-40E3-B5BA-72CAB4C9A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744F03-8C0A-40B5-8EB3-14B3AACF1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E34-BBE3-4157-AA1A-5E4A680B7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501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569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AA56F-DE2B-44BA-940D-B1D3BBF25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40E5F4-4DB1-4956-BC54-E35B5D26A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CFF11D-E4EE-486D-A00E-DD8838F15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FBB1-61C1-4182-A0F3-12930DED1427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8CF7C3-D337-4C2A-9623-1014E9BB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1886F6-B27B-4620-9C2F-074D181CF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E34-BBE3-4157-AA1A-5E4A680B7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02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BC7E17-B69A-4EDE-A75C-CE5BC7303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8288A8-960E-4A16-BED5-91CD189F2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A643AF-DA7A-409D-9029-FC6811F95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FBB1-61C1-4182-A0F3-12930DED1427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65A6C9-24FE-4976-9C5B-C44EFD309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56DEA6-EE83-4D57-9492-00554F55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E34-BBE3-4157-AA1A-5E4A680B7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3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5D0384-F897-43D3-8AA8-FA313D642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B628C-AD1E-4240-B3D2-E2B667692D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BFA731-F3BB-44F5-838D-8FB9B8D50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456ABB-4372-4B6F-901B-26764AA4E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FBB1-61C1-4182-A0F3-12930DED1427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C60668-1757-4B24-866A-F0BF9792D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AF97D5-3041-4039-B365-0AFD5EFE8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E34-BBE3-4157-AA1A-5E4A680B7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EBBD2A-115E-491D-A3D6-3F0D0177B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887D60-9357-48D5-8657-C8B6AAD13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282A185-9FB5-4258-9990-D54A51AFC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7DB3CB9-02D2-458D-B23B-1C0DCB446D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B0A45A1-B2ED-41A8-8BB6-537A19A613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36402E4-28F6-4468-9D60-22D955442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FBB1-61C1-4182-A0F3-12930DED1427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C81F552-AE07-4512-B0CD-B45266C6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74AB425-D918-45B1-9A23-FEDED1B9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E34-BBE3-4157-AA1A-5E4A680B7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4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920D6D-F8A8-4202-BAC5-8F8913EC7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F9FA59-AA18-4E45-9ADD-858DB7118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FBB1-61C1-4182-A0F3-12930DED1427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7BC6A29-9D72-43CD-8F83-9973A042A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61C9354-C99A-4D7A-AD23-9410B0258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E34-BBE3-4157-AA1A-5E4A680B7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47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801A6A5-0623-4351-9CF4-E46AE5059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FBB1-61C1-4182-A0F3-12930DED1427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CD18FFE-39F9-4A93-8359-0A55C77AA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7A61B97-4F7C-4B40-B394-B90C85228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E34-BBE3-4157-AA1A-5E4A680B7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85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6F012-28C6-4B71-835F-C5D871367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8E5BC2-3C60-42D1-91B6-F42B9EFBD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D8154D-B925-4335-88E0-5467DA3A8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0FF6A3-FBC0-4504-8CDE-FE710821F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FBB1-61C1-4182-A0F3-12930DED1427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5D0C92-72FB-45B8-ACE1-4DA32998B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ECE1B0-D0FC-47B7-B5BC-AA76014D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E34-BBE3-4157-AA1A-5E4A680B7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5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09909-8A3D-4FC9-A4C9-0124CF80D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AA2E47-F029-40FF-859E-363DD24E9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DF05467-6774-4B7C-AFC3-EB60FFBB5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22A5FE-6683-4FB4-932D-F98A49C5E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FBB1-61C1-4182-A0F3-12930DED1427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72944A-6F04-41E7-9481-FD515424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433925-31AE-4146-8B69-D1787EEC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E34-BBE3-4157-AA1A-5E4A680B7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16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F6701-5D21-4082-87F7-520B817F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026359-E946-4407-81F8-CAECD01C3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0A36F8-C57C-4AB2-80F0-C4D5CB5D42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4FBB1-61C1-4182-A0F3-12930DED1427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4F1B59-E10D-47E5-AF95-CB878E6E1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7641CC-CC47-48B1-B2DB-C614DED92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70E34-BBE3-4157-AA1A-5E4A680B7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0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1012908" y="3047575"/>
            <a:ext cx="10166181" cy="213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5168" tIns="52584" rIns="105168" bIns="52584">
            <a:spAutoFit/>
          </a:bodyPr>
          <a:lstStyle/>
          <a:p>
            <a:pPr algn="ctr"/>
            <a:r>
              <a:rPr lang="ru-RU" sz="4400" dirty="0"/>
              <a:t>Создание развивающей социокультурной среды. Ресурсы учреждений культуры   в деятельности лагерей.</a:t>
            </a:r>
            <a:endParaRPr lang="ru-RU" sz="4267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 Sans" panose="020B0503030202020204" pitchFamily="34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8764" y="5213869"/>
            <a:ext cx="11693236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33" b="1" dirty="0">
                <a:latin typeface="Orbi Sans" panose="020B0503030202020204" pitchFamily="34" charset="-52"/>
              </a:rPr>
              <a:t>Семакина Елена Геннадьевна, </a:t>
            </a:r>
          </a:p>
          <a:p>
            <a:pPr algn="ctr"/>
            <a:r>
              <a:rPr lang="ru-RU" sz="2133" b="1" dirty="0">
                <a:latin typeface="Orbi Sans" panose="020B0503030202020204" pitchFamily="34" charset="-52"/>
              </a:rPr>
              <a:t>директор ГАУДО КЦХО «Росток»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-21414" y="1658185"/>
            <a:ext cx="12234827" cy="1"/>
          </a:xfrm>
          <a:prstGeom prst="line">
            <a:avLst/>
          </a:prstGeom>
          <a:ln w="31750" cap="sq">
            <a:solidFill>
              <a:srgbClr val="00B05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753908" y="355843"/>
            <a:ext cx="66841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Orbi Sans" panose="020B0503030202020204" pitchFamily="34" charset="-52"/>
              </a:rPr>
              <a:t>Министерство образования и науки Пермского края </a:t>
            </a:r>
            <a:br>
              <a:rPr lang="ru-RU" sz="2000" b="1" dirty="0">
                <a:latin typeface="Orbi Sans" panose="020B0503030202020204" pitchFamily="34" charset="-52"/>
              </a:rPr>
            </a:br>
            <a:br>
              <a:rPr lang="ru-RU" sz="1000" dirty="0">
                <a:solidFill>
                  <a:schemeClr val="tx1"/>
                </a:solidFill>
                <a:latin typeface="Orbi Sans" panose="020B0503030202020204" pitchFamily="34" charset="-52"/>
              </a:rPr>
            </a:br>
            <a:r>
              <a:rPr lang="ru-RU" sz="1600" dirty="0">
                <a:solidFill>
                  <a:schemeClr val="tx1"/>
                </a:solidFill>
                <a:latin typeface="Orbi Sans" panose="020B0503030202020204" pitchFamily="34" charset="-52"/>
              </a:rPr>
              <a:t>государственное автономное учреждение дополнительного образования</a:t>
            </a:r>
            <a:r>
              <a:rPr lang="ru-RU" sz="2000" dirty="0">
                <a:latin typeface="Orbi Sans" panose="020B0503030202020204" pitchFamily="34" charset="-52"/>
              </a:rPr>
              <a:t> </a:t>
            </a:r>
            <a:br>
              <a:rPr lang="ru-RU" sz="2000" dirty="0">
                <a:latin typeface="Orbi Sans" panose="020B0503030202020204" pitchFamily="34" charset="-52"/>
              </a:rPr>
            </a:br>
            <a:r>
              <a:rPr lang="ru-RU" sz="2000" b="1" dirty="0">
                <a:solidFill>
                  <a:schemeClr val="tx1"/>
                </a:solidFill>
                <a:latin typeface="Orbi Sans" panose="020B0503030202020204" pitchFamily="34" charset="-52"/>
              </a:rPr>
              <a:t>«Краевой центр художественного образования «Росток»</a:t>
            </a:r>
            <a:endParaRPr lang="ru-RU" sz="1600" b="1" dirty="0">
              <a:latin typeface="Orbi Sans" panose="020B0503030202020204" pitchFamily="34" charset="-52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7011A8D-0453-4DE4-B3A5-5E0BE2C606D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8764" y="378715"/>
            <a:ext cx="1119818" cy="101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9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0" y="1158211"/>
            <a:ext cx="12234827" cy="1"/>
          </a:xfrm>
          <a:prstGeom prst="line">
            <a:avLst/>
          </a:prstGeom>
          <a:ln w="31750" cap="sq">
            <a:solidFill>
              <a:srgbClr val="00B05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90474" y="256898"/>
            <a:ext cx="103788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latin typeface="Orbi Sans" panose="020B0503030202020204" pitchFamily="34" charset="-52"/>
              </a:rPr>
              <a:t>Каковы профессиональные функции (интересы) организаторов в создании социокультурной среды?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7011A8D-0453-4DE4-B3A5-5E0BE2C606D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0656" y="135561"/>
            <a:ext cx="1119818" cy="101388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27210E0-57DE-4CA3-B1AD-975316F5F58C}"/>
              </a:ext>
            </a:extLst>
          </p:cNvPr>
          <p:cNvSpPr/>
          <p:nvPr/>
        </p:nvSpPr>
        <p:spPr>
          <a:xfrm>
            <a:off x="1030565" y="1323632"/>
            <a:ext cx="10750105" cy="5692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fontAlgn="ctr">
              <a:lnSpc>
                <a:spcPct val="110000"/>
              </a:lnSpc>
              <a:spcAft>
                <a:spcPts val="0"/>
              </a:spcAft>
            </a:pPr>
            <a:r>
              <a:rPr lang="ru-RU" sz="1850" dirty="0">
                <a:solidFill>
                  <a:srgbClr val="222222"/>
                </a:solidFill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50" b="1" dirty="0">
                <a:solidFill>
                  <a:srgbClr val="222222"/>
                </a:solidFill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ащита детей.</a:t>
            </a:r>
            <a:endParaRPr lang="ru-RU" sz="1850" dirty="0">
              <a:latin typeface="Orbi Sans" panose="020B0503030202020204" pitchFamily="3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 fontAlgn="ctr">
              <a:lnSpc>
                <a:spcPct val="110000"/>
              </a:lnSpc>
              <a:spcAft>
                <a:spcPts val="0"/>
              </a:spcAft>
            </a:pPr>
            <a:r>
              <a:rPr lang="ru-RU" sz="1850" dirty="0">
                <a:solidFill>
                  <a:srgbClr val="222222"/>
                </a:solidFill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Социальные, политические, правовые, психолого-педагогические, экономические меры защиты, обеспечивающие условия для физического, умственного, духовно-нравственного формирования и развития, недопущение (предотвращение) ущемления прав и достоинств ребенка</a:t>
            </a:r>
            <a:r>
              <a:rPr lang="ru-RU" dirty="0">
                <a:solidFill>
                  <a:srgbClr val="222222"/>
                </a:solidFill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Orbi Sans" panose="020B0503030202020204" pitchFamily="3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 fontAlgn="ctr">
              <a:lnSpc>
                <a:spcPct val="110000"/>
              </a:lnSpc>
              <a:spcAft>
                <a:spcPts val="0"/>
              </a:spcAft>
            </a:pPr>
            <a:r>
              <a:rPr lang="ru-RU" sz="800" b="1" dirty="0">
                <a:solidFill>
                  <a:srgbClr val="222222"/>
                </a:solidFill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Orbi Sans" panose="020B0503030202020204" pitchFamily="3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 fontAlgn="ctr">
              <a:lnSpc>
                <a:spcPct val="110000"/>
              </a:lnSpc>
              <a:spcAft>
                <a:spcPts val="0"/>
              </a:spcAft>
            </a:pPr>
            <a:r>
              <a:rPr lang="ru-RU" sz="1850" b="1" dirty="0">
                <a:solidFill>
                  <a:srgbClr val="222222"/>
                </a:solidFill>
                <a:latin typeface="Orbi Sans" panose="020B0503030202020204" pitchFamily="34" charset="-52"/>
                <a:cs typeface="Times New Roman" panose="02020603050405020304" pitchFamily="18" charset="0"/>
              </a:rPr>
              <a:t>Оздоровление детей.</a:t>
            </a:r>
          </a:p>
          <a:p>
            <a:pPr marL="28575" fontAlgn="ctr">
              <a:lnSpc>
                <a:spcPct val="110000"/>
              </a:lnSpc>
              <a:spcAft>
                <a:spcPts val="0"/>
              </a:spcAft>
            </a:pPr>
            <a:r>
              <a:rPr lang="ru-RU" sz="1850" dirty="0">
                <a:solidFill>
                  <a:srgbClr val="222222"/>
                </a:solidFill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Улучшение физического, психологического и физиологического состояния</a:t>
            </a:r>
            <a:r>
              <a:rPr lang="ru-RU" dirty="0">
                <a:solidFill>
                  <a:srgbClr val="222222"/>
                </a:solidFill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Orbi Sans" panose="020B0503030202020204" pitchFamily="3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ru-RU" dirty="0">
                <a:solidFill>
                  <a:srgbClr val="777777"/>
                </a:solidFill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Orbi Sans" panose="020B0503030202020204" pitchFamily="3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 fontAlgn="ctr">
              <a:lnSpc>
                <a:spcPct val="110000"/>
              </a:lnSpc>
            </a:pPr>
            <a:r>
              <a:rPr lang="ru-RU" sz="1850" b="1" dirty="0">
                <a:solidFill>
                  <a:srgbClr val="222222"/>
                </a:solidFill>
                <a:latin typeface="Orbi Sans" panose="020B0503030202020204" pitchFamily="34" charset="-52"/>
                <a:cs typeface="Times New Roman" panose="02020603050405020304" pitchFamily="18" charset="0"/>
              </a:rPr>
              <a:t>Социальная адаптация.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ru-RU" sz="1850" dirty="0"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деятельности ребенка по</a:t>
            </a:r>
            <a:r>
              <a:rPr lang="ru-RU" sz="1850" u="sng" dirty="0"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освоению </a:t>
            </a:r>
            <a:r>
              <a:rPr lang="ru-RU" sz="1850" dirty="0"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относительно стабильных условий социальной среды, </a:t>
            </a:r>
            <a:r>
              <a:rPr lang="ru-RU" sz="1850" u="sng" dirty="0"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решению типичных проблем</a:t>
            </a:r>
            <a:r>
              <a:rPr lang="ru-RU" sz="1850" dirty="0"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, возникающих в процессе социального взаимодействия, </a:t>
            </a:r>
            <a:r>
              <a:rPr lang="ru-RU" sz="1850" u="sng" dirty="0"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 практики</a:t>
            </a:r>
            <a:r>
              <a:rPr lang="ru-RU" sz="1850" dirty="0"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u="sng" dirty="0"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приспособления.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endParaRPr lang="ru-RU" sz="800" dirty="0">
              <a:latin typeface="Orbi Sans" panose="020B0503030202020204" pitchFamily="3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 fontAlgn="ctr">
              <a:lnSpc>
                <a:spcPct val="110000"/>
              </a:lnSpc>
              <a:spcAft>
                <a:spcPts val="0"/>
              </a:spcAft>
            </a:pPr>
            <a:r>
              <a:rPr lang="ru-RU" sz="1850" b="1" dirty="0">
                <a:solidFill>
                  <a:srgbClr val="222222"/>
                </a:solidFill>
                <a:latin typeface="Orbi Sans" panose="020B0503030202020204" pitchFamily="34" charset="-52"/>
                <a:cs typeface="Times New Roman" panose="02020603050405020304" pitchFamily="18" charset="0"/>
              </a:rPr>
              <a:t>Культурно-досуговые  и образовательные функции.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ru-RU" sz="1850" dirty="0"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развития </a:t>
            </a:r>
            <a:r>
              <a:rPr lang="ru-RU" sz="1850"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личности  через </a:t>
            </a:r>
            <a:r>
              <a:rPr lang="ru-RU" sz="1850" dirty="0"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общение, формирование системы </a:t>
            </a:r>
            <a:r>
              <a:rPr lang="ru-RU" sz="2000" dirty="0"/>
              <a:t>культурных ориентиров и  духовных ценностей.</a:t>
            </a:r>
            <a:endParaRPr lang="ru-RU" sz="1850" dirty="0">
              <a:latin typeface="Orbi Sans" panose="020B0503030202020204" pitchFamily="34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endParaRPr lang="ru-RU" sz="800" dirty="0">
              <a:latin typeface="Orbi Sans" panose="020B0503030202020204" pitchFamily="3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1825" marR="333375">
              <a:lnSpc>
                <a:spcPct val="110000"/>
              </a:lnSpc>
              <a:spcBef>
                <a:spcPts val="1125"/>
              </a:spcBef>
              <a:spcAft>
                <a:spcPts val="1000"/>
              </a:spcAft>
            </a:pPr>
            <a:r>
              <a:rPr lang="ru-RU" sz="1850" b="1" dirty="0">
                <a:solidFill>
                  <a:srgbClr val="222222"/>
                </a:solidFill>
                <a:latin typeface="Orbi Sans" panose="020B0503030202020204" pitchFamily="34" charset="-52"/>
                <a:cs typeface="Times New Roman" panose="02020603050405020304" pitchFamily="18" charset="0"/>
              </a:rPr>
              <a:t>Результат:</a:t>
            </a:r>
            <a:r>
              <a:rPr lang="ru-RU" sz="1850" dirty="0">
                <a:latin typeface="Orbi Sans" panose="020B0503030202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  педагог должен видеть улучшение физического состояния ребенка; расши­рение круга  общения со сверстниками и взрослыми; приоб­ретение новых навыков и знаний.</a:t>
            </a:r>
            <a:endParaRPr lang="ru-RU" sz="1850" dirty="0">
              <a:effectLst/>
              <a:latin typeface="Orbi Sans" panose="020B0503030202020204" pitchFamily="3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98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0" y="1261751"/>
            <a:ext cx="12234827" cy="1"/>
          </a:xfrm>
          <a:prstGeom prst="line">
            <a:avLst/>
          </a:prstGeom>
          <a:ln w="31750" cap="sq">
            <a:solidFill>
              <a:srgbClr val="00B05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90474" y="405045"/>
            <a:ext cx="103788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latin typeface="Orbi Sans" panose="020B0503030202020204" pitchFamily="34" charset="-52"/>
              </a:rPr>
              <a:t>Каковы ожидания и интересы детей (подростков)?     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7011A8D-0453-4DE4-B3A5-5E0BE2C606D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695" y="144323"/>
            <a:ext cx="1119818" cy="101388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27210E0-57DE-4CA3-B1AD-975316F5F58C}"/>
              </a:ext>
            </a:extLst>
          </p:cNvPr>
          <p:cNvSpPr/>
          <p:nvPr/>
        </p:nvSpPr>
        <p:spPr>
          <a:xfrm>
            <a:off x="1219200" y="1380431"/>
            <a:ext cx="1075010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714375"/>
            <a:r>
              <a:rPr lang="ru-RU" sz="1850" dirty="0">
                <a:latin typeface="Orbi Sans" panose="020B0503030202020204" pitchFamily="34" charset="-52"/>
              </a:rPr>
              <a:t>Дети ждут от встречи добра и понимания, уважения и спра­ведливости, познания себя и других, окружающего мира и себя в этом мире, доброго мудрого совета взрослого, которому мож­но доверить свои проблемы, с которым можно на равных по­спорить о жизни, политике, проблемах общества, а также   получения опережающих ответов на вопросы: </a:t>
            </a:r>
          </a:p>
          <a:p>
            <a:pPr marL="714375"/>
            <a:r>
              <a:rPr lang="ru-RU" sz="1850" dirty="0">
                <a:latin typeface="Orbi Sans" panose="020B0503030202020204" pitchFamily="34" charset="-52"/>
              </a:rPr>
              <a:t>Зачем мне  ехать в лагерь? </a:t>
            </a:r>
          </a:p>
          <a:p>
            <a:pPr marL="714375"/>
            <a:r>
              <a:rPr lang="ru-RU" sz="1850" dirty="0">
                <a:latin typeface="Orbi Sans" panose="020B0503030202020204" pitchFamily="34" charset="-52"/>
              </a:rPr>
              <a:t>Что и как будем де­лать?</a:t>
            </a:r>
          </a:p>
          <a:p>
            <a:pPr marL="714375"/>
            <a:r>
              <a:rPr lang="ru-RU" sz="1850" dirty="0">
                <a:latin typeface="Orbi Sans" panose="020B0503030202020204" pitchFamily="34" charset="-52"/>
              </a:rPr>
              <a:t>Что приобрету для себя? </a:t>
            </a:r>
          </a:p>
          <a:p>
            <a:pPr marL="714375"/>
            <a:r>
              <a:rPr lang="ru-RU" sz="1850" dirty="0">
                <a:latin typeface="Orbi Sans" panose="020B0503030202020204" pitchFamily="34" charset="-52"/>
              </a:rPr>
              <a:t>Буду ли я защищен?   </a:t>
            </a:r>
          </a:p>
          <a:p>
            <a:r>
              <a:rPr lang="ru-RU" sz="800" dirty="0">
                <a:latin typeface="Orbi Sans" panose="020B0503030202020204" pitchFamily="34" charset="-52"/>
              </a:rPr>
              <a:t>  </a:t>
            </a:r>
          </a:p>
          <a:p>
            <a:pPr indent="714375"/>
            <a:r>
              <a:rPr lang="ru-RU" sz="1850" dirty="0">
                <a:latin typeface="Orbi Sans" panose="020B0503030202020204" pitchFamily="34" charset="-52"/>
              </a:rPr>
              <a:t>Дети заинтересованы  в : </a:t>
            </a:r>
          </a:p>
          <a:p>
            <a:r>
              <a:rPr lang="ru-RU" sz="1850" dirty="0">
                <a:latin typeface="Orbi Sans" panose="020B0503030202020204" pitchFamily="34" charset="-52"/>
              </a:rPr>
              <a:t>• в достижении успеха в различных видах деятельности, предоставляемых сменой, во взаимодействии со сверст­никами и взрослыми;</a:t>
            </a:r>
          </a:p>
          <a:p>
            <a:r>
              <a:rPr lang="ru-RU" sz="1850" dirty="0">
                <a:latin typeface="Orbi Sans" panose="020B0503030202020204" pitchFamily="34" charset="-52"/>
              </a:rPr>
              <a:t>• в приобретении опыта общения и отношений на основе культурных (</a:t>
            </a:r>
            <a:r>
              <a:rPr lang="ru-RU" sz="1850" dirty="0" err="1">
                <a:latin typeface="Orbi Sans" panose="020B0503030202020204" pitchFamily="34" charset="-52"/>
              </a:rPr>
              <a:t>безконфликтных</a:t>
            </a:r>
            <a:r>
              <a:rPr lang="ru-RU" sz="1850" dirty="0">
                <a:latin typeface="Orbi Sans" panose="020B0503030202020204" pitchFamily="34" charset="-52"/>
              </a:rPr>
              <a:t>) норм проживания и деятельности;</a:t>
            </a:r>
          </a:p>
          <a:p>
            <a:r>
              <a:rPr lang="ru-RU" sz="1850" dirty="0">
                <a:latin typeface="Orbi Sans" panose="020B0503030202020204" pitchFamily="34" charset="-52"/>
              </a:rPr>
              <a:t>• в получении организаторского опыта и опыта самоорга­низации;</a:t>
            </a:r>
          </a:p>
          <a:p>
            <a:r>
              <a:rPr lang="ru-RU" sz="1850" dirty="0">
                <a:latin typeface="Orbi Sans" panose="020B0503030202020204" pitchFamily="34" charset="-52"/>
              </a:rPr>
              <a:t>• в расширении интеллектуальных и познавательных ин­тересов;</a:t>
            </a:r>
          </a:p>
          <a:p>
            <a:r>
              <a:rPr lang="ru-RU" sz="1850" dirty="0">
                <a:latin typeface="Orbi Sans" panose="020B0503030202020204" pitchFamily="34" charset="-52"/>
              </a:rPr>
              <a:t>• в собственном оздоровлении и физической закалке;</a:t>
            </a:r>
          </a:p>
          <a:p>
            <a:r>
              <a:rPr lang="ru-RU" sz="1850" dirty="0">
                <a:latin typeface="Orbi Sans" panose="020B0503030202020204" pitchFamily="34" charset="-52"/>
              </a:rPr>
              <a:t>• в приобретении новых друзей и впечатлений;</a:t>
            </a:r>
          </a:p>
          <a:p>
            <a:r>
              <a:rPr lang="ru-RU" sz="1850" dirty="0">
                <a:latin typeface="Orbi Sans" panose="020B0503030202020204" pitchFamily="34" charset="-52"/>
              </a:rPr>
              <a:t>• в получении навыков демократического проживания в детском коллективе.</a:t>
            </a:r>
          </a:p>
        </p:txBody>
      </p:sp>
    </p:spTree>
    <p:extLst>
      <p:ext uri="{BB962C8B-B14F-4D97-AF65-F5344CB8AC3E}">
        <p14:creationId xmlns:p14="http://schemas.microsoft.com/office/powerpoint/2010/main" val="380417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-6650" y="1289216"/>
            <a:ext cx="12234827" cy="1"/>
          </a:xfrm>
          <a:prstGeom prst="line">
            <a:avLst/>
          </a:prstGeom>
          <a:ln w="31750" cap="sq">
            <a:solidFill>
              <a:srgbClr val="00B05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73849" y="265660"/>
            <a:ext cx="95818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latin typeface="Orbi Sans" panose="020B0503030202020204" pitchFamily="34" charset="-52"/>
              </a:rPr>
              <a:t>Как реализовать базовую идеологию городского лагеря «Смена образа жизни» ?    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7011A8D-0453-4DE4-B3A5-5E0BE2C606D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695" y="144323"/>
            <a:ext cx="1119818" cy="101388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27210E0-57DE-4CA3-B1AD-975316F5F58C}"/>
              </a:ext>
            </a:extLst>
          </p:cNvPr>
          <p:cNvSpPr/>
          <p:nvPr/>
        </p:nvSpPr>
        <p:spPr>
          <a:xfrm>
            <a:off x="947652" y="1380431"/>
            <a:ext cx="11021654" cy="5963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850" dirty="0">
                <a:latin typeface="Orbi Sans" panose="020B0503030202020204" pitchFamily="34" charset="-52"/>
              </a:rPr>
              <a:t>переформировать группы детей по целям реализуемых программ  ( разновозрастные группы, группы участников творческих объединений;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850" dirty="0">
                <a:latin typeface="Orbi Sans" panose="020B0503030202020204" pitchFamily="34" charset="-52"/>
              </a:rPr>
              <a:t>избегать поурочную систему и ее основные методики, сделать акцент на преимущество игры   в разных организационно-педагогических формах;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850" dirty="0">
                <a:latin typeface="Orbi Sans" panose="020B0503030202020204" pitchFamily="34" charset="-52"/>
              </a:rPr>
              <a:t>изменить предметную среду привычных помещений за счет  перестановки мебели, создания рекреаций, насыщение новым наглядным, экспериментальным, творческим   предметным содержанием ( библиотека становится архивом для гуманитарных исследований, редакцией журнала или телеканала, кабинет химии – экспертной лабораторией, компьютерный класс – центром  по созданию искусственного интеллекта,  рекламным бюро или архитектурно-проектной организацией и т.д.)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850" dirty="0">
                <a:latin typeface="Orbi Sans" panose="020B0503030202020204" pitchFamily="34" charset="-52"/>
              </a:rPr>
              <a:t>активно использовать каждый погожий день для занятий на свежем воздухе. Экскурсии, одно- или двух­дневные походы, прогулки, спортивные соревнования, просто подвижные игры в парке, купание в водоемах или бассейнах  ( мобильный график) 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850" dirty="0">
                <a:latin typeface="Orbi Sans" panose="020B0503030202020204" pitchFamily="34" charset="-52"/>
              </a:rPr>
              <a:t>использовать взаимодействие  «школа + учреждение дополнительного образования детей» через созда­ние временных творческих объединений на базе домов, двор­цов, центров творчества, художественных, технических,   экологических, туристических и других центров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850" dirty="0">
                <a:latin typeface="Orbi Sans" panose="020B0503030202020204" pitchFamily="34" charset="-52"/>
              </a:rPr>
              <a:t>использовать и совместно создавать программы с  учреждениями культуры (музеи, театры, библиотеки)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850" dirty="0">
                <a:latin typeface="Orbi Sans" panose="020B0503030202020204" pitchFamily="34" charset="-52"/>
              </a:rPr>
              <a:t>придумать единую модель существования (театр, телекомпания, сказка, республика).</a:t>
            </a:r>
          </a:p>
        </p:txBody>
      </p:sp>
    </p:spTree>
    <p:extLst>
      <p:ext uri="{BB962C8B-B14F-4D97-AF65-F5344CB8AC3E}">
        <p14:creationId xmlns:p14="http://schemas.microsoft.com/office/powerpoint/2010/main" val="277397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-6650" y="1289216"/>
            <a:ext cx="12234827" cy="1"/>
          </a:xfrm>
          <a:prstGeom prst="line">
            <a:avLst/>
          </a:prstGeom>
          <a:ln w="31750" cap="sq">
            <a:solidFill>
              <a:srgbClr val="00B05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29542" y="405045"/>
            <a:ext cx="102568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/>
              <a:t>Каковы наиболее востребованные модели лагеря?</a:t>
            </a:r>
            <a:endParaRPr lang="ru-RU" sz="2600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7011A8D-0453-4DE4-B3A5-5E0BE2C606D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695" y="144323"/>
            <a:ext cx="1119818" cy="101388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27210E0-57DE-4CA3-B1AD-975316F5F58C}"/>
              </a:ext>
            </a:extLst>
          </p:cNvPr>
          <p:cNvSpPr/>
          <p:nvPr/>
        </p:nvSpPr>
        <p:spPr>
          <a:xfrm>
            <a:off x="947652" y="1380431"/>
            <a:ext cx="11021654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/>
            <a:r>
              <a:rPr lang="ru-RU" sz="2200" b="1" dirty="0">
                <a:latin typeface="Orbi Sans" panose="020B0503030202020204" pitchFamily="34" charset="-52"/>
              </a:rPr>
              <a:t>1. Модель погружения в творческую деятельность ( профильные лагеря)</a:t>
            </a:r>
            <a:endParaRPr lang="ru-RU" sz="2200" dirty="0">
              <a:latin typeface="Orbi Sans" panose="020B0503030202020204" pitchFamily="34" charset="-52"/>
            </a:endParaRPr>
          </a:p>
          <a:p>
            <a:r>
              <a:rPr lang="ru-RU" sz="2200" dirty="0">
                <a:latin typeface="Orbi Sans" panose="020B0503030202020204" pitchFamily="34" charset="-52"/>
              </a:rPr>
              <a:t>Дети, уже успешно занимающиеся тем или др. творчеством или вновь создаваемые объединения.</a:t>
            </a:r>
          </a:p>
          <a:p>
            <a:r>
              <a:rPr lang="ru-RU" sz="2200" dirty="0">
                <a:latin typeface="Orbi Sans" panose="020B0503030202020204" pitchFamily="34" charset="-52"/>
              </a:rPr>
              <a:t>Особенности:   </a:t>
            </a:r>
          </a:p>
          <a:p>
            <a:pPr>
              <a:spcAft>
                <a:spcPts val="600"/>
              </a:spcAft>
            </a:pPr>
            <a:r>
              <a:rPr lang="ru-RU" sz="2200" dirty="0">
                <a:latin typeface="Orbi Sans" panose="020B0503030202020204" pitchFamily="34" charset="-52"/>
              </a:rPr>
              <a:t>- создание условий для интенсивных занятий с приглашением дополнительных специалистов (постановщиков, узких специалистов) с увеличением количества часов занятий;</a:t>
            </a:r>
          </a:p>
          <a:p>
            <a:pPr>
              <a:spcAft>
                <a:spcPts val="600"/>
              </a:spcAft>
            </a:pPr>
            <a:r>
              <a:rPr lang="ru-RU" sz="2200" dirty="0">
                <a:latin typeface="Orbi Sans" panose="020B0503030202020204" pitchFamily="34" charset="-52"/>
              </a:rPr>
              <a:t>- включение в программу предметов компенсаторного свойства (музыкантам - хореография, художникам – музыка, хореографам – живопись) теоретические и практические занятия;</a:t>
            </a:r>
          </a:p>
          <a:p>
            <a:pPr>
              <a:spcAft>
                <a:spcPts val="600"/>
              </a:spcAft>
            </a:pPr>
            <a:endParaRPr lang="ru-RU" sz="2200" dirty="0">
              <a:latin typeface="Orbi Sans" panose="020B0503030202020204" pitchFamily="34" charset="-52"/>
            </a:endParaRPr>
          </a:p>
          <a:p>
            <a:pPr>
              <a:spcAft>
                <a:spcPts val="600"/>
              </a:spcAft>
            </a:pPr>
            <a:r>
              <a:rPr lang="ru-RU" sz="2200" dirty="0">
                <a:latin typeface="Orbi Sans" panose="020B0503030202020204" pitchFamily="34" charset="-52"/>
              </a:rPr>
              <a:t>- наличие педагогов-наставников.     </a:t>
            </a:r>
          </a:p>
          <a:p>
            <a:pPr>
              <a:spcAft>
                <a:spcPts val="600"/>
              </a:spcAft>
            </a:pPr>
            <a:endParaRPr lang="ru-RU" sz="1850" dirty="0">
              <a:latin typeface="Orbi Sans" panose="020B0503030202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6186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-6650" y="1289216"/>
            <a:ext cx="12234827" cy="1"/>
          </a:xfrm>
          <a:prstGeom prst="line">
            <a:avLst/>
          </a:prstGeom>
          <a:ln w="31750" cap="sq">
            <a:solidFill>
              <a:srgbClr val="00B05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29542" y="405045"/>
            <a:ext cx="102568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/>
              <a:t>Каковы наиболее востребованные модели лагеря?</a:t>
            </a:r>
            <a:endParaRPr lang="ru-RU" sz="2600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7011A8D-0453-4DE4-B3A5-5E0BE2C606D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695" y="144323"/>
            <a:ext cx="1119818" cy="101388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27210E0-57DE-4CA3-B1AD-975316F5F58C}"/>
              </a:ext>
            </a:extLst>
          </p:cNvPr>
          <p:cNvSpPr/>
          <p:nvPr/>
        </p:nvSpPr>
        <p:spPr>
          <a:xfrm>
            <a:off x="1035809" y="1289216"/>
            <a:ext cx="112443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714375"/>
            <a:r>
              <a:rPr lang="ru-RU" sz="2200" b="1" dirty="0">
                <a:latin typeface="Orbi Sans" panose="020B0503030202020204" pitchFamily="34" charset="-52"/>
              </a:rPr>
              <a:t>2. Модель исследовательской деятельности</a:t>
            </a:r>
            <a:r>
              <a:rPr lang="ru-RU" sz="2200" dirty="0">
                <a:latin typeface="Orbi Sans" panose="020B0503030202020204" pitchFamily="34" charset="-52"/>
              </a:rPr>
              <a:t> (естественно -научные направления, гуманитарные исследования, языковые) </a:t>
            </a:r>
          </a:p>
          <a:p>
            <a:pPr lvl="0"/>
            <a:r>
              <a:rPr lang="ru-RU" sz="2200" dirty="0">
                <a:latin typeface="Orbi Sans" panose="020B0503030202020204" pitchFamily="34" charset="-52"/>
              </a:rPr>
              <a:t>Особенности:</a:t>
            </a:r>
          </a:p>
          <a:p>
            <a:r>
              <a:rPr lang="ru-RU" sz="2200" dirty="0">
                <a:latin typeface="Orbi Sans" panose="020B0503030202020204" pitchFamily="34" charset="-52"/>
              </a:rPr>
              <a:t>- создание материальной базы исследования или совместные договоры с ВУЗами , учреждениями СПО ;</a:t>
            </a:r>
          </a:p>
          <a:p>
            <a:r>
              <a:rPr lang="ru-RU" sz="2200" dirty="0">
                <a:latin typeface="Orbi Sans" panose="020B0503030202020204" pitchFamily="34" charset="-52"/>
              </a:rPr>
              <a:t>- наличие научных кураторов, инструкторов, консультантов</a:t>
            </a:r>
            <a:r>
              <a:rPr lang="ru-RU" dirty="0">
                <a:latin typeface="Orbi Sans" panose="020B0503030202020204" pitchFamily="34" charset="-52"/>
              </a:rPr>
              <a:t> </a:t>
            </a:r>
          </a:p>
          <a:p>
            <a:r>
              <a:rPr lang="ru-RU" sz="800" dirty="0">
                <a:latin typeface="Orbi Sans" panose="020B0503030202020204" pitchFamily="34" charset="-52"/>
              </a:rPr>
              <a:t> </a:t>
            </a:r>
          </a:p>
          <a:p>
            <a:pPr lvl="0" indent="714375"/>
            <a:r>
              <a:rPr lang="ru-RU" sz="2200" b="1" dirty="0">
                <a:latin typeface="Orbi Sans" panose="020B0503030202020204" pitchFamily="34" charset="-52"/>
              </a:rPr>
              <a:t>3. Модель профессиональных проб</a:t>
            </a:r>
            <a:r>
              <a:rPr lang="ru-RU" sz="2200" dirty="0">
                <a:latin typeface="Orbi Sans" panose="020B0503030202020204" pitchFamily="34" charset="-52"/>
              </a:rPr>
              <a:t> (в том числе с предприятиями, фирмами, редакциями и т.д.) </a:t>
            </a:r>
          </a:p>
          <a:p>
            <a:pPr lvl="0"/>
            <a:r>
              <a:rPr lang="ru-RU" sz="2200" dirty="0">
                <a:latin typeface="Orbi Sans" panose="020B0503030202020204" pitchFamily="34" charset="-52"/>
              </a:rPr>
              <a:t>Таганрог - город космических исследований – модели космических кораблей и спутников, музей, действующие модели</a:t>
            </a:r>
          </a:p>
          <a:p>
            <a:r>
              <a:rPr lang="ru-RU" sz="800" dirty="0">
                <a:latin typeface="Orbi Sans" panose="020B0503030202020204" pitchFamily="34" charset="-52"/>
              </a:rPr>
              <a:t> </a:t>
            </a:r>
          </a:p>
          <a:p>
            <a:pPr lvl="0" indent="714375"/>
            <a:r>
              <a:rPr lang="ru-RU" sz="2200" b="1" dirty="0">
                <a:latin typeface="Orbi Sans" panose="020B0503030202020204" pitchFamily="34" charset="-52"/>
              </a:rPr>
              <a:t>4. Модель социально-творческих объединений </a:t>
            </a:r>
            <a:r>
              <a:rPr lang="ru-RU" dirty="0">
                <a:latin typeface="Orbi Sans" panose="020B0503030202020204" pitchFamily="34" charset="-52"/>
              </a:rPr>
              <a:t>(</a:t>
            </a:r>
            <a:r>
              <a:rPr lang="ru-RU" sz="2200" dirty="0">
                <a:latin typeface="Orbi Sans" panose="020B0503030202020204" pitchFamily="34" charset="-52"/>
              </a:rPr>
              <a:t>формирование лидерских, управленческих качеств)</a:t>
            </a:r>
          </a:p>
          <a:p>
            <a:r>
              <a:rPr lang="ru-RU" sz="800" dirty="0">
                <a:latin typeface="Orbi Sans" panose="020B0503030202020204" pitchFamily="34" charset="-52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5215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-42827" y="1231770"/>
            <a:ext cx="12234827" cy="1"/>
          </a:xfrm>
          <a:prstGeom prst="line">
            <a:avLst/>
          </a:prstGeom>
          <a:ln w="31750" cap="sq">
            <a:solidFill>
              <a:srgbClr val="00B05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7011A8D-0453-4DE4-B3A5-5E0BE2C606D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695" y="144323"/>
            <a:ext cx="1119818" cy="101388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27210E0-57DE-4CA3-B1AD-975316F5F58C}"/>
              </a:ext>
            </a:extLst>
          </p:cNvPr>
          <p:cNvSpPr/>
          <p:nvPr/>
        </p:nvSpPr>
        <p:spPr>
          <a:xfrm>
            <a:off x="1227221" y="3570872"/>
            <a:ext cx="104695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714375" algn="ctr"/>
            <a:r>
              <a:rPr lang="ru-RU" sz="2600" b="1" dirty="0">
                <a:latin typeface="Orbi Sans" panose="020B0503030202020204" pitchFamily="34" charset="-52"/>
              </a:rPr>
              <a:t> </a:t>
            </a:r>
          </a:p>
          <a:p>
            <a:pPr lvl="0" indent="714375" algn="ctr"/>
            <a:endParaRPr lang="ru-RU" sz="2200" dirty="0">
              <a:latin typeface="Orbi Sans" panose="020B0503030202020204" pitchFamily="34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3478" y="3327296"/>
            <a:ext cx="1114221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Orbi Sans" panose="020B0503030202020204" pitchFamily="34" charset="-52"/>
              </a:rPr>
              <a:t> Особое внимание:</a:t>
            </a:r>
          </a:p>
          <a:p>
            <a:r>
              <a:rPr lang="ru-RU" sz="2200" dirty="0">
                <a:latin typeface="Orbi Sans" panose="020B0503030202020204" pitchFamily="34" charset="-52"/>
              </a:rPr>
              <a:t>-  общегуманитарной подготовке, в том числе  на базе музеев, библиотек, театров;  </a:t>
            </a:r>
          </a:p>
          <a:p>
            <a:r>
              <a:rPr lang="ru-RU" sz="2200" dirty="0">
                <a:latin typeface="Orbi Sans" panose="020B0503030202020204" pitchFamily="34" charset="-52"/>
              </a:rPr>
              <a:t>  - языку и литературе   ( борьба с   жаргоном, убогостью языковых выразительных средств);</a:t>
            </a:r>
          </a:p>
          <a:p>
            <a:r>
              <a:rPr lang="ru-RU" sz="2200" dirty="0">
                <a:latin typeface="Orbi Sans" panose="020B0503030202020204" pitchFamily="34" charset="-52"/>
              </a:rPr>
              <a:t>- поведенческой культуре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0132" y="914636"/>
            <a:ext cx="1159941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714375"/>
            <a:endParaRPr lang="ru-RU" b="1" dirty="0">
              <a:latin typeface="Orbi Sans" panose="020B0503030202020204" pitchFamily="34" charset="-52"/>
            </a:endParaRPr>
          </a:p>
          <a:p>
            <a:pPr lvl="0" indent="714375"/>
            <a:endParaRPr lang="ru-RU" b="1" dirty="0">
              <a:latin typeface="Orbi Sans" panose="020B0503030202020204" pitchFamily="34" charset="-52"/>
            </a:endParaRPr>
          </a:p>
          <a:p>
            <a:pPr lvl="0" indent="714375"/>
            <a:r>
              <a:rPr lang="ru-RU" sz="2200" dirty="0">
                <a:latin typeface="Orbi Sans" panose="020B0503030202020204" pitchFamily="34" charset="-52"/>
              </a:rPr>
              <a:t>5. </a:t>
            </a:r>
            <a:r>
              <a:rPr lang="ru-RU" sz="2200" b="1" dirty="0">
                <a:latin typeface="Orbi Sans" panose="020B0503030202020204" pitchFamily="34" charset="-52"/>
              </a:rPr>
              <a:t>Модель общекультурного развития   </a:t>
            </a:r>
          </a:p>
          <a:p>
            <a:r>
              <a:rPr lang="ru-RU" sz="2200" dirty="0">
                <a:latin typeface="Orbi Sans" panose="020B0503030202020204" pitchFamily="34" charset="-52"/>
              </a:rPr>
              <a:t>           Наиболее востребованные формы:</a:t>
            </a:r>
          </a:p>
          <a:p>
            <a:r>
              <a:rPr lang="ru-RU" sz="2200" dirty="0">
                <a:latin typeface="Orbi Sans" panose="020B0503030202020204" pitchFamily="34" charset="-52"/>
              </a:rPr>
              <a:t>- путешествие (по  истории края (территории), историческим     событиям, книгам, природным заповедникам, паркам) реальные,  фантастические.</a:t>
            </a:r>
          </a:p>
          <a:p>
            <a:r>
              <a:rPr lang="ru-RU" sz="2200" dirty="0">
                <a:latin typeface="Orbi Sans" panose="020B0503030202020204" pitchFamily="34" charset="-52"/>
              </a:rPr>
              <a:t>- экскурсии ( реальные, виртуальные)</a:t>
            </a:r>
          </a:p>
        </p:txBody>
      </p:sp>
    </p:spTree>
    <p:extLst>
      <p:ext uri="{BB962C8B-B14F-4D97-AF65-F5344CB8AC3E}">
        <p14:creationId xmlns:p14="http://schemas.microsoft.com/office/powerpoint/2010/main" val="186715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</TotalTime>
  <Words>598</Words>
  <Application>Microsoft Office PowerPoint</Application>
  <PresentationFormat>Широкоэкранный</PresentationFormat>
  <Paragraphs>78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Orbi Sans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 актуальных вопросах  развития региональной системы дополнительного, в том числе художественного образования детей»</dc:title>
  <dc:creator>1</dc:creator>
  <cp:lastModifiedBy>Корягина ТВ</cp:lastModifiedBy>
  <cp:revision>66</cp:revision>
  <cp:lastPrinted>2019-05-15T05:15:19Z</cp:lastPrinted>
  <dcterms:created xsi:type="dcterms:W3CDTF">2015-03-11T14:08:02Z</dcterms:created>
  <dcterms:modified xsi:type="dcterms:W3CDTF">2019-05-15T06:01:48Z</dcterms:modified>
</cp:coreProperties>
</file>