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81" r:id="rId2"/>
    <p:sldId id="283" r:id="rId3"/>
    <p:sldId id="282" r:id="rId4"/>
    <p:sldId id="286" r:id="rId5"/>
    <p:sldId id="342" r:id="rId6"/>
    <p:sldId id="256" r:id="rId7"/>
    <p:sldId id="258" r:id="rId8"/>
    <p:sldId id="259" r:id="rId9"/>
    <p:sldId id="326" r:id="rId10"/>
    <p:sldId id="261" r:id="rId11"/>
    <p:sldId id="331" r:id="rId12"/>
    <p:sldId id="343" r:id="rId13"/>
    <p:sldId id="344" r:id="rId14"/>
    <p:sldId id="332" r:id="rId15"/>
    <p:sldId id="333" r:id="rId16"/>
    <p:sldId id="334" r:id="rId17"/>
    <p:sldId id="335" r:id="rId18"/>
    <p:sldId id="336" r:id="rId19"/>
    <p:sldId id="338" r:id="rId20"/>
    <p:sldId id="337" r:id="rId21"/>
    <p:sldId id="339" r:id="rId22"/>
    <p:sldId id="262" r:id="rId23"/>
    <p:sldId id="329" r:id="rId24"/>
    <p:sldId id="264" r:id="rId25"/>
    <p:sldId id="265" r:id="rId26"/>
    <p:sldId id="266" r:id="rId27"/>
    <p:sldId id="267" r:id="rId28"/>
    <p:sldId id="268" r:id="rId29"/>
    <p:sldId id="327" r:id="rId30"/>
    <p:sldId id="269" r:id="rId31"/>
    <p:sldId id="270" r:id="rId32"/>
    <p:sldId id="271" r:id="rId33"/>
    <p:sldId id="330" r:id="rId34"/>
    <p:sldId id="340" r:id="rId35"/>
    <p:sldId id="354" r:id="rId36"/>
    <p:sldId id="341" r:id="rId3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2FCD0"/>
    <a:srgbClr val="DBE2D6"/>
    <a:srgbClr val="ABBCA0"/>
    <a:srgbClr val="6B747D"/>
    <a:srgbClr val="FEF6D6"/>
    <a:srgbClr val="DE8E18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F95352-F4A1-481A-892D-5383CD15E9FD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1AB436-6F20-4327-BB60-A91E6449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92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быстро меняющаяся ситуация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отсутствие готовых решений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глобализация образования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информационная трансформация, автоматизация и обилие информации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стирание границ между профессиональными областями и требованиями, предъявляемыми к результативности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25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08959199-E6E8-4BEF-BF65-EC200F81BD1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3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2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6238" y="261938"/>
            <a:ext cx="6107112" cy="3435350"/>
          </a:xfrm>
          <a:ln/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fld id="{7989672B-DA96-4309-BE6F-40FB2A295577}" type="slidenum">
              <a:rPr lang="ru-RU" sz="1800">
                <a:latin typeface="Calibri" pitchFamily="34" charset="0"/>
              </a:rPr>
              <a:pPr defTabSz="914400"/>
              <a:t>16</a:t>
            </a:fld>
            <a:endParaRPr lang="ru-RU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9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6238" y="261938"/>
            <a:ext cx="6107112" cy="3435350"/>
          </a:xfrm>
          <a:ln/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fld id="{443748B2-6981-4ABE-A383-1B34361EB836}" type="slidenum">
              <a:rPr lang="ru-RU" sz="1800">
                <a:latin typeface="Calibri" pitchFamily="34" charset="0"/>
              </a:rPr>
              <a:pPr defTabSz="914400"/>
              <a:t>17</a:t>
            </a:fld>
            <a:endParaRPr lang="ru-RU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3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687388" y="4400550"/>
            <a:ext cx="5484812" cy="3600450"/>
          </a:xfrm>
        </p:spPr>
        <p:txBody>
          <a:bodyPr lIns="88203" tIns="44102" rIns="88203" bIns="4410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900" spc="-1" dirty="0">
              <a:latin typeface="Arial"/>
            </a:endParaRPr>
          </a:p>
        </p:txBody>
      </p:sp>
      <p:sp>
        <p:nvSpPr>
          <p:cNvPr id="830" name="TextShape 3"/>
          <p:cNvSpPr txBox="1"/>
          <p:nvPr/>
        </p:nvSpPr>
        <p:spPr>
          <a:xfrm>
            <a:off x="3886200" y="8686800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lIns="88203" tIns="44102" rIns="88203" bIns="44102"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CBF3B60-8C5F-4FC8-87C0-2FF39B084F0D}" type="slidenum">
              <a:rPr lang="ru-RU" sz="1200" spc="-1">
                <a:solidFill>
                  <a:srgbClr val="000000"/>
                </a:solidFill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422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33E1-8A57-432C-B01C-BF6E7C4E2066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F7D4-DB0C-4B36-9622-3D3065DB5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A2E8-B4B6-4188-9EF3-0FB7F5F3392C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0EC0-CCD3-4A5F-8EA6-20C0C7094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85FD-7D93-4526-BDED-0DC57A26AACC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6789-80D9-48C6-A987-904EEA274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788A-1591-4DF7-ABB0-C96037139F5D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2546-C894-46E9-8583-BCB899E41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CBAD-44ED-49E9-B06E-4D44B1E76FA0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A696-0FD3-412F-9ABF-0ED361BF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BF46-B21A-4B62-AB64-A7CABF7CEFBE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5078-D7E8-40C9-9071-300854522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1D61-AB00-4C97-AB78-A5481737F402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6201-31CE-41F7-85CB-3E846EB0A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863" y="609600"/>
            <a:ext cx="8596312" cy="5432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B7B5-BAEA-4C08-B8BA-F415F8AAA886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8F06-6C62-4F34-9854-1C89B0B67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5ED1-F3FA-45A5-AD7B-5DA7C56D6FAB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B061-7C0F-46B6-ADAE-07955302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623A-ECFA-4035-A288-936E32C80136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2129-16C1-47B9-AE1B-24981FD25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EB72-98F9-49C6-866D-C4826C04719E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8B67-F9CF-46F3-959F-17400DB2A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B88F-A305-4296-B5DB-434367CE2C81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8729-7B40-4E2E-87FA-FEEC36D3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67C6-1BA0-496D-906C-B91CA59A0511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44B9-6F08-4EE8-AFDB-B1E7A9024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8CD0-A5B9-4EBB-801D-551403BB125C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0B5CE-BBFD-44F6-B512-26B9660BB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CF22-76F6-429A-A5D5-9D7CCDCFDE54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5E20-340F-4A86-BF58-467616E93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8216-61A4-4BBC-A15D-C36587C07D6B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16A2-2D80-48B3-8B76-9F53EF54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FBA031-2631-4A9B-A216-3FE959C9B932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DF56E47-F730-4475-BFF6-98DD802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ermmetcenter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atalogue" TargetMode="External"/><Relationship Id="rId2" Type="http://schemas.openxmlformats.org/officeDocument/2006/relationships/hyperlink" Target="http://mes.mosedu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atalogu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jpe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" TargetMode="External"/><Relationship Id="rId2" Type="http://schemas.openxmlformats.org/officeDocument/2006/relationships/hyperlink" Target="http://kplatform.ru/page309922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etest.ru/" TargetMode="External"/><Relationship Id="rId5" Type="http://schemas.openxmlformats.org/officeDocument/2006/relationships/hyperlink" Target="https://codewards.ru/shkolam" TargetMode="External"/><Relationship Id="rId4" Type="http://schemas.openxmlformats.org/officeDocument/2006/relationships/hyperlink" Target="https://www.yaklass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35877" y="444841"/>
            <a:ext cx="8578850" cy="2034489"/>
          </a:xfrm>
          <a:solidFill>
            <a:srgbClr val="E7FDC3"/>
          </a:solidFill>
        </p:spPr>
        <p:txBody>
          <a:bodyPr anchor="b"/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rgbClr val="5794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Цифровизация</a:t>
            </a:r>
            <a:r>
              <a:rPr lang="ru-RU" b="1" dirty="0" smtClean="0">
                <a:solidFill>
                  <a:srgbClr val="5794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российского </a:t>
            </a:r>
            <a:r>
              <a:rPr lang="ru-RU" b="1" dirty="0" err="1" smtClean="0">
                <a:solidFill>
                  <a:srgbClr val="5794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образованмия</a:t>
            </a:r>
            <a:r>
              <a:rPr lang="ru-RU" b="1" dirty="0" smtClean="0">
                <a:solidFill>
                  <a:srgbClr val="5794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br>
              <a:rPr lang="ru-RU" b="1" dirty="0" smtClean="0">
                <a:solidFill>
                  <a:srgbClr val="5794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5794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Современные тренды</a:t>
            </a:r>
            <a:endParaRPr lang="ru-RU" dirty="0" smtClean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56250" y="4745038"/>
            <a:ext cx="5602288" cy="1863725"/>
          </a:xfrm>
          <a:solidFill>
            <a:srgbClr val="E2FCD0"/>
          </a:solidFill>
        </p:spPr>
        <p:txBody>
          <a:bodyPr/>
          <a:lstStyle/>
          <a:p>
            <a:pPr marL="0" indent="0" defTabSz="914400">
              <a:buFont typeface="Wingdings 3" pitchFamily="18" charset="2"/>
              <a:buNone/>
            </a:pPr>
            <a:endParaRPr lang="ru-RU" smtClean="0"/>
          </a:p>
          <a:p>
            <a:pPr marL="0" indent="0" defTabSz="914400">
              <a:buFont typeface="Wingdings 3" pitchFamily="18" charset="2"/>
              <a:buNone/>
            </a:pPr>
            <a:r>
              <a:rPr lang="ru-RU" smtClean="0"/>
              <a:t>Семенцова Ольга Александровна, ведущий научный сотрудник отдела сопровождения ФГОС ГАУ ДПО «ИРО ПК», к.п.н., доцент;</a:t>
            </a:r>
          </a:p>
          <a:p>
            <a:pPr marL="0" indent="0" defTabSz="914400">
              <a:buFont typeface="Wingdings 3" pitchFamily="18" charset="2"/>
              <a:buNone/>
            </a:pPr>
            <a:r>
              <a:rPr lang="ru-RU" smtClean="0"/>
              <a:t>212-35-29; </a:t>
            </a:r>
            <a:r>
              <a:rPr lang="en-US" smtClean="0"/>
              <a:t>email</a:t>
            </a:r>
            <a:r>
              <a:rPr lang="ru-RU" smtClean="0"/>
              <a:t>: </a:t>
            </a:r>
            <a:r>
              <a:rPr lang="en-US" smtClean="0">
                <a:hlinkClick r:id="rId2"/>
              </a:rPr>
              <a:t>permmetcenter@mail.ru</a:t>
            </a:r>
            <a:endParaRPr lang="en-US" smtClean="0"/>
          </a:p>
          <a:p>
            <a:pPr marL="0" indent="0" defTabSz="914400">
              <a:buFont typeface="Wingdings 3" pitchFamily="18" charset="2"/>
              <a:buNone/>
            </a:pPr>
            <a:endParaRPr lang="ru-RU" smtClean="0"/>
          </a:p>
          <a:p>
            <a:pPr marL="0" indent="0" defTabSz="914400">
              <a:buFont typeface="Wingdings 3" pitchFamily="18" charset="2"/>
              <a:buNone/>
            </a:pPr>
            <a:endParaRPr lang="ru-RU" sz="2000" smtClean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767388" y="2890838"/>
            <a:ext cx="3576637" cy="923330"/>
          </a:xfrm>
          <a:prstGeom prst="rect">
            <a:avLst/>
          </a:prstGeom>
          <a:solidFill>
            <a:srgbClr val="DBE2D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800" b="1" dirty="0">
                <a:latin typeface="Times New Roman" pitchFamily="18" charset="0"/>
              </a:rPr>
              <a:t>г. Краснокамск,                                   27 августа 2019г</a:t>
            </a:r>
            <a:r>
              <a:rPr lang="ru-RU" sz="1800" b="1" dirty="0" smtClean="0">
                <a:latin typeface="Times New Roman" pitchFamily="18" charset="0"/>
              </a:rPr>
              <a:t>.</a:t>
            </a:r>
          </a:p>
          <a:p>
            <a:pPr algn="ctr" defTabSz="914400"/>
            <a:r>
              <a:rPr lang="ru-RU" sz="1800" b="1" smtClean="0">
                <a:latin typeface="Times New Roman" pitchFamily="18" charset="0"/>
              </a:rPr>
              <a:t>г.Пермь</a:t>
            </a:r>
            <a:r>
              <a:rPr lang="ru-RU" sz="1800" b="1" dirty="0" smtClean="0">
                <a:latin typeface="Times New Roman" pitchFamily="18" charset="0"/>
              </a:rPr>
              <a:t>, 29 августа 2019г.</a:t>
            </a:r>
            <a:endParaRPr lang="ru-RU" sz="1800" b="1" dirty="0">
              <a:latin typeface="Times New Roman" pitchFamily="18" charset="0"/>
            </a:endParaRPr>
          </a:p>
        </p:txBody>
      </p:sp>
      <p:pic>
        <p:nvPicPr>
          <p:cNvPr id="19460" name="Picture 6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3533775"/>
            <a:ext cx="4464050" cy="3086100"/>
          </a:xfrm>
          <a:prstGeom prst="rect">
            <a:avLst/>
          </a:prstGeom>
          <a:solidFill>
            <a:srgbClr val="FEF6D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65138" y="5730875"/>
            <a:ext cx="8596312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smtClean="0">
                <a:solidFill>
                  <a:schemeClr val="tx1"/>
                </a:solidFill>
              </a:rPr>
              <a:t>МЭШ - Московская Электронная школа-база для Российской Электронной школы </a:t>
            </a:r>
            <a:r>
              <a:rPr lang="en-US" sz="2200" smtClean="0">
                <a:solidFill>
                  <a:schemeClr val="tx1"/>
                </a:solidFill>
              </a:rPr>
              <a:t>(</a:t>
            </a:r>
            <a:r>
              <a:rPr lang="ru-RU" sz="2200" b="1" smtClean="0">
                <a:solidFill>
                  <a:schemeClr val="tx1"/>
                </a:solidFill>
              </a:rPr>
              <a:t>с 1 сентября 2018г. </a:t>
            </a:r>
            <a:r>
              <a:rPr lang="ru-RU" sz="2200" smtClean="0">
                <a:solidFill>
                  <a:schemeClr val="tx1"/>
                </a:solidFill>
              </a:rPr>
              <a:t>все школы Москвы получили электронные школьные доски, ноутбуки, скоростной Интернет и </a:t>
            </a:r>
            <a:r>
              <a:rPr lang="en-US" sz="2200" smtClean="0">
                <a:solidFill>
                  <a:schemeClr val="tx1"/>
                </a:solidFill>
              </a:rPr>
              <a:t>Wi-Fi)</a:t>
            </a:r>
            <a:r>
              <a:rPr lang="ru-RU" sz="2200" smtClean="0">
                <a:solidFill>
                  <a:schemeClr val="tx1"/>
                </a:solidFill>
              </a:rPr>
              <a:t>. </a:t>
            </a:r>
            <a:r>
              <a:rPr lang="ru-RU" sz="2200" b="1" smtClean="0">
                <a:solidFill>
                  <a:schemeClr val="tx1"/>
                </a:solidFill>
              </a:rPr>
              <a:t>К 2020 г. </a:t>
            </a:r>
            <a:r>
              <a:rPr lang="ru-RU" sz="2200" smtClean="0">
                <a:solidFill>
                  <a:schemeClr val="tx1"/>
                </a:solidFill>
              </a:rPr>
              <a:t>планируется отказаться от бумажных учебников по 11 предметам.</a:t>
            </a:r>
          </a:p>
        </p:txBody>
      </p:sp>
      <p:pic>
        <p:nvPicPr>
          <p:cNvPr id="61442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434" b="16434"/>
          <a:stretch>
            <a:fillRect/>
          </a:stretch>
        </p:blipFill>
        <p:spPr>
          <a:xfrm>
            <a:off x="677863" y="609600"/>
            <a:ext cx="8596312" cy="3276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677863" y="6042025"/>
            <a:ext cx="8596312" cy="444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9713" y="1220788"/>
            <a:ext cx="118078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Московская электронная школа</a:t>
            </a:r>
            <a:r>
              <a:rPr lang="ru-RU" sz="32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 – облачная интернет-платформа, содержащая все необходимые образовательные материалы, инструменты для их создания и редактирования, а также конструктор цифровой основной образовательной программы</a:t>
            </a:r>
          </a:p>
        </p:txBody>
      </p:sp>
      <p:grpSp>
        <p:nvGrpSpPr>
          <p:cNvPr id="62466" name="Группа 5"/>
          <p:cNvGrpSpPr>
            <a:grpSpLocks/>
          </p:cNvGrpSpPr>
          <p:nvPr/>
        </p:nvGrpSpPr>
        <p:grpSpPr bwMode="auto">
          <a:xfrm>
            <a:off x="0" y="338138"/>
            <a:ext cx="12192000" cy="635000"/>
            <a:chOff x="0" y="253748"/>
            <a:chExt cx="9144000" cy="476527"/>
          </a:xfrm>
        </p:grpSpPr>
        <p:sp>
          <p:nvSpPr>
            <p:cNvPr id="62476" name="Прямоугольник 2"/>
            <p:cNvSpPr>
              <a:spLocks noChangeArrowheads="1"/>
            </p:cNvSpPr>
            <p:nvPr/>
          </p:nvSpPr>
          <p:spPr bwMode="auto">
            <a:xfrm>
              <a:off x="0" y="253748"/>
              <a:ext cx="9144000" cy="387326"/>
            </a:xfrm>
            <a:prstGeom prst="rect">
              <a:avLst/>
            </a:prstGeom>
            <a:solidFill>
              <a:srgbClr val="0095DB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defTabSz="1219200"/>
              <a:r>
                <a:rPr lang="ru-RU" sz="2100" b="1">
                  <a:solidFill>
                    <a:srgbClr val="FFFFFF"/>
                  </a:solidFill>
                  <a:latin typeface="Calibri" pitchFamily="34" charset="0"/>
                </a:rPr>
                <a:t>МЭШ – МОСКОВСКАЯ ЭЛЕКТРОННАЯ ШКОЛА</a:t>
              </a:r>
            </a:p>
          </p:txBody>
        </p:sp>
        <p:sp>
          <p:nvSpPr>
            <p:cNvPr id="62477" name="Прямоугольник 4"/>
            <p:cNvSpPr>
              <a:spLocks noChangeArrowheads="1"/>
            </p:cNvSpPr>
            <p:nvPr/>
          </p:nvSpPr>
          <p:spPr bwMode="auto">
            <a:xfrm>
              <a:off x="0" y="639316"/>
              <a:ext cx="9144000" cy="90959"/>
            </a:xfrm>
            <a:prstGeom prst="rect">
              <a:avLst/>
            </a:prstGeom>
            <a:solidFill>
              <a:srgbClr val="2FB4E9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2467" name="Группа 11"/>
          <p:cNvGrpSpPr>
            <a:grpSpLocks/>
          </p:cNvGrpSpPr>
          <p:nvPr/>
        </p:nvGrpSpPr>
        <p:grpSpPr bwMode="auto">
          <a:xfrm>
            <a:off x="431800" y="3621088"/>
            <a:ext cx="11510963" cy="1885950"/>
            <a:chOff x="269507" y="2541068"/>
            <a:chExt cx="8633861" cy="1414915"/>
          </a:xfrm>
        </p:grpSpPr>
        <p:sp>
          <p:nvSpPr>
            <p:cNvPr id="62469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269507" y="2541070"/>
              <a:ext cx="1328287" cy="1414913"/>
            </a:xfrm>
            <a:prstGeom prst="roundRect">
              <a:avLst>
                <a:gd name="adj" fmla="val 7972"/>
              </a:avLst>
            </a:prstGeom>
            <a:solidFill>
              <a:srgbClr val="DCE6F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ru-RU" sz="3700" b="1">
                  <a:latin typeface="Calibri" pitchFamily="34" charset="0"/>
                </a:rPr>
                <a:t>МЭШ</a:t>
              </a:r>
            </a:p>
          </p:txBody>
        </p:sp>
        <p:sp>
          <p:nvSpPr>
            <p:cNvPr id="62470" name="Скругленный прямоугольник 13"/>
            <p:cNvSpPr>
              <a:spLocks noChangeArrowheads="1"/>
            </p:cNvSpPr>
            <p:nvPr/>
          </p:nvSpPr>
          <p:spPr bwMode="auto">
            <a:xfrm>
              <a:off x="1597795" y="2541070"/>
              <a:ext cx="539014" cy="1414913"/>
            </a:xfrm>
            <a:prstGeom prst="roundRect">
              <a:avLst>
                <a:gd name="adj" fmla="val 16667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ru-RU" sz="3700">
                  <a:latin typeface="Calibri" pitchFamily="34" charset="0"/>
                </a:rPr>
                <a:t>=</a:t>
              </a:r>
            </a:p>
          </p:txBody>
        </p:sp>
        <p:sp>
          <p:nvSpPr>
            <p:cNvPr id="62471" name="Скругленный прямоугольник 14"/>
            <p:cNvSpPr>
              <a:spLocks noChangeArrowheads="1"/>
            </p:cNvSpPr>
            <p:nvPr/>
          </p:nvSpPr>
          <p:spPr bwMode="auto">
            <a:xfrm>
              <a:off x="2136809" y="2541070"/>
              <a:ext cx="1780673" cy="1414913"/>
            </a:xfrm>
            <a:prstGeom prst="roundRect">
              <a:avLst>
                <a:gd name="adj" fmla="val 8505"/>
              </a:avLst>
            </a:prstGeom>
            <a:solidFill>
              <a:srgbClr val="DCE6F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ru-RU" sz="2400">
                  <a:latin typeface="Calibri" pitchFamily="34" charset="0"/>
                </a:rPr>
                <a:t>Электронный дневник и журнал</a:t>
              </a:r>
            </a:p>
          </p:txBody>
        </p:sp>
        <p:sp>
          <p:nvSpPr>
            <p:cNvPr id="62472" name="Скругленный прямоугольник 15"/>
            <p:cNvSpPr>
              <a:spLocks noChangeArrowheads="1"/>
            </p:cNvSpPr>
            <p:nvPr/>
          </p:nvSpPr>
          <p:spPr bwMode="auto">
            <a:xfrm>
              <a:off x="3917482" y="2541068"/>
              <a:ext cx="539014" cy="1414913"/>
            </a:xfrm>
            <a:prstGeom prst="roundRect">
              <a:avLst>
                <a:gd name="adj" fmla="val 16667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ru-RU" sz="3700">
                  <a:latin typeface="Calibri" pitchFamily="34" charset="0"/>
                </a:rPr>
                <a:t>+</a:t>
              </a:r>
            </a:p>
          </p:txBody>
        </p:sp>
        <p:sp>
          <p:nvSpPr>
            <p:cNvPr id="62473" name="Скругленный прямоугольник 16"/>
            <p:cNvSpPr>
              <a:spLocks noChangeArrowheads="1"/>
            </p:cNvSpPr>
            <p:nvPr/>
          </p:nvSpPr>
          <p:spPr bwMode="auto">
            <a:xfrm>
              <a:off x="4456496" y="2541068"/>
              <a:ext cx="1992433" cy="1414913"/>
            </a:xfrm>
            <a:prstGeom prst="roundRect">
              <a:avLst>
                <a:gd name="adj" fmla="val 8505"/>
              </a:avLst>
            </a:prstGeom>
            <a:solidFill>
              <a:srgbClr val="DCE6F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ru-RU" sz="2400">
                  <a:latin typeface="Calibri" pitchFamily="34" charset="0"/>
                </a:rPr>
                <a:t>Библиотека электронных образовательных ресурсов</a:t>
              </a:r>
            </a:p>
          </p:txBody>
        </p:sp>
        <p:sp>
          <p:nvSpPr>
            <p:cNvPr id="62474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6448929" y="2541068"/>
              <a:ext cx="539014" cy="1414913"/>
            </a:xfrm>
            <a:prstGeom prst="roundRect">
              <a:avLst>
                <a:gd name="adj" fmla="val 16667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ru-RU" sz="3700">
                  <a:latin typeface="Calibri" pitchFamily="34" charset="0"/>
                </a:rPr>
                <a:t>+</a:t>
              </a:r>
            </a:p>
          </p:txBody>
        </p:sp>
        <p:sp>
          <p:nvSpPr>
            <p:cNvPr id="62475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6987943" y="2541068"/>
              <a:ext cx="1915425" cy="1414913"/>
            </a:xfrm>
            <a:prstGeom prst="roundRect">
              <a:avLst>
                <a:gd name="adj" fmla="val 8505"/>
              </a:avLst>
            </a:prstGeom>
            <a:solidFill>
              <a:srgbClr val="DCE6F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ru-RU" sz="2400">
                  <a:latin typeface="Calibri" pitchFamily="34" charset="0"/>
                </a:rPr>
                <a:t>Инфраструктура</a:t>
              </a:r>
            </a:p>
          </p:txBody>
        </p:sp>
      </p:grpSp>
      <p:sp>
        <p:nvSpPr>
          <p:cNvPr id="62468" name="Прямоугольник 20"/>
          <p:cNvSpPr>
            <a:spLocks noChangeArrowheads="1"/>
          </p:cNvSpPr>
          <p:nvPr/>
        </p:nvSpPr>
        <p:spPr bwMode="auto">
          <a:xfrm>
            <a:off x="1103313" y="5924550"/>
            <a:ext cx="9888537" cy="61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r>
              <a:rPr lang="ru-RU" sz="3200" b="1">
                <a:latin typeface="Calibri" pitchFamily="34" charset="0"/>
                <a:hlinkClick r:id="rId2"/>
              </a:rPr>
              <a:t>http://mes.mosedu.ru Московская электронная школа</a:t>
            </a:r>
            <a:endParaRPr lang="ru-RU" sz="3200" b="1">
              <a:latin typeface="Calibri" pitchFamily="34" charset="0"/>
              <a:hlinkClick r:id="rId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" y="371475"/>
            <a:ext cx="10491788" cy="63388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241300"/>
            <a:ext cx="10571163" cy="63293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4463" y="1220788"/>
            <a:ext cx="11903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 defTabSz="1219200">
              <a:defRPr/>
            </a:pP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БИБЛИОТЕКА ЭОР –</a:t>
            </a:r>
          </a:p>
          <a:p>
            <a:pPr algn="ctr" defTabSz="1219200">
              <a:defRPr/>
            </a:pPr>
            <a:r>
              <a:rPr lang="ru-RU" sz="3700">
                <a:solidFill>
                  <a:srgbClr val="0000FF"/>
                </a:solidFill>
                <a:latin typeface="Calibri" pitchFamily="34" charset="0"/>
              </a:rPr>
              <a:t> </a:t>
            </a:r>
            <a:r>
              <a:rPr lang="ru-RU" sz="37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это </a:t>
            </a:r>
            <a:r>
              <a:rPr lang="ru-RU" sz="37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информационно-образовательная среда</a:t>
            </a:r>
            <a:r>
              <a:rPr lang="ru-RU" sz="37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</a:p>
          <a:p>
            <a:pPr algn="ctr" defTabSz="1219200">
              <a:defRPr/>
            </a:pPr>
            <a:r>
              <a:rPr lang="ru-RU" sz="37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включающая в себя возможности работы</a:t>
            </a:r>
          </a:p>
          <a:p>
            <a:pPr algn="ctr" defTabSz="1219200">
              <a:defRPr/>
            </a:pPr>
            <a:r>
              <a:rPr lang="ru-RU" sz="3700">
                <a:latin typeface="Calibri" pitchFamily="34" charset="0"/>
              </a:rPr>
              <a:t> </a:t>
            </a:r>
            <a:r>
              <a:rPr lang="ru-RU" sz="37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 разными образовательными материалами</a:t>
            </a:r>
          </a:p>
        </p:txBody>
      </p:sp>
      <p:grpSp>
        <p:nvGrpSpPr>
          <p:cNvPr id="65538" name="Группа 5"/>
          <p:cNvGrpSpPr>
            <a:grpSpLocks/>
          </p:cNvGrpSpPr>
          <p:nvPr/>
        </p:nvGrpSpPr>
        <p:grpSpPr bwMode="auto">
          <a:xfrm>
            <a:off x="0" y="452438"/>
            <a:ext cx="12192000" cy="635000"/>
            <a:chOff x="0" y="253748"/>
            <a:chExt cx="9144000" cy="476527"/>
          </a:xfrm>
        </p:grpSpPr>
        <p:sp>
          <p:nvSpPr>
            <p:cNvPr id="65542" name="Прямоугольник 6"/>
            <p:cNvSpPr>
              <a:spLocks noChangeArrowheads="1"/>
            </p:cNvSpPr>
            <p:nvPr/>
          </p:nvSpPr>
          <p:spPr bwMode="auto">
            <a:xfrm>
              <a:off x="0" y="253748"/>
              <a:ext cx="9144000" cy="387326"/>
            </a:xfrm>
            <a:prstGeom prst="rect">
              <a:avLst/>
            </a:prstGeom>
            <a:solidFill>
              <a:srgbClr val="0095DB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defTabSz="1219200"/>
              <a:r>
                <a:rPr lang="ru-RU" sz="2100" b="1">
                  <a:solidFill>
                    <a:srgbClr val="FFFFFF"/>
                  </a:solidFill>
                  <a:latin typeface="Calibri" pitchFamily="34" charset="0"/>
                </a:rPr>
                <a:t>МЭШ . БИБЛИОТЕКА</a:t>
              </a:r>
            </a:p>
          </p:txBody>
        </p:sp>
        <p:sp>
          <p:nvSpPr>
            <p:cNvPr id="65543" name="Прямоугольник 7"/>
            <p:cNvSpPr>
              <a:spLocks noChangeArrowheads="1"/>
            </p:cNvSpPr>
            <p:nvPr/>
          </p:nvSpPr>
          <p:spPr bwMode="auto">
            <a:xfrm>
              <a:off x="0" y="639316"/>
              <a:ext cx="9144000" cy="90959"/>
            </a:xfrm>
            <a:prstGeom prst="rect">
              <a:avLst/>
            </a:prstGeom>
            <a:solidFill>
              <a:srgbClr val="2FB4E9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6553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438" y="4678363"/>
            <a:ext cx="5930900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5540" name="TextBox 9"/>
          <p:cNvSpPr txBox="1">
            <a:spLocks noChangeArrowheads="1"/>
          </p:cNvSpPr>
          <p:nvPr/>
        </p:nvSpPr>
        <p:spPr bwMode="auto">
          <a:xfrm>
            <a:off x="11482388" y="452438"/>
            <a:ext cx="7096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1" name="Прямоугольник 10"/>
          <p:cNvSpPr>
            <a:spLocks noChangeArrowheads="1"/>
          </p:cNvSpPr>
          <p:nvPr/>
        </p:nvSpPr>
        <p:spPr bwMode="auto">
          <a:xfrm>
            <a:off x="2927350" y="3910013"/>
            <a:ext cx="6240463" cy="61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/>
            <a:r>
              <a:rPr lang="en-US" sz="3200" b="1">
                <a:latin typeface="Calibri" pitchFamily="34" charset="0"/>
                <a:hlinkClick r:id="rId3"/>
              </a:rPr>
              <a:t>https://uchebnik.mos.ru/catalogue</a:t>
            </a:r>
            <a:r>
              <a:rPr lang="ru-RU" sz="32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Группа 5"/>
          <p:cNvGrpSpPr>
            <a:grpSpLocks/>
          </p:cNvGrpSpPr>
          <p:nvPr/>
        </p:nvGrpSpPr>
        <p:grpSpPr bwMode="auto">
          <a:xfrm>
            <a:off x="0" y="452438"/>
            <a:ext cx="12192000" cy="635000"/>
            <a:chOff x="0" y="253748"/>
            <a:chExt cx="9144000" cy="476527"/>
          </a:xfrm>
        </p:grpSpPr>
        <p:sp>
          <p:nvSpPr>
            <p:cNvPr id="66566" name="Прямоугольник 6"/>
            <p:cNvSpPr>
              <a:spLocks noChangeArrowheads="1"/>
            </p:cNvSpPr>
            <p:nvPr/>
          </p:nvSpPr>
          <p:spPr bwMode="auto">
            <a:xfrm>
              <a:off x="0" y="253748"/>
              <a:ext cx="9144000" cy="387326"/>
            </a:xfrm>
            <a:prstGeom prst="rect">
              <a:avLst/>
            </a:prstGeom>
            <a:solidFill>
              <a:srgbClr val="0095DB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defTabSz="1219200"/>
              <a:r>
                <a:rPr lang="ru-RU" sz="2100" b="1">
                  <a:solidFill>
                    <a:srgbClr val="FFFFFF"/>
                  </a:solidFill>
                  <a:latin typeface="Calibri" pitchFamily="34" charset="0"/>
                </a:rPr>
                <a:t>МЭШ . БИБЛИОТЕКА</a:t>
              </a:r>
            </a:p>
          </p:txBody>
        </p:sp>
        <p:sp>
          <p:nvSpPr>
            <p:cNvPr id="66567" name="Прямоугольник 7"/>
            <p:cNvSpPr>
              <a:spLocks noChangeArrowheads="1"/>
            </p:cNvSpPr>
            <p:nvPr/>
          </p:nvSpPr>
          <p:spPr bwMode="auto">
            <a:xfrm>
              <a:off x="0" y="639316"/>
              <a:ext cx="9144000" cy="90959"/>
            </a:xfrm>
            <a:prstGeom prst="rect">
              <a:avLst/>
            </a:prstGeom>
            <a:solidFill>
              <a:srgbClr val="2FB4E9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66562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3511550"/>
            <a:ext cx="2232025" cy="1079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6563" name="TextBox 9"/>
          <p:cNvSpPr txBox="1">
            <a:spLocks noChangeArrowheads="1"/>
          </p:cNvSpPr>
          <p:nvPr/>
        </p:nvSpPr>
        <p:spPr bwMode="auto">
          <a:xfrm>
            <a:off x="11482388" y="452438"/>
            <a:ext cx="7096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4463" y="1017588"/>
            <a:ext cx="114236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defTabSz="1219200">
              <a:defRPr/>
            </a:pPr>
            <a:r>
              <a:rPr lang="ru-RU" sz="37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Основная задача Библиотеки ЭОР</a:t>
            </a:r>
            <a:r>
              <a:rPr lang="ru-RU" sz="3700" b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37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создание условий, обеспечивающих широкий доступ и вариативное использование образовательного контента с целью повышения качества образования</a:t>
            </a:r>
          </a:p>
          <a:p>
            <a:pPr algn="just" defTabSz="1219200">
              <a:defRPr/>
            </a:pPr>
            <a:r>
              <a:rPr lang="ru-RU" sz="27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ru-RU" sz="27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sz="2700">
              <a:solidFill>
                <a:srgbClr val="25406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175" y="3621088"/>
            <a:ext cx="9024938" cy="30400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10"/>
          <p:cNvSpPr>
            <a:spLocks noChangeArrowheads="1"/>
          </p:cNvSpPr>
          <p:nvPr/>
        </p:nvSpPr>
        <p:spPr bwMode="auto">
          <a:xfrm>
            <a:off x="0" y="338138"/>
            <a:ext cx="12192000" cy="517525"/>
          </a:xfrm>
          <a:prstGeom prst="rect">
            <a:avLst/>
          </a:prstGeom>
          <a:solidFill>
            <a:srgbClr val="0095DB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7586" name="Прямоугольник 14"/>
          <p:cNvSpPr>
            <a:spLocks noChangeArrowheads="1"/>
          </p:cNvSpPr>
          <p:nvPr/>
        </p:nvSpPr>
        <p:spPr bwMode="auto">
          <a:xfrm>
            <a:off x="0" y="855663"/>
            <a:ext cx="12192000" cy="120650"/>
          </a:xfrm>
          <a:prstGeom prst="rect">
            <a:avLst/>
          </a:prstGeom>
          <a:solidFill>
            <a:srgbClr val="2FB4E9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7587" name="Прямоугольник 17"/>
          <p:cNvSpPr>
            <a:spLocks noChangeArrowheads="1"/>
          </p:cNvSpPr>
          <p:nvPr/>
        </p:nvSpPr>
        <p:spPr bwMode="auto">
          <a:xfrm>
            <a:off x="7938" y="6738938"/>
            <a:ext cx="12192000" cy="120650"/>
          </a:xfrm>
          <a:prstGeom prst="rect">
            <a:avLst/>
          </a:prstGeom>
          <a:solidFill>
            <a:srgbClr val="2FB4E9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7588" name="TextBox 11"/>
          <p:cNvSpPr txBox="1">
            <a:spLocks noChangeArrowheads="1"/>
          </p:cNvSpPr>
          <p:nvPr/>
        </p:nvSpPr>
        <p:spPr bwMode="auto">
          <a:xfrm>
            <a:off x="11469688" y="363538"/>
            <a:ext cx="7096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7589" name="Группа 80"/>
          <p:cNvGrpSpPr>
            <a:grpSpLocks/>
          </p:cNvGrpSpPr>
          <p:nvPr/>
        </p:nvGrpSpPr>
        <p:grpSpPr bwMode="auto">
          <a:xfrm>
            <a:off x="0" y="-50800"/>
            <a:ext cx="12179300" cy="857250"/>
            <a:chOff x="1" y="-38386"/>
            <a:chExt cx="9134174" cy="643955"/>
          </a:xfrm>
        </p:grpSpPr>
        <p:sp>
          <p:nvSpPr>
            <p:cNvPr id="67645" name="TextBox 18"/>
            <p:cNvSpPr txBox="1">
              <a:spLocks noChangeArrowheads="1"/>
            </p:cNvSpPr>
            <p:nvPr/>
          </p:nvSpPr>
          <p:spPr bwMode="auto">
            <a:xfrm>
              <a:off x="1" y="267015"/>
              <a:ext cx="91341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defTabSz="1219200"/>
              <a:r>
                <a:rPr lang="ru-RU" sz="2100" b="1">
                  <a:solidFill>
                    <a:srgbClr val="FFFFFF"/>
                  </a:solidFill>
                  <a:latin typeface="Calibri" pitchFamily="34" charset="0"/>
                </a:rPr>
                <a:t>МЭШ. БИБЛИОТЕКА. КОНТЕНТ</a:t>
              </a:r>
              <a:r>
                <a:rPr lang="en-US" sz="2100" b="1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ru-RU" sz="2100" b="1">
                  <a:solidFill>
                    <a:srgbClr val="FFFFFF"/>
                  </a:solidFill>
                  <a:latin typeface="Calibri" pitchFamily="34" charset="0"/>
                </a:rPr>
                <a:t>В ЦИФРАХ  </a:t>
              </a:r>
            </a:p>
          </p:txBody>
        </p:sp>
        <p:pic>
          <p:nvPicPr>
            <p:cNvPr id="67646" name="Рисунок 2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988" y="1"/>
              <a:ext cx="238613" cy="23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47" name="TextBox 29"/>
            <p:cNvSpPr txBox="1">
              <a:spLocks noChangeArrowheads="1"/>
            </p:cNvSpPr>
            <p:nvPr/>
          </p:nvSpPr>
          <p:spPr bwMode="auto">
            <a:xfrm>
              <a:off x="451118" y="10433"/>
              <a:ext cx="344164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defTabSz="1219200"/>
              <a:r>
                <a:rPr lang="ru-RU" sz="1200" b="1">
                  <a:solidFill>
                    <a:srgbClr val="414B50"/>
                  </a:solidFill>
                  <a:latin typeface="Times New Roman" pitchFamily="18" charset="0"/>
                  <a:cs typeface="Times New Roman" pitchFamily="18" charset="0"/>
                </a:rPr>
                <a:t>ДЕПАРТАМЕНТ ОБРАЗОВАНИЯ </a:t>
              </a:r>
              <a:r>
                <a:rPr lang="ru-RU" sz="1200" b="1">
                  <a:solidFill>
                    <a:srgbClr val="008FD8"/>
                  </a:solidFill>
                  <a:latin typeface="Times New Roman" pitchFamily="18" charset="0"/>
                  <a:cs typeface="Times New Roman" pitchFamily="18" charset="0"/>
                </a:rPr>
                <a:t>ГОРОДА МОСКВЫ</a:t>
              </a:r>
            </a:p>
          </p:txBody>
        </p:sp>
        <p:sp>
          <p:nvSpPr>
            <p:cNvPr id="67648" name="TextBox 32"/>
            <p:cNvSpPr txBox="1">
              <a:spLocks noChangeArrowheads="1"/>
            </p:cNvSpPr>
            <p:nvPr/>
          </p:nvSpPr>
          <p:spPr bwMode="auto">
            <a:xfrm>
              <a:off x="7379839" y="-38386"/>
              <a:ext cx="1713995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defTabSz="1219200"/>
              <a:r>
                <a:rPr lang="en-US" sz="1700" b="1">
                  <a:solidFill>
                    <a:srgbClr val="008FD8"/>
                  </a:solidFill>
                  <a:latin typeface="Times New Roman" pitchFamily="18" charset="0"/>
                  <a:cs typeface="Times New Roman" pitchFamily="18" charset="0"/>
                </a:rPr>
                <a:t>www.mos.ru/dogm</a:t>
              </a:r>
              <a:endParaRPr lang="ru-RU" sz="1700" b="1">
                <a:solidFill>
                  <a:srgbClr val="008FD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590" name="Прямоугольник 23"/>
          <p:cNvSpPr>
            <a:spLocks noChangeArrowheads="1"/>
          </p:cNvSpPr>
          <p:nvPr/>
        </p:nvSpPr>
        <p:spPr bwMode="auto">
          <a:xfrm>
            <a:off x="0" y="852488"/>
            <a:ext cx="12192000" cy="120650"/>
          </a:xfrm>
          <a:prstGeom prst="rect">
            <a:avLst/>
          </a:prstGeom>
          <a:solidFill>
            <a:srgbClr val="2FB4E9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7591" name="Прямоугольник 47"/>
          <p:cNvSpPr>
            <a:spLocks noChangeArrowheads="1"/>
          </p:cNvSpPr>
          <p:nvPr/>
        </p:nvSpPr>
        <p:spPr bwMode="auto">
          <a:xfrm>
            <a:off x="0" y="6738938"/>
            <a:ext cx="12192000" cy="120650"/>
          </a:xfrm>
          <a:prstGeom prst="rect">
            <a:avLst/>
          </a:prstGeom>
          <a:solidFill>
            <a:srgbClr val="2FB4E9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7592" name="Группа 12"/>
          <p:cNvGrpSpPr>
            <a:grpSpLocks/>
          </p:cNvGrpSpPr>
          <p:nvPr/>
        </p:nvGrpSpPr>
        <p:grpSpPr bwMode="auto">
          <a:xfrm>
            <a:off x="144463" y="1123950"/>
            <a:ext cx="12047537" cy="5568950"/>
            <a:chOff x="107504" y="695200"/>
            <a:chExt cx="9036496" cy="4324319"/>
          </a:xfrm>
        </p:grpSpPr>
        <p:sp>
          <p:nvSpPr>
            <p:cNvPr id="67599" name="Скругленный прямоугольник 13"/>
            <p:cNvSpPr>
              <a:spLocks noChangeArrowheads="1"/>
            </p:cNvSpPr>
            <p:nvPr/>
          </p:nvSpPr>
          <p:spPr bwMode="auto">
            <a:xfrm>
              <a:off x="175904" y="695200"/>
              <a:ext cx="8774769" cy="123931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8C3836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7600" name="Скругленный прямоугольник 15"/>
            <p:cNvSpPr>
              <a:spLocks noChangeArrowheads="1"/>
            </p:cNvSpPr>
            <p:nvPr/>
          </p:nvSpPr>
          <p:spPr bwMode="auto">
            <a:xfrm>
              <a:off x="1907704" y="2037478"/>
              <a:ext cx="1746416" cy="29820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8C3836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7601" name="Скругленный прямоугольник 19"/>
            <p:cNvSpPr>
              <a:spLocks noChangeArrowheads="1"/>
            </p:cNvSpPr>
            <p:nvPr/>
          </p:nvSpPr>
          <p:spPr bwMode="auto">
            <a:xfrm>
              <a:off x="107504" y="2037478"/>
              <a:ext cx="1746416" cy="29820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8C3836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7602" name="Скругленный прямоугольник 30"/>
            <p:cNvSpPr>
              <a:spLocks noChangeArrowheads="1"/>
            </p:cNvSpPr>
            <p:nvPr/>
          </p:nvSpPr>
          <p:spPr bwMode="auto">
            <a:xfrm>
              <a:off x="5542281" y="2029689"/>
              <a:ext cx="1746416" cy="29820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8C3836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Скругленный прямоугольник 26"/>
            <p:cNvSpPr>
              <a:spLocks noChangeArrowheads="1"/>
            </p:cNvSpPr>
            <p:nvPr/>
          </p:nvSpPr>
          <p:spPr bwMode="auto">
            <a:xfrm>
              <a:off x="132509" y="2285386"/>
              <a:ext cx="1627737" cy="195999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65097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  <a:effectLst>
              <a:outerShdw sy="23000" kx="1199993" algn="br" rotWithShape="0">
                <a:srgbClr val="000000">
                  <a:alpha val="20000"/>
                </a:srgbClr>
              </a:outerShdw>
            </a:effectLst>
          </p:spPr>
          <p:txBody>
            <a:bodyPr lIns="0" tIns="45719" rIns="0" bIns="45719"/>
            <a:lstStyle/>
            <a:p>
              <a:pPr defTabSz="1219200">
                <a:spcAft>
                  <a:spcPts val="1800"/>
                </a:spcAft>
                <a:defRPr/>
              </a:pPr>
              <a:endParaRPr lang="ru-RU" sz="2100">
                <a:latin typeface="Calibri" pitchFamily="34" charset="0"/>
              </a:endParaRPr>
            </a:p>
          </p:txBody>
        </p:sp>
        <p:sp>
          <p:nvSpPr>
            <p:cNvPr id="67604" name="Скругленный прямоугольник 33"/>
            <p:cNvSpPr>
              <a:spLocks noChangeArrowheads="1"/>
            </p:cNvSpPr>
            <p:nvPr/>
          </p:nvSpPr>
          <p:spPr bwMode="auto">
            <a:xfrm>
              <a:off x="3738716" y="2029689"/>
              <a:ext cx="1746416" cy="29820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8C3836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Скругленный прямоугольник 26"/>
            <p:cNvSpPr>
              <a:spLocks noChangeArrowheads="1"/>
            </p:cNvSpPr>
            <p:nvPr/>
          </p:nvSpPr>
          <p:spPr bwMode="auto">
            <a:xfrm>
              <a:off x="3796404" y="2206493"/>
              <a:ext cx="1613447" cy="195999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65097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  <a:effectLst>
              <a:outerShdw sy="23000" kx="1199993" algn="br" rotWithShape="0">
                <a:srgbClr val="000000">
                  <a:alpha val="20000"/>
                </a:srgbClr>
              </a:outerShdw>
            </a:effectLst>
          </p:spPr>
          <p:txBody>
            <a:bodyPr lIns="0" tIns="45719" rIns="0" bIns="45719"/>
            <a:lstStyle/>
            <a:p>
              <a:pPr defTabSz="1219200">
                <a:spcAft>
                  <a:spcPts val="1800"/>
                </a:spcAft>
                <a:defRPr/>
              </a:pPr>
              <a:endParaRPr lang="ru-RU" sz="2100">
                <a:latin typeface="Calibri" pitchFamily="34" charset="0"/>
              </a:endParaRPr>
            </a:p>
          </p:txBody>
        </p:sp>
        <p:sp>
          <p:nvSpPr>
            <p:cNvPr id="67606" name="TextBox 35"/>
            <p:cNvSpPr txBox="1">
              <a:spLocks noChangeArrowheads="1"/>
            </p:cNvSpPr>
            <p:nvPr/>
          </p:nvSpPr>
          <p:spPr bwMode="auto">
            <a:xfrm>
              <a:off x="3796194" y="2316555"/>
              <a:ext cx="1614008" cy="286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algn="ctr" defTabSz="1219200"/>
              <a:r>
                <a:rPr lang="ru-RU" sz="1600" b="1">
                  <a:solidFill>
                    <a:srgbClr val="002060"/>
                  </a:solidFill>
                  <a:latin typeface="Calibri" pitchFamily="34" charset="0"/>
                </a:rPr>
                <a:t>ПОСОБИЯ УЧИТЕЛЕЙ</a:t>
              </a:r>
            </a:p>
          </p:txBody>
        </p:sp>
        <p:sp>
          <p:nvSpPr>
            <p:cNvPr id="67607" name="TextBox 36"/>
            <p:cNvSpPr txBox="1">
              <a:spLocks noChangeArrowheads="1"/>
            </p:cNvSpPr>
            <p:nvPr/>
          </p:nvSpPr>
          <p:spPr bwMode="auto">
            <a:xfrm>
              <a:off x="4149854" y="4260591"/>
              <a:ext cx="829074" cy="62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defTabSz="1219200"/>
              <a:r>
                <a:rPr lang="ru-RU" sz="4400" b="1">
                  <a:solidFill>
                    <a:schemeClr val="bg1"/>
                  </a:solidFill>
                  <a:latin typeface="Calibri" pitchFamily="34" charset="0"/>
                </a:rPr>
                <a:t>902</a:t>
              </a:r>
              <a:endParaRPr lang="en-US" sz="4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7608" name="TextBox 37"/>
            <p:cNvSpPr txBox="1">
              <a:spLocks noChangeArrowheads="1"/>
            </p:cNvSpPr>
            <p:nvPr/>
          </p:nvSpPr>
          <p:spPr bwMode="auto">
            <a:xfrm>
              <a:off x="321692" y="4358466"/>
              <a:ext cx="1249060" cy="57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defTabSz="1219200"/>
              <a:r>
                <a:rPr lang="ru-RU" sz="4000" b="1">
                  <a:solidFill>
                    <a:schemeClr val="bg1"/>
                  </a:solidFill>
                  <a:latin typeface="Calibri" pitchFamily="34" charset="0"/>
                </a:rPr>
                <a:t>34 426</a:t>
              </a:r>
              <a:endParaRPr lang="ru-RU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4530" y="2663826"/>
              <a:ext cx="1297902" cy="97506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610" name="Скругленный прямоугольник 39"/>
            <p:cNvSpPr>
              <a:spLocks noChangeArrowheads="1"/>
            </p:cNvSpPr>
            <p:nvPr/>
          </p:nvSpPr>
          <p:spPr bwMode="auto">
            <a:xfrm>
              <a:off x="7340908" y="2029689"/>
              <a:ext cx="1746416" cy="29820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8C3836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" name="Скругленный прямоугольник 26"/>
            <p:cNvSpPr>
              <a:spLocks noChangeArrowheads="1"/>
            </p:cNvSpPr>
            <p:nvPr/>
          </p:nvSpPr>
          <p:spPr bwMode="auto">
            <a:xfrm>
              <a:off x="1979341" y="2260732"/>
              <a:ext cx="1628927" cy="1959996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65097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  <a:effectLst>
              <a:outerShdw sy="23000" kx="1199993" algn="br" rotWithShape="0">
                <a:srgbClr val="000000">
                  <a:alpha val="20000"/>
                </a:srgbClr>
              </a:outerShdw>
            </a:effectLst>
          </p:spPr>
          <p:txBody>
            <a:bodyPr lIns="0" tIns="45719" rIns="0" bIns="45719"/>
            <a:lstStyle/>
            <a:p>
              <a:pPr defTabSz="1219200">
                <a:spcAft>
                  <a:spcPts val="1800"/>
                </a:spcAft>
                <a:defRPr/>
              </a:pPr>
              <a:endParaRPr lang="ru-RU" sz="2100">
                <a:latin typeface="Calibri" pitchFamily="34" charset="0"/>
              </a:endParaRPr>
            </a:p>
          </p:txBody>
        </p:sp>
        <p:sp>
          <p:nvSpPr>
            <p:cNvPr id="67612" name="TextBox 41"/>
            <p:cNvSpPr txBox="1">
              <a:spLocks noChangeArrowheads="1"/>
            </p:cNvSpPr>
            <p:nvPr/>
          </p:nvSpPr>
          <p:spPr bwMode="auto">
            <a:xfrm>
              <a:off x="1979712" y="2335762"/>
              <a:ext cx="1625630" cy="47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algn="ctr" defTabSz="1219200"/>
              <a:r>
                <a:rPr lang="ru-RU" sz="1600" b="1">
                  <a:solidFill>
                    <a:srgbClr val="002060"/>
                  </a:solidFill>
                  <a:latin typeface="Calibri" pitchFamily="34" charset="0"/>
                </a:rPr>
                <a:t>КОМПЛЕКСНЫЕ ПРИЛОЖЕНИЯ</a:t>
              </a:r>
            </a:p>
          </p:txBody>
        </p:sp>
        <p:sp>
          <p:nvSpPr>
            <p:cNvPr id="67613" name="TextBox 42"/>
            <p:cNvSpPr txBox="1">
              <a:spLocks noChangeArrowheads="1"/>
            </p:cNvSpPr>
            <p:nvPr/>
          </p:nvSpPr>
          <p:spPr bwMode="auto">
            <a:xfrm>
              <a:off x="2166557" y="4374628"/>
              <a:ext cx="1249060" cy="573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defTabSz="1219200"/>
              <a:r>
                <a:rPr lang="ru-RU" sz="4000" b="1">
                  <a:solidFill>
                    <a:schemeClr val="bg1"/>
                  </a:solidFill>
                  <a:latin typeface="Calibri" pitchFamily="34" charset="0"/>
                </a:rPr>
                <a:t>45 463</a:t>
              </a:r>
              <a:endParaRPr lang="ru-RU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7614" name="Picture 2" descr="https://uchebnik.mos.ru/system/game_app_versions/icons/000/000/379/original/4197.png?151732254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92538" y="2798307"/>
              <a:ext cx="525278" cy="52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15" name="Picture 4" descr="https://uchebnik.mos.ru/system/game_app_versions/icons/000/000/069/original/6404.png?15141451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33246" y="2801970"/>
              <a:ext cx="521615" cy="52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16" name="Picture 6" descr="https://uchebnik.mos.ru/system/game_app_versions/icons/000/002/741/original/LABEL_HAT000.png?152105766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92369" y="3336581"/>
              <a:ext cx="522515" cy="522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17" name="Picture 8" descr="https://uchebnik.mos.ru/system/game_app_versions/icons/000/001/798/original/%D0%91%D0%95%D0%97_%D0%93%D0%9B2.jpg?151932793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32072" y="3336581"/>
              <a:ext cx="521615" cy="522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18" name="Picture 10" descr="https://uchebnik.mos.ru/system/game_app_versions/icons/000/000/219/original/logo230px.png?151430315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07498" y="2833976"/>
              <a:ext cx="455872" cy="455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19" name="Picture 12" descr="https://uchebnik.mos.ru/system/game_app_versions/icons/000/000/310/original/w_s_1920_1080.png?151696424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65518" y="3338266"/>
              <a:ext cx="520830" cy="52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20" name="TextBox 50"/>
            <p:cNvSpPr txBox="1">
              <a:spLocks noChangeArrowheads="1"/>
            </p:cNvSpPr>
            <p:nvPr/>
          </p:nvSpPr>
          <p:spPr bwMode="auto">
            <a:xfrm>
              <a:off x="134845" y="2319599"/>
              <a:ext cx="1625630" cy="286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algn="ctr" defTabSz="1219200"/>
              <a:r>
                <a:rPr lang="ru-RU" sz="1600" b="1">
                  <a:solidFill>
                    <a:srgbClr val="002060"/>
                  </a:solidFill>
                  <a:latin typeface="Calibri" pitchFamily="34" charset="0"/>
                </a:rPr>
                <a:t>СЦЕНАРИИ УРОКОВ</a:t>
              </a:r>
            </a:p>
          </p:txBody>
        </p:sp>
        <p:pic>
          <p:nvPicPr>
            <p:cNvPr id="67621" name="Рисунок 5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9512" y="2634046"/>
              <a:ext cx="734339" cy="93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22" name="Рисунок 52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46778" y="3135497"/>
              <a:ext cx="883364" cy="106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23" name="Рисунок 5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49206" y="2722806"/>
              <a:ext cx="789910" cy="989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92068" y="1368255"/>
              <a:ext cx="1071663" cy="45116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625" name="TextBox 55"/>
            <p:cNvSpPr txBox="1">
              <a:spLocks noChangeArrowheads="1"/>
            </p:cNvSpPr>
            <p:nvPr/>
          </p:nvSpPr>
          <p:spPr bwMode="auto">
            <a:xfrm>
              <a:off x="2573721" y="700749"/>
              <a:ext cx="4123207" cy="47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algn="ctr" defTabSz="1219200"/>
              <a:r>
                <a:rPr lang="ru-RU" sz="1600" b="1">
                  <a:solidFill>
                    <a:srgbClr val="FFFF00"/>
                  </a:solidFill>
                  <a:latin typeface="Calibri" pitchFamily="34" charset="0"/>
                </a:rPr>
                <a:t>ТЕКСТЫ, РИСУНКИ, СХЕМЫ, ТАБЛИЦЫ, ЗАДАНИЯ, ПРИМЕРЫ, ОБЪЯСНЕНИЯ, ТЕСТОВЫЕ ЗАДАНИЯ</a:t>
              </a: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6918" y="764231"/>
              <a:ext cx="863284" cy="49061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62649" y="761766"/>
              <a:ext cx="644188" cy="78276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29209" y="726018"/>
              <a:ext cx="904959" cy="5510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0784" y="1254847"/>
              <a:ext cx="713251" cy="64593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181449" y="1301689"/>
              <a:ext cx="938300" cy="5953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Picture 2" descr="https://uchebnik.mos.ru/cms/system/atomic_objects/files/000/018/361/original/%D0%BA%D0%BE%D0%BB%D0%BB%D0%B0%D0%B6.jpg?1450297784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303221" y="1338671"/>
              <a:ext cx="770406" cy="57320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3" name="Picture 4" descr="https://uchebnik.mos.ru/cms/system/atomic_objects/files/000/243/114/original/%D0%9F%D0%90%D0%9F%D0%9E%D0%A0%D0%9E%D0%A2%D0%9D%D0%98%D0%9A_%D0%98%D0%9D%D0%94%D0%98%D0%99%D0%A1%D0%9A%D0%98%D0%99_%D0%92%D0%9E%D0%94%D0%AF%D0%9D%D0%9E%D0%99.png?1489930347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8131874" y="793816"/>
              <a:ext cx="651333" cy="52143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7633" name="Picture 6" descr="https://uchebnik.mos.ru/cms/system/atomic_objects/files/000/018/913/original/%D0%A1%D1%82%D1%80%D0%BE%D0%B5%D0%BD%D0%B8%D0%B5_%D0%BB%D0%B8%D1%81%D1%82%D0%B0.jpg?1450796699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4738" y="1279258"/>
              <a:ext cx="779702" cy="58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34" name="TextBox 64"/>
            <p:cNvSpPr txBox="1">
              <a:spLocks noChangeArrowheads="1"/>
            </p:cNvSpPr>
            <p:nvPr/>
          </p:nvSpPr>
          <p:spPr bwMode="auto">
            <a:xfrm>
              <a:off x="3714953" y="1320329"/>
              <a:ext cx="1569660" cy="62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defTabSz="1219200"/>
              <a:r>
                <a:rPr lang="ru-RU" sz="4400" b="1">
                  <a:solidFill>
                    <a:schemeClr val="bg1"/>
                  </a:solidFill>
                  <a:latin typeface="Calibri" pitchFamily="34" charset="0"/>
                </a:rPr>
                <a:t>376 400</a:t>
              </a:r>
              <a:endParaRPr lang="en-US" sz="4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Скругленный прямоугольник 26"/>
            <p:cNvSpPr>
              <a:spLocks noChangeArrowheads="1"/>
            </p:cNvSpPr>
            <p:nvPr/>
          </p:nvSpPr>
          <p:spPr bwMode="auto">
            <a:xfrm>
              <a:off x="7447201" y="2229915"/>
              <a:ext cx="1613447" cy="650867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65097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  <a:effectLst>
              <a:outerShdw sy="23000" kx="1199993" algn="br" rotWithShape="0">
                <a:srgbClr val="000000">
                  <a:alpha val="20000"/>
                </a:srgbClr>
              </a:outerShdw>
            </a:effectLst>
          </p:spPr>
          <p:txBody>
            <a:bodyPr lIns="0" tIns="45719" rIns="0" bIns="45719"/>
            <a:lstStyle/>
            <a:p>
              <a:pPr defTabSz="1219200">
                <a:spcAft>
                  <a:spcPts val="1800"/>
                </a:spcAft>
                <a:defRPr/>
              </a:pPr>
              <a:endParaRPr lang="ru-RU" sz="2100">
                <a:latin typeface="Calibri" pitchFamily="34" charset="0"/>
              </a:endParaRPr>
            </a:p>
          </p:txBody>
        </p:sp>
        <p:sp>
          <p:nvSpPr>
            <p:cNvPr id="67636" name="TextBox 21"/>
            <p:cNvSpPr txBox="1">
              <a:spLocks noChangeArrowheads="1"/>
            </p:cNvSpPr>
            <p:nvPr/>
          </p:nvSpPr>
          <p:spPr bwMode="auto">
            <a:xfrm>
              <a:off x="7447223" y="2261191"/>
              <a:ext cx="1614008" cy="47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algn="ctr" defTabSz="1219200"/>
              <a:r>
                <a:rPr lang="ru-RU" sz="1600" b="1">
                  <a:solidFill>
                    <a:srgbClr val="002060"/>
                  </a:solidFill>
                  <a:latin typeface="Calibri" pitchFamily="34" charset="0"/>
                </a:rPr>
                <a:t>ХУДОЖЕСТВЕННАЯ</a:t>
              </a:r>
            </a:p>
            <a:p>
              <a:pPr algn="ctr" defTabSz="1219200"/>
              <a:r>
                <a:rPr lang="ru-RU" sz="1600" b="1">
                  <a:solidFill>
                    <a:srgbClr val="002060"/>
                  </a:solidFill>
                  <a:latin typeface="Calibri" pitchFamily="34" charset="0"/>
                </a:rPr>
                <a:t>ЛИТЕРАТУРА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421005" y="2682316"/>
              <a:ext cx="871619" cy="570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38" name="TextBox 25"/>
            <p:cNvSpPr txBox="1">
              <a:spLocks noChangeArrowheads="1"/>
            </p:cNvSpPr>
            <p:nvPr/>
          </p:nvSpPr>
          <p:spPr bwMode="auto">
            <a:xfrm>
              <a:off x="8314926" y="2805902"/>
              <a:ext cx="829074" cy="60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defTabSz="1219200"/>
              <a:r>
                <a:rPr lang="ru-RU" sz="4400" b="1">
                  <a:solidFill>
                    <a:schemeClr val="bg1"/>
                  </a:solidFill>
                  <a:latin typeface="Calibri" pitchFamily="34" charset="0"/>
                </a:rPr>
                <a:t>181</a:t>
              </a:r>
              <a:endParaRPr lang="en-US" sz="4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7639" name="TextBox 26"/>
            <p:cNvSpPr txBox="1">
              <a:spLocks noChangeArrowheads="1"/>
            </p:cNvSpPr>
            <p:nvPr/>
          </p:nvSpPr>
          <p:spPr bwMode="auto">
            <a:xfrm>
              <a:off x="8314926" y="3999038"/>
              <a:ext cx="771366" cy="57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defTabSz="1219200"/>
              <a:r>
                <a:rPr lang="ru-RU" sz="4000" b="1">
                  <a:solidFill>
                    <a:schemeClr val="bg1"/>
                  </a:solidFill>
                  <a:latin typeface="Calibri" pitchFamily="34" charset="0"/>
                </a:rPr>
                <a:t>350</a:t>
              </a:r>
              <a:endParaRPr lang="ru-RU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Скругленный прямоугольник 26"/>
            <p:cNvSpPr>
              <a:spLocks noChangeArrowheads="1"/>
            </p:cNvSpPr>
            <p:nvPr/>
          </p:nvSpPr>
          <p:spPr bwMode="auto">
            <a:xfrm>
              <a:off x="7450773" y="3402214"/>
              <a:ext cx="1628927" cy="653332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65097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  <a:effectLst>
              <a:outerShdw sy="23000" kx="1199993" algn="br" rotWithShape="0">
                <a:srgbClr val="000000">
                  <a:alpha val="20000"/>
                </a:srgbClr>
              </a:outerShdw>
            </a:effectLst>
          </p:spPr>
          <p:txBody>
            <a:bodyPr lIns="0" tIns="45719" rIns="0" bIns="45719"/>
            <a:lstStyle/>
            <a:p>
              <a:pPr defTabSz="1219200">
                <a:spcAft>
                  <a:spcPts val="1800"/>
                </a:spcAft>
                <a:defRPr/>
              </a:pPr>
              <a:endParaRPr lang="ru-RU" sz="2100">
                <a:latin typeface="Calibri" pitchFamily="34" charset="0"/>
              </a:endParaRPr>
            </a:p>
          </p:txBody>
        </p:sp>
        <p:sp>
          <p:nvSpPr>
            <p:cNvPr id="67641" name="TextBox 24"/>
            <p:cNvSpPr txBox="1">
              <a:spLocks noChangeArrowheads="1"/>
            </p:cNvSpPr>
            <p:nvPr/>
          </p:nvSpPr>
          <p:spPr bwMode="auto">
            <a:xfrm>
              <a:off x="7450830" y="3477041"/>
              <a:ext cx="1625630" cy="47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algn="ctr" defTabSz="1219200"/>
              <a:r>
                <a:rPr lang="ru-RU" sz="1600" b="1">
                  <a:solidFill>
                    <a:srgbClr val="002060"/>
                  </a:solidFill>
                  <a:latin typeface="Calibri" pitchFamily="34" charset="0"/>
                </a:rPr>
                <a:t>ЭЛЕКТРОННЫЕ</a:t>
              </a:r>
            </a:p>
            <a:p>
              <a:pPr algn="ctr" defTabSz="1219200"/>
              <a:r>
                <a:rPr lang="ru-RU" sz="1600" b="1">
                  <a:solidFill>
                    <a:srgbClr val="002060"/>
                  </a:solidFill>
                  <a:latin typeface="Calibri" pitchFamily="34" charset="0"/>
                </a:rPr>
                <a:t>ФОРМЫ УЧЕБНИКОВ</a:t>
              </a:r>
            </a:p>
          </p:txBody>
        </p:sp>
        <p:sp>
          <p:nvSpPr>
            <p:cNvPr id="67642" name="TextBox 73"/>
            <p:cNvSpPr txBox="1">
              <a:spLocks noChangeArrowheads="1"/>
            </p:cNvSpPr>
            <p:nvPr/>
          </p:nvSpPr>
          <p:spPr bwMode="auto">
            <a:xfrm>
              <a:off x="5868144" y="2783188"/>
              <a:ext cx="1354858" cy="62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defTabSz="1219200"/>
              <a:r>
                <a:rPr lang="ru-RU" sz="4400" b="1">
                  <a:solidFill>
                    <a:schemeClr val="bg1"/>
                  </a:solidFill>
                  <a:latin typeface="Calibri" pitchFamily="34" charset="0"/>
                </a:rPr>
                <a:t>75 550</a:t>
              </a:r>
              <a:endParaRPr lang="en-US" sz="4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7643" name="TextBox 74"/>
            <p:cNvSpPr txBox="1">
              <a:spLocks noChangeArrowheads="1"/>
            </p:cNvSpPr>
            <p:nvPr/>
          </p:nvSpPr>
          <p:spPr bwMode="auto">
            <a:xfrm>
              <a:off x="5868144" y="4274608"/>
              <a:ext cx="1354858" cy="62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defTabSz="1219200"/>
              <a:r>
                <a:rPr lang="ru-RU" sz="4400" b="1">
                  <a:solidFill>
                    <a:schemeClr val="bg1"/>
                  </a:solidFill>
                  <a:latin typeface="Calibri" pitchFamily="34" charset="0"/>
                </a:rPr>
                <a:t>23 151</a:t>
              </a:r>
              <a:endParaRPr lang="en-US" sz="4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379329" y="3924880"/>
              <a:ext cx="696581" cy="4647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0" name="Скругленный прямоугольник 26"/>
          <p:cNvSpPr>
            <a:spLocks noChangeArrowheads="1"/>
          </p:cNvSpPr>
          <p:nvPr/>
        </p:nvSpPr>
        <p:spPr bwMode="auto">
          <a:xfrm>
            <a:off x="7440613" y="3141663"/>
            <a:ext cx="2152650" cy="838200"/>
          </a:xfrm>
          <a:prstGeom prst="roundRect">
            <a:avLst>
              <a:gd name="adj" fmla="val 16667"/>
            </a:avLst>
          </a:prstGeom>
          <a:solidFill>
            <a:schemeClr val="bg1">
              <a:alpha val="65097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  <p:txBody>
          <a:bodyPr lIns="0" tIns="45719" rIns="0" bIns="45719"/>
          <a:lstStyle/>
          <a:p>
            <a:pPr defTabSz="1219200">
              <a:spcAft>
                <a:spcPts val="1800"/>
              </a:spcAft>
              <a:defRPr/>
            </a:pPr>
            <a:endParaRPr lang="ru-RU" sz="2100">
              <a:latin typeface="Calibri" pitchFamily="34" charset="0"/>
            </a:endParaRPr>
          </a:p>
        </p:txBody>
      </p:sp>
      <p:sp>
        <p:nvSpPr>
          <p:cNvPr id="67594" name="TextBox 70"/>
          <p:cNvSpPr txBox="1">
            <a:spLocks noChangeArrowheads="1"/>
          </p:cNvSpPr>
          <p:nvPr/>
        </p:nvSpPr>
        <p:spPr bwMode="auto">
          <a:xfrm>
            <a:off x="8208963" y="3181350"/>
            <a:ext cx="13843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/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ТЕСТОВЫЕ </a:t>
            </a:r>
          </a:p>
          <a:p>
            <a:pPr algn="ctr" defTabSz="1219200"/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ЗАДАНИЯ</a:t>
            </a:r>
          </a:p>
        </p:txBody>
      </p:sp>
      <p:sp>
        <p:nvSpPr>
          <p:cNvPr id="72" name="Скругленный прямоугольник 26"/>
          <p:cNvSpPr>
            <a:spLocks noChangeArrowheads="1"/>
          </p:cNvSpPr>
          <p:nvPr/>
        </p:nvSpPr>
        <p:spPr bwMode="auto">
          <a:xfrm>
            <a:off x="7440613" y="4678363"/>
            <a:ext cx="2152650" cy="835025"/>
          </a:xfrm>
          <a:prstGeom prst="roundRect">
            <a:avLst>
              <a:gd name="adj" fmla="val 16667"/>
            </a:avLst>
          </a:prstGeom>
          <a:solidFill>
            <a:schemeClr val="bg1">
              <a:alpha val="65097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  <p:txBody>
          <a:bodyPr lIns="0" tIns="45719" rIns="0" bIns="45719"/>
          <a:lstStyle/>
          <a:p>
            <a:pPr defTabSz="1219200">
              <a:spcAft>
                <a:spcPts val="1800"/>
              </a:spcAft>
              <a:defRPr/>
            </a:pPr>
            <a:endParaRPr lang="ru-RU" sz="2100">
              <a:latin typeface="Calibri" pitchFamily="34" charset="0"/>
            </a:endParaRPr>
          </a:p>
        </p:txBody>
      </p:sp>
      <p:sp>
        <p:nvSpPr>
          <p:cNvPr id="67596" name="TextBox 72"/>
          <p:cNvSpPr txBox="1">
            <a:spLocks noChangeArrowheads="1"/>
          </p:cNvSpPr>
          <p:nvPr/>
        </p:nvSpPr>
        <p:spPr bwMode="auto">
          <a:xfrm>
            <a:off x="8304213" y="4718050"/>
            <a:ext cx="1289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defTabSz="1219200"/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ТЕСТЫ</a:t>
            </a:r>
          </a:p>
        </p:txBody>
      </p:sp>
      <p:pic>
        <p:nvPicPr>
          <p:cNvPr id="67597" name="Picture 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632700" y="4868863"/>
            <a:ext cx="5762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2" descr="https://terapiaocupacional.net/wp-content/uploads/2014/07/questionnaire-158862_1280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632700" y="3040063"/>
            <a:ext cx="6715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Скругленный прямоугольник 36"/>
          <p:cNvSpPr>
            <a:spLocks noChangeArrowheads="1"/>
          </p:cNvSpPr>
          <p:nvPr/>
        </p:nvSpPr>
        <p:spPr bwMode="auto">
          <a:xfrm rot="-5400000">
            <a:off x="7904956" y="2883694"/>
            <a:ext cx="2236788" cy="5397500"/>
          </a:xfrm>
          <a:prstGeom prst="roundRect">
            <a:avLst>
              <a:gd name="adj" fmla="val 3500"/>
            </a:avLst>
          </a:prstGeom>
          <a:solidFill>
            <a:srgbClr val="953735"/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/>
          <a:lstStyle/>
          <a:p>
            <a:pPr algn="ctr" defTabSz="1219200"/>
            <a:endParaRPr lang="ru-RU" sz="2000">
              <a:solidFill>
                <a:srgbClr val="FFFFFF"/>
              </a:solidFill>
              <a:latin typeface="Calibri" pitchFamily="34" charset="0"/>
            </a:endParaRPr>
          </a:p>
          <a:p>
            <a:pPr algn="ctr" defTabSz="1219200"/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КОНСТРУКТОРЫ</a:t>
            </a:r>
          </a:p>
        </p:txBody>
      </p:sp>
      <p:sp>
        <p:nvSpPr>
          <p:cNvPr id="69634" name="Прямоугольник 10"/>
          <p:cNvSpPr>
            <a:spLocks noChangeArrowheads="1"/>
          </p:cNvSpPr>
          <p:nvPr/>
        </p:nvSpPr>
        <p:spPr bwMode="auto">
          <a:xfrm>
            <a:off x="0" y="338138"/>
            <a:ext cx="12192000" cy="517525"/>
          </a:xfrm>
          <a:prstGeom prst="rect">
            <a:avLst/>
          </a:prstGeom>
          <a:solidFill>
            <a:srgbClr val="0095DB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635" name="Прямоугольник 14"/>
          <p:cNvSpPr>
            <a:spLocks noChangeArrowheads="1"/>
          </p:cNvSpPr>
          <p:nvPr/>
        </p:nvSpPr>
        <p:spPr bwMode="auto">
          <a:xfrm>
            <a:off x="0" y="855663"/>
            <a:ext cx="12192000" cy="120650"/>
          </a:xfrm>
          <a:prstGeom prst="rect">
            <a:avLst/>
          </a:prstGeom>
          <a:solidFill>
            <a:srgbClr val="2FB4E9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636" name="Прямоугольник 17"/>
          <p:cNvSpPr>
            <a:spLocks noChangeArrowheads="1"/>
          </p:cNvSpPr>
          <p:nvPr/>
        </p:nvSpPr>
        <p:spPr bwMode="auto">
          <a:xfrm>
            <a:off x="7938" y="6738938"/>
            <a:ext cx="12192000" cy="120650"/>
          </a:xfrm>
          <a:prstGeom prst="rect">
            <a:avLst/>
          </a:prstGeom>
          <a:solidFill>
            <a:srgbClr val="2FB4E9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637" name="TextBox 18"/>
          <p:cNvSpPr txBox="1">
            <a:spLocks noChangeArrowheads="1"/>
          </p:cNvSpPr>
          <p:nvPr/>
        </p:nvSpPr>
        <p:spPr bwMode="auto">
          <a:xfrm>
            <a:off x="0" y="355600"/>
            <a:ext cx="121793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r>
              <a:rPr lang="ru-RU" sz="2100" b="1">
                <a:solidFill>
                  <a:srgbClr val="FFFFFF"/>
                </a:solidFill>
                <a:latin typeface="Calibri" pitchFamily="34" charset="0"/>
              </a:rPr>
              <a:t>МЭШ. БИБЛИОТЕКА. КОНТЕНТ</a:t>
            </a:r>
          </a:p>
        </p:txBody>
      </p:sp>
      <p:sp>
        <p:nvSpPr>
          <p:cNvPr id="69638" name="TextBox 11"/>
          <p:cNvSpPr txBox="1">
            <a:spLocks noChangeArrowheads="1"/>
          </p:cNvSpPr>
          <p:nvPr/>
        </p:nvSpPr>
        <p:spPr bwMode="auto">
          <a:xfrm>
            <a:off x="11469688" y="363538"/>
            <a:ext cx="7096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9639" name="Рисунок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Box 29"/>
          <p:cNvSpPr txBox="1">
            <a:spLocks noChangeArrowheads="1"/>
          </p:cNvSpPr>
          <p:nvPr/>
        </p:nvSpPr>
        <p:spPr bwMode="auto">
          <a:xfrm>
            <a:off x="601663" y="14288"/>
            <a:ext cx="458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/>
            <a:r>
              <a:rPr lang="ru-RU" sz="1200" b="1">
                <a:solidFill>
                  <a:srgbClr val="414B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</a:t>
            </a:r>
            <a:r>
              <a:rPr lang="ru-RU" sz="1200" b="1">
                <a:solidFill>
                  <a:srgbClr val="008FD8"/>
                </a:solidFill>
                <a:latin typeface="Times New Roman" pitchFamily="18" charset="0"/>
                <a:cs typeface="Times New Roman" pitchFamily="18" charset="0"/>
              </a:rPr>
              <a:t>ГОРОДА МОСКВЫ</a:t>
            </a:r>
          </a:p>
        </p:txBody>
      </p:sp>
      <p:sp>
        <p:nvSpPr>
          <p:cNvPr id="69641" name="TextBox 32"/>
          <p:cNvSpPr txBox="1">
            <a:spLocks noChangeArrowheads="1"/>
          </p:cNvSpPr>
          <p:nvPr/>
        </p:nvSpPr>
        <p:spPr bwMode="auto">
          <a:xfrm>
            <a:off x="9840913" y="-50800"/>
            <a:ext cx="2282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/>
            <a:r>
              <a:rPr lang="en-US" sz="1700" b="1">
                <a:solidFill>
                  <a:srgbClr val="008FD8"/>
                </a:solidFill>
                <a:latin typeface="Times New Roman" pitchFamily="18" charset="0"/>
                <a:cs typeface="Times New Roman" pitchFamily="18" charset="0"/>
              </a:rPr>
              <a:t>www.mos.ru/dogm</a:t>
            </a:r>
            <a:endParaRPr lang="ru-RU" sz="1700" b="1">
              <a:solidFill>
                <a:srgbClr val="008F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2" name="Прямоугольник 23"/>
          <p:cNvSpPr>
            <a:spLocks noChangeArrowheads="1"/>
          </p:cNvSpPr>
          <p:nvPr/>
        </p:nvSpPr>
        <p:spPr bwMode="auto">
          <a:xfrm>
            <a:off x="0" y="852488"/>
            <a:ext cx="12192000" cy="120650"/>
          </a:xfrm>
          <a:prstGeom prst="rect">
            <a:avLst/>
          </a:prstGeom>
          <a:solidFill>
            <a:srgbClr val="2FB4E9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643" name="Прямоугольник 47"/>
          <p:cNvSpPr>
            <a:spLocks noChangeArrowheads="1"/>
          </p:cNvSpPr>
          <p:nvPr/>
        </p:nvSpPr>
        <p:spPr bwMode="auto">
          <a:xfrm>
            <a:off x="0" y="6738938"/>
            <a:ext cx="12192000" cy="120650"/>
          </a:xfrm>
          <a:prstGeom prst="rect">
            <a:avLst/>
          </a:prstGeom>
          <a:solidFill>
            <a:srgbClr val="2FB4E9"/>
          </a:solidFill>
          <a:ln w="25400" algn="ctr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9644" name="Picture 2" descr="http://neva24.ru/uploads/posts/2018-05/1526889977_66589_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3352800"/>
            <a:ext cx="17303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5" name="Скругленный прямоугольник 49"/>
          <p:cNvSpPr>
            <a:spLocks noChangeArrowheads="1"/>
          </p:cNvSpPr>
          <p:nvPr/>
        </p:nvSpPr>
        <p:spPr bwMode="auto">
          <a:xfrm>
            <a:off x="325438" y="1746250"/>
            <a:ext cx="2374900" cy="1808163"/>
          </a:xfrm>
          <a:prstGeom prst="roundRect">
            <a:avLst>
              <a:gd name="adj" fmla="val 3056"/>
            </a:avLst>
          </a:prstGeom>
          <a:noFill/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646" name="Скругленный прямоугольник 3"/>
          <p:cNvSpPr>
            <a:spLocks noChangeArrowheads="1"/>
          </p:cNvSpPr>
          <p:nvPr/>
        </p:nvSpPr>
        <p:spPr bwMode="auto">
          <a:xfrm>
            <a:off x="325438" y="1257300"/>
            <a:ext cx="2374900" cy="579438"/>
          </a:xfrm>
          <a:prstGeom prst="roundRect">
            <a:avLst>
              <a:gd name="adj" fmla="val 3056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КОНТЕНТ</a:t>
            </a:r>
          </a:p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ИЗДАТЕЛЬСТВ</a:t>
            </a:r>
          </a:p>
        </p:txBody>
      </p:sp>
      <p:sp>
        <p:nvSpPr>
          <p:cNvPr id="69647" name="Скругленный прямоугольник 52"/>
          <p:cNvSpPr>
            <a:spLocks noChangeArrowheads="1"/>
          </p:cNvSpPr>
          <p:nvPr/>
        </p:nvSpPr>
        <p:spPr bwMode="auto">
          <a:xfrm>
            <a:off x="3352800" y="1746250"/>
            <a:ext cx="2374900" cy="1808163"/>
          </a:xfrm>
          <a:prstGeom prst="roundRect">
            <a:avLst>
              <a:gd name="adj" fmla="val 3056"/>
            </a:avLst>
          </a:prstGeom>
          <a:noFill/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648" name="Скругленный прямоугольник 55"/>
          <p:cNvSpPr>
            <a:spLocks noChangeArrowheads="1"/>
          </p:cNvSpPr>
          <p:nvPr/>
        </p:nvSpPr>
        <p:spPr bwMode="auto">
          <a:xfrm>
            <a:off x="3352800" y="1257300"/>
            <a:ext cx="2374900" cy="579438"/>
          </a:xfrm>
          <a:prstGeom prst="roundRect">
            <a:avLst>
              <a:gd name="adj" fmla="val 3056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КОНТЕНТ</a:t>
            </a:r>
          </a:p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ИТ-КОМПАНИЙ</a:t>
            </a:r>
          </a:p>
        </p:txBody>
      </p:sp>
      <p:sp>
        <p:nvSpPr>
          <p:cNvPr id="69649" name="Скругленный прямоугольник 58"/>
          <p:cNvSpPr>
            <a:spLocks noChangeArrowheads="1"/>
          </p:cNvSpPr>
          <p:nvPr/>
        </p:nvSpPr>
        <p:spPr bwMode="auto">
          <a:xfrm>
            <a:off x="6350000" y="1746250"/>
            <a:ext cx="2374900" cy="2693988"/>
          </a:xfrm>
          <a:prstGeom prst="roundRect">
            <a:avLst>
              <a:gd name="adj" fmla="val 3056"/>
            </a:avLst>
          </a:prstGeom>
          <a:noFill/>
          <a:ln w="25400" algn="ctr">
            <a:solidFill>
              <a:srgbClr val="953735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650" name="Скругленный прямоугольник 59"/>
          <p:cNvSpPr>
            <a:spLocks noChangeArrowheads="1"/>
          </p:cNvSpPr>
          <p:nvPr/>
        </p:nvSpPr>
        <p:spPr bwMode="auto">
          <a:xfrm>
            <a:off x="6350000" y="1257300"/>
            <a:ext cx="2374900" cy="579438"/>
          </a:xfrm>
          <a:prstGeom prst="roundRect">
            <a:avLst>
              <a:gd name="adj" fmla="val 3056"/>
            </a:avLst>
          </a:prstGeom>
          <a:solidFill>
            <a:schemeClr val="accent2"/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КОНТЕНТ</a:t>
            </a:r>
          </a:p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УЧИТЕЛЕЙ</a:t>
            </a:r>
          </a:p>
        </p:txBody>
      </p:sp>
      <p:sp>
        <p:nvSpPr>
          <p:cNvPr id="69651" name="Скругленный прямоугольник 62"/>
          <p:cNvSpPr>
            <a:spLocks noChangeArrowheads="1"/>
          </p:cNvSpPr>
          <p:nvPr/>
        </p:nvSpPr>
        <p:spPr bwMode="auto">
          <a:xfrm>
            <a:off x="9347200" y="1741488"/>
            <a:ext cx="2374900" cy="2698750"/>
          </a:xfrm>
          <a:prstGeom prst="roundRect">
            <a:avLst>
              <a:gd name="adj" fmla="val 3056"/>
            </a:avLst>
          </a:prstGeom>
          <a:noFill/>
          <a:ln w="25400" algn="ctr">
            <a:solidFill>
              <a:srgbClr val="953735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endParaRPr lang="ru-RU" sz="1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652" name="Скругленный прямоугольник 63"/>
          <p:cNvSpPr>
            <a:spLocks noChangeArrowheads="1"/>
          </p:cNvSpPr>
          <p:nvPr/>
        </p:nvSpPr>
        <p:spPr bwMode="auto">
          <a:xfrm>
            <a:off x="9347200" y="1252538"/>
            <a:ext cx="2374900" cy="581025"/>
          </a:xfrm>
          <a:prstGeom prst="roundRect">
            <a:avLst>
              <a:gd name="adj" fmla="val 3056"/>
            </a:avLst>
          </a:prstGeom>
          <a:solidFill>
            <a:schemeClr val="accent2"/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КОНТЕНТ</a:t>
            </a:r>
          </a:p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ДЕПАРТАМЕНТОВ</a:t>
            </a:r>
          </a:p>
        </p:txBody>
      </p:sp>
      <p:pic>
        <p:nvPicPr>
          <p:cNvPr id="69653" name="Picture 4" descr="http://noschool53.ru/upload/iblock/017/01739efdee649236ff099b60ba33f20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2150" y="3632200"/>
            <a:ext cx="104933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4" name="Picture 6" descr="http://okobtseva.ru/wp-content/uploads/2016/11/yaklass-1024x56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1488" y="3816350"/>
            <a:ext cx="1266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5" name="Picture 8" descr="http://freelance.ru/img/portfolio/pics/00/25/97/2463549.jpg"/>
          <p:cNvPicPr>
            <a:picLocks noChangeAspect="1" noChangeArrowheads="1"/>
          </p:cNvPicPr>
          <p:nvPr/>
        </p:nvPicPr>
        <p:blipFill>
          <a:blip r:embed="rId7"/>
          <a:srcRect l="33543" t="20267" r="33034" b="19467"/>
          <a:stretch>
            <a:fillRect/>
          </a:stretch>
        </p:blipFill>
        <p:spPr bwMode="auto">
          <a:xfrm>
            <a:off x="3421063" y="4681538"/>
            <a:ext cx="6746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6" name="Picture 2" descr="http://neva24.ru/uploads/posts/2018-05/1526889977_66589_mediu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1488" y="4557713"/>
            <a:ext cx="121285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7" name="Picture 10" descr="https://uchebnik.mos.ru/system/game_app_versions/icons/000/043/984/original/%D0%90%D1%80%D0%B8%D1%84%D0%BC%D0%B5%D1%82%D0%B8%D1%87%D0%B5%D1%81%D0%BA%D0%B0%D1%8F_%D0%BF%D1%80%D0%BE%D0%B3%D1%80%D0%B5%D1%81%D1%81%D0%B8%D1%8F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4988" y="5608638"/>
            <a:ext cx="108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12" descr="https://yt3.ggpht.com/a-/AN66SAy6fzu_r5XbA39Wk_A1aBZjuuCIfb6WOYOyEA=s900-mo-c-c0xffffffff-rj-k-n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4088" y="5588000"/>
            <a:ext cx="5270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9" name="TextBox 15"/>
          <p:cNvSpPr txBox="1">
            <a:spLocks noChangeArrowheads="1"/>
          </p:cNvSpPr>
          <p:nvPr/>
        </p:nvSpPr>
        <p:spPr bwMode="auto">
          <a:xfrm>
            <a:off x="325438" y="1909763"/>
            <a:ext cx="2184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r>
              <a:rPr lang="ru-RU" sz="1300">
                <a:latin typeface="Calibri" pitchFamily="34" charset="0"/>
              </a:rPr>
              <a:t>УЧЕБНИКИ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r>
              <a:rPr lang="ru-RU" sz="1300">
                <a:latin typeface="Calibri" pitchFamily="34" charset="0"/>
              </a:rPr>
              <a:t>ИНТЕРАКТИВНЫЕ</a:t>
            </a:r>
          </a:p>
          <a:p>
            <a:pPr defTabSz="1219200"/>
            <a:r>
              <a:rPr lang="ru-RU" sz="1300">
                <a:latin typeface="Calibri" pitchFamily="34" charset="0"/>
              </a:rPr>
              <a:t>ПРИЛОЖЕНИЯ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r>
              <a:rPr lang="ru-RU" sz="1300">
                <a:latin typeface="Calibri" pitchFamily="34" charset="0"/>
              </a:rPr>
              <a:t>* ЭЛЕКТРОННЫЕ РАБОЧИЕ ТЕТРАДИ</a:t>
            </a:r>
          </a:p>
        </p:txBody>
      </p:sp>
      <p:sp>
        <p:nvSpPr>
          <p:cNvPr id="69660" name="TextBox 65"/>
          <p:cNvSpPr txBox="1">
            <a:spLocks noChangeArrowheads="1"/>
          </p:cNvSpPr>
          <p:nvPr/>
        </p:nvSpPr>
        <p:spPr bwMode="auto">
          <a:xfrm>
            <a:off x="3421063" y="1919288"/>
            <a:ext cx="18351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/>
            <a:r>
              <a:rPr lang="ru-RU" sz="1300">
                <a:latin typeface="Calibri" pitchFamily="34" charset="0"/>
              </a:rPr>
              <a:t>ИНТЕРАКТИВНЫЕ</a:t>
            </a:r>
          </a:p>
          <a:p>
            <a:pPr defTabSz="1219200"/>
            <a:r>
              <a:rPr lang="ru-RU" sz="1300">
                <a:latin typeface="Calibri" pitchFamily="34" charset="0"/>
              </a:rPr>
              <a:t>ПРИЛОЖЕНИЯ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r>
              <a:rPr lang="ru-RU" sz="1300">
                <a:latin typeface="Calibri" pitchFamily="34" charset="0"/>
              </a:rPr>
              <a:t>*СЦЕНАРИИ УРОКОВ</a:t>
            </a:r>
          </a:p>
        </p:txBody>
      </p:sp>
      <p:sp>
        <p:nvSpPr>
          <p:cNvPr id="69661" name="TextBox 66"/>
          <p:cNvSpPr txBox="1">
            <a:spLocks noChangeArrowheads="1"/>
          </p:cNvSpPr>
          <p:nvPr/>
        </p:nvSpPr>
        <p:spPr bwMode="auto">
          <a:xfrm>
            <a:off x="6338888" y="1885950"/>
            <a:ext cx="2386012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r>
              <a:rPr lang="ru-RU" sz="1300">
                <a:latin typeface="Calibri" pitchFamily="34" charset="0"/>
              </a:rPr>
              <a:t>АТОМАРНЫЙ КОНТЕНТ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r>
              <a:rPr lang="ru-RU" sz="1300">
                <a:latin typeface="Calibri" pitchFamily="34" charset="0"/>
              </a:rPr>
              <a:t>СЦЕНАРИИ УРОКОВ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r>
              <a:rPr lang="ru-RU" sz="1300">
                <a:latin typeface="Calibri" pitchFamily="34" charset="0"/>
              </a:rPr>
              <a:t>ЭЛЕКТРОННЫЕ УЧЕБНЫЕ ПОСОБИЯ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r>
              <a:rPr lang="ru-RU" sz="1300">
                <a:latin typeface="Calibri" pitchFamily="34" charset="0"/>
              </a:rPr>
              <a:t>ИНТЕРАКТИВНЫЕ ПРИЛОЖЕНИЯ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r>
              <a:rPr lang="ru-RU" sz="1300">
                <a:latin typeface="Calibri" pitchFamily="34" charset="0"/>
              </a:rPr>
              <a:t>УЧЕБНИКИ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endParaRPr lang="ru-RU" sz="1300">
              <a:latin typeface="Calibri" pitchFamily="34" charset="0"/>
            </a:endParaRPr>
          </a:p>
        </p:txBody>
      </p:sp>
      <p:sp>
        <p:nvSpPr>
          <p:cNvPr id="69662" name="TextBox 67"/>
          <p:cNvSpPr txBox="1">
            <a:spLocks noChangeArrowheads="1"/>
          </p:cNvSpPr>
          <p:nvPr/>
        </p:nvSpPr>
        <p:spPr bwMode="auto">
          <a:xfrm>
            <a:off x="9440863" y="1885950"/>
            <a:ext cx="2384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r>
              <a:rPr lang="ru-RU" sz="1300">
                <a:latin typeface="Calibri" pitchFamily="34" charset="0"/>
              </a:rPr>
              <a:t>АТОМАРНЫЙ КОНТЕНТ (ВИДЕОЛЕКЦИИ)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r>
              <a:rPr lang="ru-RU" sz="1300">
                <a:latin typeface="Calibri" pitchFamily="34" charset="0"/>
              </a:rPr>
              <a:t>СЦЕНАРИИ УРОКОВ</a:t>
            </a:r>
          </a:p>
          <a:p>
            <a:pPr defTabSz="1219200"/>
            <a:endParaRPr lang="ru-RU" sz="1300">
              <a:latin typeface="Calibri" pitchFamily="34" charset="0"/>
            </a:endParaRPr>
          </a:p>
          <a:p>
            <a:pPr defTabSz="1219200"/>
            <a:r>
              <a:rPr lang="ru-RU" sz="1300">
                <a:latin typeface="Calibri" pitchFamily="34" charset="0"/>
              </a:rPr>
              <a:t>ЭЛЕКТРОННЫЕ УЧЕБНЫЕ ПОСОБИЯ</a:t>
            </a:r>
          </a:p>
        </p:txBody>
      </p:sp>
      <p:sp>
        <p:nvSpPr>
          <p:cNvPr id="69663" name="Скругленный прямоугольник 30"/>
          <p:cNvSpPr>
            <a:spLocks noChangeArrowheads="1"/>
          </p:cNvSpPr>
          <p:nvPr/>
        </p:nvSpPr>
        <p:spPr bwMode="auto">
          <a:xfrm>
            <a:off x="7554913" y="4527550"/>
            <a:ext cx="3800475" cy="395288"/>
          </a:xfrm>
          <a:prstGeom prst="roundRect">
            <a:avLst>
              <a:gd name="adj" fmla="val 16667"/>
            </a:avLst>
          </a:prstGeom>
          <a:solidFill>
            <a:srgbClr val="632523"/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СЦЕНАРИЕВ УРОКОВ</a:t>
            </a:r>
          </a:p>
        </p:txBody>
      </p:sp>
      <p:sp>
        <p:nvSpPr>
          <p:cNvPr id="69664" name="Скругленный прямоугольник 31"/>
          <p:cNvSpPr>
            <a:spLocks noChangeArrowheads="1"/>
          </p:cNvSpPr>
          <p:nvPr/>
        </p:nvSpPr>
        <p:spPr bwMode="auto">
          <a:xfrm>
            <a:off x="7537450" y="4954588"/>
            <a:ext cx="3817938" cy="396875"/>
          </a:xfrm>
          <a:prstGeom prst="roundRect">
            <a:avLst>
              <a:gd name="adj" fmla="val 16667"/>
            </a:avLst>
          </a:prstGeom>
          <a:solidFill>
            <a:srgbClr val="632523"/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УЧЕБНЫХ ПОСОБИЙ</a:t>
            </a:r>
          </a:p>
        </p:txBody>
      </p:sp>
      <p:sp>
        <p:nvSpPr>
          <p:cNvPr id="69665" name="Скругленный прямоугольник 33"/>
          <p:cNvSpPr>
            <a:spLocks noChangeArrowheads="1"/>
          </p:cNvSpPr>
          <p:nvPr/>
        </p:nvSpPr>
        <p:spPr bwMode="auto">
          <a:xfrm>
            <a:off x="7537450" y="5383213"/>
            <a:ext cx="3817938" cy="395287"/>
          </a:xfrm>
          <a:prstGeom prst="roundRect">
            <a:avLst>
              <a:gd name="adj" fmla="val 16667"/>
            </a:avLst>
          </a:prstGeom>
          <a:solidFill>
            <a:srgbClr val="632523"/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ТЕСТОВЫХ ЗАДАНИЙ</a:t>
            </a:r>
          </a:p>
        </p:txBody>
      </p:sp>
      <p:sp>
        <p:nvSpPr>
          <p:cNvPr id="69666" name="Скругленный прямоугольник 34"/>
          <p:cNvSpPr>
            <a:spLocks noChangeArrowheads="1"/>
          </p:cNvSpPr>
          <p:nvPr/>
        </p:nvSpPr>
        <p:spPr bwMode="auto">
          <a:xfrm>
            <a:off x="7537450" y="5818188"/>
            <a:ext cx="3817938" cy="396875"/>
          </a:xfrm>
          <a:prstGeom prst="roundRect">
            <a:avLst>
              <a:gd name="adj" fmla="val 16667"/>
            </a:avLst>
          </a:prstGeom>
          <a:solidFill>
            <a:srgbClr val="632523"/>
          </a:solidFill>
          <a:ln w="25400" algn="ctr">
            <a:noFill/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ИНТЕРАКТИВНЫХ ЗАДАНИЙ</a:t>
            </a:r>
          </a:p>
        </p:txBody>
      </p:sp>
      <p:sp>
        <p:nvSpPr>
          <p:cNvPr id="69667" name="Скругленный прямоугольник 35"/>
          <p:cNvSpPr>
            <a:spLocks noChangeArrowheads="1"/>
          </p:cNvSpPr>
          <p:nvPr/>
        </p:nvSpPr>
        <p:spPr bwMode="auto">
          <a:xfrm>
            <a:off x="7537450" y="6262688"/>
            <a:ext cx="3817938" cy="396875"/>
          </a:xfrm>
          <a:prstGeom prst="roundRect">
            <a:avLst>
              <a:gd name="adj" fmla="val 16667"/>
            </a:avLst>
          </a:prstGeom>
          <a:solidFill>
            <a:srgbClr val="632523"/>
          </a:solidFill>
          <a:ln w="25400" algn="ctr">
            <a:noFill/>
            <a:round/>
            <a:headEnd/>
            <a:tailEnd/>
          </a:ln>
        </p:spPr>
        <p:txBody>
          <a:bodyPr lIns="0" tIns="60958" rIns="0" bIns="60958" anchor="ctr"/>
          <a:lstStyle/>
          <a:p>
            <a:pPr algn="ctr" defTabSz="12192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СЦЕН В ВИРТУАЛЬНЫХ ЛАБОРАТОРИЯХ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Группа 5"/>
          <p:cNvGrpSpPr>
            <a:grpSpLocks/>
          </p:cNvGrpSpPr>
          <p:nvPr/>
        </p:nvGrpSpPr>
        <p:grpSpPr bwMode="auto">
          <a:xfrm>
            <a:off x="0" y="452438"/>
            <a:ext cx="12192000" cy="635000"/>
            <a:chOff x="0" y="253748"/>
            <a:chExt cx="9144000" cy="476527"/>
          </a:xfrm>
        </p:grpSpPr>
        <p:sp>
          <p:nvSpPr>
            <p:cNvPr id="71684" name="Прямоугольник 6"/>
            <p:cNvSpPr>
              <a:spLocks noChangeArrowheads="1"/>
            </p:cNvSpPr>
            <p:nvPr/>
          </p:nvSpPr>
          <p:spPr bwMode="auto">
            <a:xfrm>
              <a:off x="0" y="253748"/>
              <a:ext cx="9144000" cy="387326"/>
            </a:xfrm>
            <a:prstGeom prst="rect">
              <a:avLst/>
            </a:prstGeom>
            <a:solidFill>
              <a:srgbClr val="0095DB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defTabSz="1219200"/>
              <a:r>
                <a:rPr lang="ru-RU" sz="2100" b="1">
                  <a:solidFill>
                    <a:srgbClr val="FFFFFF"/>
                  </a:solidFill>
                  <a:latin typeface="Calibri" pitchFamily="34" charset="0"/>
                </a:rPr>
                <a:t>МЭШ . БИБЛИОТЕКА. ПОСТАВЩИКИ КОНТЕНТА</a:t>
              </a:r>
            </a:p>
          </p:txBody>
        </p:sp>
        <p:sp>
          <p:nvSpPr>
            <p:cNvPr id="71685" name="Прямоугольник 7"/>
            <p:cNvSpPr>
              <a:spLocks noChangeArrowheads="1"/>
            </p:cNvSpPr>
            <p:nvPr/>
          </p:nvSpPr>
          <p:spPr bwMode="auto">
            <a:xfrm>
              <a:off x="0" y="639316"/>
              <a:ext cx="9144000" cy="90959"/>
            </a:xfrm>
            <a:prstGeom prst="rect">
              <a:avLst/>
            </a:prstGeom>
            <a:solidFill>
              <a:srgbClr val="2FB4E9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27050" y="1028700"/>
            <a:ext cx="11329988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 algn="ctr" defTabSz="1219200">
              <a:defRPr/>
            </a:pPr>
            <a:r>
              <a:rPr lang="ru-RU" sz="37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Поставщики контента для Библиотеки ЭОР МЭШ:</a:t>
            </a:r>
          </a:p>
          <a:p>
            <a:pPr defTabSz="1219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ru-RU" sz="2700">
                <a:latin typeface="Calibri" pitchFamily="34" charset="0"/>
                <a:ea typeface="Calibri" pitchFamily="34" charset="0"/>
                <a:cs typeface="Times New Roman" pitchFamily="18" charset="0"/>
              </a:rPr>
              <a:t>Издательство </a:t>
            </a:r>
            <a:r>
              <a:rPr lang="ru-RU" sz="27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«Просвещение»</a:t>
            </a:r>
            <a:endParaRPr lang="ru-RU" sz="2700" b="1">
              <a:cs typeface="Arial" charset="0"/>
            </a:endParaRPr>
          </a:p>
          <a:p>
            <a:pPr defTabSz="1219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ru-RU" sz="2700">
                <a:latin typeface="Calibri" pitchFamily="34" charset="0"/>
              </a:rPr>
              <a:t>Издательство </a:t>
            </a:r>
            <a:r>
              <a:rPr lang="ru-RU" sz="2700" b="1">
                <a:latin typeface="Calibri" pitchFamily="34" charset="0"/>
              </a:rPr>
              <a:t>«Умникум»</a:t>
            </a:r>
            <a:endParaRPr lang="ru-RU" sz="2700" b="1">
              <a:cs typeface="Arial" charset="0"/>
            </a:endParaRPr>
          </a:p>
          <a:p>
            <a:pPr defTabSz="1219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ru-RU" sz="2700">
                <a:latin typeface="Calibri" pitchFamily="34" charset="0"/>
              </a:rPr>
              <a:t>ООО </a:t>
            </a:r>
            <a:r>
              <a:rPr lang="ru-RU" sz="2700" b="1">
                <a:latin typeface="Calibri" pitchFamily="34" charset="0"/>
              </a:rPr>
              <a:t>«К-Платформа» («Академия бегемота Федота» </a:t>
            </a:r>
            <a:r>
              <a:rPr lang="ru-RU" sz="2700">
                <a:latin typeface="Calibri" pitchFamily="34" charset="0"/>
              </a:rPr>
              <a:t>- каталог интерактивных приложений) </a:t>
            </a:r>
            <a:r>
              <a:rPr lang="ru-RU" sz="2700">
                <a:hlinkClick r:id="rId2"/>
              </a:rPr>
              <a:t>http://kplatform.ru/page3099229.html</a:t>
            </a:r>
            <a:r>
              <a:rPr lang="ru-RU" sz="2700">
                <a:solidFill>
                  <a:srgbClr val="000000"/>
                </a:solidFill>
              </a:rPr>
              <a:t> </a:t>
            </a:r>
            <a:endParaRPr lang="ru-RU" sz="2700">
              <a:cs typeface="Arial" charset="0"/>
            </a:endParaRPr>
          </a:p>
          <a:p>
            <a:pPr defTabSz="1219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ru-RU" sz="2700" b="1">
                <a:latin typeface="Calibri" pitchFamily="34" charset="0"/>
              </a:rPr>
              <a:t>«Учи.ру» </a:t>
            </a:r>
            <a:r>
              <a:rPr lang="ru-RU" sz="2700">
                <a:latin typeface="Calibri" pitchFamily="34" charset="0"/>
                <a:hlinkClick r:id="rId3"/>
              </a:rPr>
              <a:t>https://uchi.ru</a:t>
            </a:r>
            <a:r>
              <a:rPr lang="ru-RU" sz="2700">
                <a:latin typeface="Calibri" pitchFamily="34" charset="0"/>
              </a:rPr>
              <a:t> </a:t>
            </a:r>
            <a:endParaRPr lang="ru-RU" sz="2700">
              <a:cs typeface="Arial" charset="0"/>
            </a:endParaRPr>
          </a:p>
          <a:p>
            <a:pPr defTabSz="1219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ru-RU" sz="2700" b="1">
                <a:latin typeface="Calibri" pitchFamily="34" charset="0"/>
              </a:rPr>
              <a:t>«ЯКласс» </a:t>
            </a:r>
            <a:r>
              <a:rPr lang="ru-RU" sz="2700">
                <a:latin typeface="Calibri" pitchFamily="34" charset="0"/>
                <a:hlinkClick r:id="rId4"/>
              </a:rPr>
              <a:t>https://www.yaklass.ru</a:t>
            </a:r>
            <a:r>
              <a:rPr lang="ru-RU" sz="2700">
                <a:latin typeface="Calibri" pitchFamily="34" charset="0"/>
              </a:rPr>
              <a:t> </a:t>
            </a:r>
            <a:endParaRPr lang="ru-RU" sz="2700">
              <a:cs typeface="Arial" charset="0"/>
            </a:endParaRPr>
          </a:p>
          <a:p>
            <a:pPr defTabSz="1219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ru-RU" sz="2700" b="1">
                <a:latin typeface="Calibri" pitchFamily="34" charset="0"/>
              </a:rPr>
              <a:t>«Кодвардс» </a:t>
            </a:r>
            <a:r>
              <a:rPr lang="ru-RU" sz="2700">
                <a:latin typeface="Calibri" pitchFamily="34" charset="0"/>
                <a:hlinkClick r:id="rId5"/>
              </a:rPr>
              <a:t>https://codewards.ru/shkolam</a:t>
            </a:r>
            <a:endParaRPr lang="ru-RU" sz="2700">
              <a:cs typeface="Arial" charset="0"/>
            </a:endParaRPr>
          </a:p>
          <a:p>
            <a:pPr defTabSz="1219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ru-RU" sz="2700">
                <a:latin typeface="Calibri" pitchFamily="34" charset="0"/>
              </a:rPr>
              <a:t>ООО </a:t>
            </a:r>
            <a:r>
              <a:rPr lang="ru-RU" sz="2700" b="1">
                <a:latin typeface="Calibri" pitchFamily="34" charset="0"/>
              </a:rPr>
              <a:t>«Центр электронного тестирования» </a:t>
            </a:r>
            <a:r>
              <a:rPr lang="ru-RU" sz="2700">
                <a:latin typeface="Calibri" pitchFamily="34" charset="0"/>
                <a:hlinkClick r:id="rId6"/>
              </a:rPr>
              <a:t>http://cetest.ru</a:t>
            </a:r>
            <a:r>
              <a:rPr lang="ru-RU" sz="2700">
                <a:latin typeface="Calibri" pitchFamily="34" charset="0"/>
              </a:rPr>
              <a:t> </a:t>
            </a:r>
            <a:endParaRPr lang="ru-RU" sz="2700">
              <a:cs typeface="Arial" charset="0"/>
            </a:endParaRPr>
          </a:p>
        </p:txBody>
      </p:sp>
      <p:sp>
        <p:nvSpPr>
          <p:cNvPr id="71683" name="TextBox 9"/>
          <p:cNvSpPr txBox="1">
            <a:spLocks noChangeArrowheads="1"/>
          </p:cNvSpPr>
          <p:nvPr/>
        </p:nvSpPr>
        <p:spPr bwMode="auto">
          <a:xfrm>
            <a:off x="11469688" y="363538"/>
            <a:ext cx="7096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Группа 5"/>
          <p:cNvGrpSpPr>
            <a:grpSpLocks/>
          </p:cNvGrpSpPr>
          <p:nvPr/>
        </p:nvGrpSpPr>
        <p:grpSpPr bwMode="auto">
          <a:xfrm>
            <a:off x="0" y="260350"/>
            <a:ext cx="12192000" cy="635000"/>
            <a:chOff x="0" y="253748"/>
            <a:chExt cx="9144000" cy="476527"/>
          </a:xfrm>
        </p:grpSpPr>
        <p:sp>
          <p:nvSpPr>
            <p:cNvPr id="72708" name="Прямоугольник 5"/>
            <p:cNvSpPr>
              <a:spLocks noChangeArrowheads="1"/>
            </p:cNvSpPr>
            <p:nvPr/>
          </p:nvSpPr>
          <p:spPr bwMode="auto">
            <a:xfrm>
              <a:off x="0" y="253748"/>
              <a:ext cx="9144000" cy="387326"/>
            </a:xfrm>
            <a:prstGeom prst="rect">
              <a:avLst/>
            </a:prstGeom>
            <a:solidFill>
              <a:srgbClr val="0095DB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defTabSz="1219200"/>
              <a:r>
                <a:rPr lang="ru-RU" sz="2100" b="1">
                  <a:solidFill>
                    <a:srgbClr val="FFFFFF"/>
                  </a:solidFill>
                  <a:latin typeface="Calibri" pitchFamily="34" charset="0"/>
                </a:rPr>
                <a:t>МЭШ. БИБЛИОТЕКА. НАВИГАЦИЯ ДЛЯ ПОИСКА МАТЕРИАЛА. НАЛИЧИЕ КОНСТРУКТОРА</a:t>
              </a:r>
            </a:p>
          </p:txBody>
        </p:sp>
        <p:sp>
          <p:nvSpPr>
            <p:cNvPr id="72709" name="Прямоугольник 6"/>
            <p:cNvSpPr>
              <a:spLocks noChangeArrowheads="1"/>
            </p:cNvSpPr>
            <p:nvPr/>
          </p:nvSpPr>
          <p:spPr bwMode="auto">
            <a:xfrm>
              <a:off x="0" y="639316"/>
              <a:ext cx="9144000" cy="90959"/>
            </a:xfrm>
            <a:prstGeom prst="rect">
              <a:avLst/>
            </a:prstGeom>
            <a:solidFill>
              <a:srgbClr val="2FB4E9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2706" name="TextBox 7"/>
          <p:cNvSpPr txBox="1">
            <a:spLocks noChangeArrowheads="1"/>
          </p:cNvSpPr>
          <p:nvPr/>
        </p:nvSpPr>
        <p:spPr bwMode="auto">
          <a:xfrm>
            <a:off x="11469688" y="363538"/>
            <a:ext cx="7096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270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28700"/>
            <a:ext cx="11522075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476250"/>
            <a:ext cx="117094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Группа 5"/>
          <p:cNvGrpSpPr>
            <a:grpSpLocks/>
          </p:cNvGrpSpPr>
          <p:nvPr/>
        </p:nvGrpSpPr>
        <p:grpSpPr bwMode="auto">
          <a:xfrm>
            <a:off x="0" y="260350"/>
            <a:ext cx="12192000" cy="635000"/>
            <a:chOff x="0" y="253748"/>
            <a:chExt cx="9144000" cy="476527"/>
          </a:xfrm>
        </p:grpSpPr>
        <p:sp>
          <p:nvSpPr>
            <p:cNvPr id="73732" name="Прямоугольник 5"/>
            <p:cNvSpPr>
              <a:spLocks noChangeArrowheads="1"/>
            </p:cNvSpPr>
            <p:nvPr/>
          </p:nvSpPr>
          <p:spPr bwMode="auto">
            <a:xfrm>
              <a:off x="0" y="253748"/>
              <a:ext cx="9144000" cy="387326"/>
            </a:xfrm>
            <a:prstGeom prst="rect">
              <a:avLst/>
            </a:prstGeom>
            <a:solidFill>
              <a:srgbClr val="0095DB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defTabSz="1219200"/>
              <a:r>
                <a:rPr lang="ru-RU" sz="2100" b="1">
                  <a:solidFill>
                    <a:srgbClr val="FFFFFF"/>
                  </a:solidFill>
                  <a:latin typeface="Calibri" pitchFamily="34" charset="0"/>
                </a:rPr>
                <a:t>МЭШ. БИБЛИОТЕКА. КОНСТРУКТОР СЦЕНАРИЯ УРОКА</a:t>
              </a:r>
            </a:p>
          </p:txBody>
        </p:sp>
        <p:sp>
          <p:nvSpPr>
            <p:cNvPr id="73733" name="Прямоугольник 6"/>
            <p:cNvSpPr>
              <a:spLocks noChangeArrowheads="1"/>
            </p:cNvSpPr>
            <p:nvPr/>
          </p:nvSpPr>
          <p:spPr bwMode="auto">
            <a:xfrm>
              <a:off x="0" y="639316"/>
              <a:ext cx="9144000" cy="90959"/>
            </a:xfrm>
            <a:prstGeom prst="rect">
              <a:avLst/>
            </a:prstGeom>
            <a:solidFill>
              <a:srgbClr val="2FB4E9"/>
            </a:solidFill>
            <a:ln w="254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/>
              <a:endParaRPr lang="ru-RU" sz="17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3730" name="TextBox 7"/>
          <p:cNvSpPr txBox="1">
            <a:spLocks noChangeArrowheads="1"/>
          </p:cNvSpPr>
          <p:nvPr/>
        </p:nvSpPr>
        <p:spPr bwMode="auto">
          <a:xfrm>
            <a:off x="11469688" y="363538"/>
            <a:ext cx="7096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/>
            <a:endParaRPr lang="ru-RU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9713" y="1585913"/>
            <a:ext cx="1175385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 algn="just" defTabSz="1219200"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Конструктор для составления урока</a:t>
            </a:r>
            <a:r>
              <a:rPr lang="ru-RU" sz="3200" b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–</a:t>
            </a:r>
          </a:p>
          <a:p>
            <a:pPr algn="just" defTabSz="1219200">
              <a:defRPr/>
            </a:pPr>
            <a:r>
              <a:rPr lang="ru-RU" sz="32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программный инструмент для учителя, обеспечивающий возможность подбора обучающих материалов к уроку для их последующей демонстрации в ходе урока.</a:t>
            </a:r>
          </a:p>
          <a:p>
            <a:pPr algn="just" defTabSz="1219200">
              <a:defRPr/>
            </a:pPr>
            <a:endParaRPr lang="ru-RU" sz="3200">
              <a:solidFill>
                <a:srgbClr val="25406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 defTabSz="1219200"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Материалы для каждого этапа урока можно выбирать:</a:t>
            </a:r>
          </a:p>
          <a:p>
            <a:pPr algn="just" defTabSz="1219200">
              <a:buFontTx/>
              <a:buChar char="-"/>
              <a:defRPr/>
            </a:pPr>
            <a:r>
              <a:rPr lang="ru-RU" sz="32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из имеющихся материалов Библиотеки ЭОР;</a:t>
            </a:r>
          </a:p>
          <a:p>
            <a:pPr algn="just" defTabSz="1219200">
              <a:buFontTx/>
              <a:buChar char="-"/>
              <a:defRPr/>
            </a:pPr>
            <a:r>
              <a:rPr lang="ru-RU" sz="320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из собственных материалов, предварительно загруженных в «кабинет учителя»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0" y="338138"/>
            <a:ext cx="12192000" cy="517525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9" name="CustomShape 2"/>
          <p:cNvSpPr/>
          <p:nvPr/>
        </p:nvSpPr>
        <p:spPr>
          <a:xfrm>
            <a:off x="0" y="855663"/>
            <a:ext cx="12192000" cy="120650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0" name="CustomShape 3"/>
          <p:cNvSpPr/>
          <p:nvPr/>
        </p:nvSpPr>
        <p:spPr>
          <a:xfrm>
            <a:off x="7938" y="6738938"/>
            <a:ext cx="12192000" cy="120650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756" name="CustomShape 4"/>
          <p:cNvSpPr>
            <a:spLocks noChangeArrowheads="1"/>
          </p:cNvSpPr>
          <p:nvPr/>
        </p:nvSpPr>
        <p:spPr bwMode="auto">
          <a:xfrm>
            <a:off x="0" y="355600"/>
            <a:ext cx="1217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defTabSz="12192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МЭШ. ТРЕБОВАНИЯ К СЦЕНАРИЮ УРОКА</a:t>
            </a:r>
            <a:endParaRPr lang="ru-RU" sz="2400"/>
          </a:p>
        </p:txBody>
      </p:sp>
      <p:sp>
        <p:nvSpPr>
          <p:cNvPr id="74757" name="CustomShape 5"/>
          <p:cNvSpPr>
            <a:spLocks noChangeArrowheads="1"/>
          </p:cNvSpPr>
          <p:nvPr/>
        </p:nvSpPr>
        <p:spPr bwMode="auto">
          <a:xfrm>
            <a:off x="11469688" y="361950"/>
            <a:ext cx="70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defTabSz="1219200"/>
            <a:endParaRPr lang="ru-RU" sz="2400"/>
          </a:p>
        </p:txBody>
      </p:sp>
      <p:sp>
        <p:nvSpPr>
          <p:cNvPr id="616" name="CustomShape 8"/>
          <p:cNvSpPr/>
          <p:nvPr/>
        </p:nvSpPr>
        <p:spPr>
          <a:xfrm>
            <a:off x="0" y="852488"/>
            <a:ext cx="12192000" cy="120650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7" name="CustomShape 9"/>
          <p:cNvSpPr/>
          <p:nvPr/>
        </p:nvSpPr>
        <p:spPr>
          <a:xfrm>
            <a:off x="0" y="6738938"/>
            <a:ext cx="12192000" cy="120650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760" name="CustomShape 10"/>
          <p:cNvSpPr>
            <a:spLocks noChangeArrowheads="1"/>
          </p:cNvSpPr>
          <p:nvPr/>
        </p:nvSpPr>
        <p:spPr bwMode="auto">
          <a:xfrm>
            <a:off x="6761163" y="5924550"/>
            <a:ext cx="5229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algn="ctr" defTabSz="1219200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ru-RU" sz="4400"/>
          </a:p>
        </p:txBody>
      </p:sp>
      <p:sp>
        <p:nvSpPr>
          <p:cNvPr id="619" name="CustomShape 11"/>
          <p:cNvSpPr/>
          <p:nvPr/>
        </p:nvSpPr>
        <p:spPr>
          <a:xfrm>
            <a:off x="166688" y="1027113"/>
            <a:ext cx="11626850" cy="4975225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2556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762" name="CustomShape 12"/>
          <p:cNvSpPr>
            <a:spLocks noChangeArrowheads="1"/>
          </p:cNvSpPr>
          <p:nvPr/>
        </p:nvSpPr>
        <p:spPr bwMode="auto">
          <a:xfrm>
            <a:off x="1052513" y="1077913"/>
            <a:ext cx="103266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algn="just" defTabSz="121920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Видеоматериалы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/>
          </a:p>
        </p:txBody>
      </p:sp>
      <p:sp>
        <p:nvSpPr>
          <p:cNvPr id="74763" name="CustomShape 13"/>
          <p:cNvSpPr>
            <a:spLocks noChangeArrowheads="1"/>
          </p:cNvSpPr>
          <p:nvPr/>
        </p:nvSpPr>
        <p:spPr bwMode="auto">
          <a:xfrm>
            <a:off x="1066800" y="1809750"/>
            <a:ext cx="99647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algn="just" defTabSz="121920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Текстовые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материалы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2800"/>
          </a:p>
        </p:txBody>
      </p:sp>
      <p:sp>
        <p:nvSpPr>
          <p:cNvPr id="74764" name="CustomShape 14"/>
          <p:cNvSpPr>
            <a:spLocks noChangeArrowheads="1"/>
          </p:cNvSpPr>
          <p:nvPr/>
        </p:nvSpPr>
        <p:spPr bwMode="auto">
          <a:xfrm>
            <a:off x="1066800" y="3214688"/>
            <a:ext cx="9828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algn="just" defTabSz="121920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/>
          </a:p>
        </p:txBody>
      </p:sp>
      <p:sp>
        <p:nvSpPr>
          <p:cNvPr id="74765" name="CustomShape 15"/>
          <p:cNvSpPr>
            <a:spLocks noChangeArrowheads="1"/>
          </p:cNvSpPr>
          <p:nvPr/>
        </p:nvSpPr>
        <p:spPr bwMode="auto">
          <a:xfrm>
            <a:off x="1066800" y="3948113"/>
            <a:ext cx="1066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algn="just" defTabSz="1219200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Задания по форме, аналогичные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международным исследованиям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74766" name="Рисунок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1066800"/>
            <a:ext cx="5794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Рисунок 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763713"/>
            <a:ext cx="633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8" name="Рисунок 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00" y="2501900"/>
            <a:ext cx="579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9" name="Рисунок 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" y="3219450"/>
            <a:ext cx="5778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0" name="Рисунок 7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963" y="3954463"/>
            <a:ext cx="5778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1" name="CustomShape 16"/>
          <p:cNvSpPr>
            <a:spLocks noChangeArrowheads="1"/>
          </p:cNvSpPr>
          <p:nvPr/>
        </p:nvSpPr>
        <p:spPr bwMode="auto">
          <a:xfrm>
            <a:off x="1066800" y="2501900"/>
            <a:ext cx="10098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algn="just" defTabSz="121920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Интерактивные элементы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/>
          </a:p>
        </p:txBody>
      </p:sp>
      <p:sp>
        <p:nvSpPr>
          <p:cNvPr id="74772" name="CustomShape 17"/>
          <p:cNvSpPr>
            <a:spLocks noChangeArrowheads="1"/>
          </p:cNvSpPr>
          <p:nvPr/>
        </p:nvSpPr>
        <p:spPr bwMode="auto">
          <a:xfrm>
            <a:off x="1052513" y="5360988"/>
            <a:ext cx="10372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algn="just" defTabSz="121920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Межпредметная интеграция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/>
          </a:p>
        </p:txBody>
      </p:sp>
      <p:sp>
        <p:nvSpPr>
          <p:cNvPr id="631" name="CustomShape 18"/>
          <p:cNvSpPr/>
          <p:nvPr/>
        </p:nvSpPr>
        <p:spPr>
          <a:xfrm>
            <a:off x="361950" y="4687888"/>
            <a:ext cx="573088" cy="485775"/>
          </a:xfrm>
          <a:prstGeom prst="ellipse">
            <a:avLst/>
          </a:prstGeom>
          <a:noFill/>
          <a:ln w="3168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4774" name="Рисунок 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438" y="4465638"/>
            <a:ext cx="7270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5" name="CustomShape 19"/>
          <p:cNvSpPr>
            <a:spLocks noChangeArrowheads="1"/>
          </p:cNvSpPr>
          <p:nvPr/>
        </p:nvSpPr>
        <p:spPr bwMode="auto">
          <a:xfrm>
            <a:off x="1052513" y="4675188"/>
            <a:ext cx="1063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8" tIns="44999" rIns="89998" bIns="44999"/>
          <a:lstStyle/>
          <a:p>
            <a:pPr algn="just" defTabSz="1219200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Задания в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формате ОГЭ, ЕГЭ, ВПР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/>
          </a:p>
        </p:txBody>
      </p:sp>
      <p:sp>
        <p:nvSpPr>
          <p:cNvPr id="634" name="CustomShape 20"/>
          <p:cNvSpPr/>
          <p:nvPr/>
        </p:nvSpPr>
        <p:spPr>
          <a:xfrm>
            <a:off x="360363" y="5389563"/>
            <a:ext cx="571500" cy="484187"/>
          </a:xfrm>
          <a:prstGeom prst="ellipse">
            <a:avLst/>
          </a:prstGeom>
          <a:noFill/>
          <a:ln w="3168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4777" name="Рисунок 8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263" y="5380038"/>
            <a:ext cx="4286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269398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Я все знаю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ru-RU" sz="3200" smtClean="0">
                <a:solidFill>
                  <a:srgbClr val="0000FF"/>
                </a:solidFill>
              </a:rPr>
              <a:t>-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ru-RU" sz="3200" smtClean="0">
                <a:solidFill>
                  <a:srgbClr val="0000FF"/>
                </a:solidFill>
              </a:rPr>
              <a:t>делай как я</a:t>
            </a:r>
            <a:r>
              <a:rPr lang="ru-RU" sz="3200" smtClean="0">
                <a:solidFill>
                  <a:schemeClr val="tx1"/>
                </a:solidFill>
              </a:rPr>
              <a:t> - </a:t>
            </a:r>
            <a:r>
              <a:rPr lang="ru-RU" sz="3200" i="1" smtClean="0">
                <a:solidFill>
                  <a:schemeClr val="tx1"/>
                </a:solidFill>
              </a:rPr>
              <a:t>старая парадигма. </a:t>
            </a: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i="1" smtClean="0">
                <a:solidFill>
                  <a:schemeClr val="accent2"/>
                </a:solidFill>
              </a:rPr>
              <a:t>Я помогу тебе сделать самому</a:t>
            </a:r>
            <a:r>
              <a:rPr lang="ru-RU" sz="3200" smtClean="0">
                <a:solidFill>
                  <a:schemeClr val="tx1"/>
                </a:solidFill>
              </a:rPr>
              <a:t> – </a:t>
            </a:r>
            <a:r>
              <a:rPr lang="ru-RU" sz="3200" i="1" smtClean="0">
                <a:solidFill>
                  <a:schemeClr val="tx1"/>
                </a:solidFill>
              </a:rPr>
              <a:t>новая парадигма учителя.</a:t>
            </a:r>
            <a:endParaRPr lang="ru-RU" sz="3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7826" name="Rectangle 3"/>
          <p:cNvSpPr>
            <a:spLocks noGrp="1"/>
          </p:cNvSpPr>
          <p:nvPr>
            <p:ph type="body" sz="half" idx="1"/>
          </p:nvPr>
        </p:nvSpPr>
        <p:spPr>
          <a:xfrm>
            <a:off x="449263" y="269875"/>
            <a:ext cx="11377612" cy="1798638"/>
          </a:xfrm>
          <a:solidFill>
            <a:srgbClr val="FEF6D6"/>
          </a:solidFill>
        </p:spPr>
        <p:txBody>
          <a:bodyPr/>
          <a:lstStyle/>
          <a:p>
            <a:r>
              <a:rPr lang="ru-RU" smtClean="0"/>
              <a:t>На базе «Московской электронной школы» планируется развитие проекта «Российская электронная школа». Идея заключается в том, чтобы лучшие учителя страны создали электронные учебные материалы, которыми будут пользоваться педагоги и школьники. Благодаря доступным онлайн-курсам роль учителя снижается, а ученик становится более независимым.</a:t>
            </a:r>
          </a:p>
        </p:txBody>
      </p:sp>
      <p:pic>
        <p:nvPicPr>
          <p:cNvPr id="77827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963" y="1581150"/>
            <a:ext cx="11318875" cy="5156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Плюсы цифровизации в образовании:</a:t>
            </a:r>
          </a:p>
        </p:txBody>
      </p:sp>
      <p:pic>
        <p:nvPicPr>
          <p:cNvPr id="788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0525" y="1598613"/>
            <a:ext cx="6516688" cy="44434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9510712" cy="38274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800" smtClean="0">
                <a:solidFill>
                  <a:schemeClr val="tx1"/>
                </a:solidFill>
              </a:rPr>
              <a:t> </a:t>
            </a:r>
            <a:r>
              <a:rPr lang="ru-RU" sz="2800" smtClean="0">
                <a:solidFill>
                  <a:schemeClr val="tx1"/>
                </a:solidFill>
              </a:rPr>
              <a:t>развитие онлайн-обучения;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онлайн-курсы МООС;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 новые технологии способны увлечь школьников сильнее, чем просто лекция или рассказ;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оснащение ОУ качественным программным обеспечением, например, информационными системами, позволяющими получать доступ к образовательным ресурсам, результатам современных научных исследований и разработок, электронным научным библиотекам на различных языках мира.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38333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</a:rPr>
              <a:t>- </a:t>
            </a:r>
            <a:r>
              <a:rPr lang="ru-RU" sz="2500" smtClean="0">
                <a:solidFill>
                  <a:schemeClr val="tx1"/>
                </a:solidFill>
              </a:rPr>
              <a:t>цифровой класс будущего оснащен смартфонами, виртуальными очками, специальным ПО и образовательным </a:t>
            </a:r>
            <a:r>
              <a:rPr lang="en-US" sz="2500" smtClean="0">
                <a:solidFill>
                  <a:schemeClr val="tx1"/>
                </a:solidFill>
              </a:rPr>
              <a:t>VR </a:t>
            </a:r>
            <a:r>
              <a:rPr lang="ru-RU" sz="2500" smtClean="0">
                <a:solidFill>
                  <a:schemeClr val="tx1"/>
                </a:solidFill>
              </a:rPr>
              <a:t>контентом;</a:t>
            </a:r>
            <a:br>
              <a:rPr lang="ru-RU" sz="2500" smtClean="0">
                <a:solidFill>
                  <a:schemeClr val="tx1"/>
                </a:solidFill>
              </a:rPr>
            </a:br>
            <a:r>
              <a:rPr lang="ru-RU" sz="2500" smtClean="0">
                <a:solidFill>
                  <a:schemeClr val="tx1"/>
                </a:solidFill>
              </a:rPr>
              <a:t>- креативность учебного процесса растет;</a:t>
            </a:r>
            <a:br>
              <a:rPr lang="ru-RU" sz="2500" smtClean="0">
                <a:solidFill>
                  <a:schemeClr val="tx1"/>
                </a:solidFill>
              </a:rPr>
            </a:br>
            <a:r>
              <a:rPr lang="ru-RU" sz="2500" smtClean="0">
                <a:solidFill>
                  <a:schemeClr val="tx1"/>
                </a:solidFill>
              </a:rPr>
              <a:t>- применение полученных компетенций в условиях стремительно развивающегося цифрового мира;</a:t>
            </a:r>
            <a:br>
              <a:rPr lang="ru-RU" sz="2500" smtClean="0">
                <a:solidFill>
                  <a:schemeClr val="tx1"/>
                </a:solidFill>
              </a:rPr>
            </a:br>
            <a:r>
              <a:rPr lang="ru-RU" sz="2500" smtClean="0">
                <a:solidFill>
                  <a:schemeClr val="tx1"/>
                </a:solidFill>
              </a:rPr>
              <a:t>- появляются новые возможности для обучения;</a:t>
            </a:r>
            <a:br>
              <a:rPr lang="ru-RU" sz="2500" smtClean="0">
                <a:solidFill>
                  <a:schemeClr val="tx1"/>
                </a:solidFill>
              </a:rPr>
            </a:br>
            <a:r>
              <a:rPr lang="ru-RU" sz="2500" smtClean="0">
                <a:solidFill>
                  <a:schemeClr val="tx1"/>
                </a:solidFill>
              </a:rPr>
              <a:t>- технологии позволяют больше экспериментировать            с методикой преподавания предметов и получать мгновенную обратную связь;</a:t>
            </a:r>
            <a:br>
              <a:rPr lang="ru-RU" sz="2500" smtClean="0">
                <a:solidFill>
                  <a:schemeClr val="tx1"/>
                </a:solidFill>
              </a:rPr>
            </a:br>
            <a:r>
              <a:rPr lang="ru-RU" sz="2500" smtClean="0">
                <a:solidFill>
                  <a:schemeClr val="tx1"/>
                </a:solidFill>
              </a:rPr>
              <a:t>- активное вовлечение учащихся в учебный процесс;</a:t>
            </a:r>
            <a:br>
              <a:rPr lang="ru-RU" sz="2500" smtClean="0">
                <a:solidFill>
                  <a:schemeClr val="tx1"/>
                </a:solidFill>
              </a:rPr>
            </a:br>
            <a:r>
              <a:rPr lang="ru-RU" sz="2500" smtClean="0">
                <a:solidFill>
                  <a:schemeClr val="tx1"/>
                </a:solidFill>
              </a:rPr>
              <a:t>- множество ресурсов для организации продуктивной учебной деятельности учащихся;</a:t>
            </a:r>
            <a:br>
              <a:rPr lang="ru-RU" sz="2500" smtClean="0">
                <a:solidFill>
                  <a:schemeClr val="tx1"/>
                </a:solidFill>
              </a:rPr>
            </a:br>
            <a:r>
              <a:rPr lang="ru-RU" sz="2500" smtClean="0">
                <a:solidFill>
                  <a:schemeClr val="tx1"/>
                </a:solidFill>
              </a:rPr>
              <a:t>- технологии помогут автоматизировать или упростить выполнение ряда утомительных обязанностей;</a:t>
            </a:r>
            <a:br>
              <a:rPr lang="ru-RU" sz="2500" smtClean="0">
                <a:solidFill>
                  <a:schemeClr val="tx1"/>
                </a:solidFill>
              </a:rPr>
            </a:br>
            <a:endParaRPr lang="ru-RU" sz="25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</a:rPr>
              <a:t>- </a:t>
            </a:r>
            <a:r>
              <a:rPr lang="ru-RU" sz="2800" smtClean="0">
                <a:solidFill>
                  <a:schemeClr val="tx1"/>
                </a:solidFill>
              </a:rPr>
              <a:t>мгновенный доступ к нужной информации и воспитание важных навыков по работе с разными информационными источниками;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жизненный навык и важный вид грамотности состоит в умении использовать цифровые технологии.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400" b="1" i="1" smtClean="0">
                <a:solidFill>
                  <a:srgbClr val="DE8E18"/>
                </a:solidFill>
              </a:rPr>
              <a:t>Не рассуждая, скажем, чрезвычайно строго</a:t>
            </a:r>
            <a:br>
              <a:rPr lang="ru-RU" sz="2400" b="1" i="1" smtClean="0">
                <a:solidFill>
                  <a:srgbClr val="DE8E18"/>
                </a:solidFill>
              </a:rPr>
            </a:br>
            <a:r>
              <a:rPr lang="ru-RU" sz="2400" b="1" i="1" smtClean="0">
                <a:solidFill>
                  <a:srgbClr val="DE8E18"/>
                </a:solidFill>
              </a:rPr>
              <a:t>Одно б хотелось здесь бесспорно уяснить-</a:t>
            </a:r>
            <a:br>
              <a:rPr lang="ru-RU" sz="2400" b="1" i="1" smtClean="0">
                <a:solidFill>
                  <a:srgbClr val="DE8E18"/>
                </a:solidFill>
              </a:rPr>
            </a:br>
            <a:r>
              <a:rPr lang="ru-RU" sz="2400" b="1" i="1" smtClean="0">
                <a:solidFill>
                  <a:srgbClr val="DE8E18"/>
                </a:solidFill>
              </a:rPr>
              <a:t>- Возможно ль интеллект и личность педагога</a:t>
            </a:r>
            <a:br>
              <a:rPr lang="ru-RU" sz="2400" b="1" i="1" smtClean="0">
                <a:solidFill>
                  <a:srgbClr val="DE8E18"/>
                </a:solidFill>
              </a:rPr>
            </a:br>
            <a:r>
              <a:rPr lang="ru-RU" sz="2400" b="1" i="1" smtClean="0">
                <a:solidFill>
                  <a:srgbClr val="DE8E18"/>
                </a:solidFill>
              </a:rPr>
              <a:t>Доской…Пусть даже электронной заменить?..</a:t>
            </a:r>
            <a:endParaRPr lang="ru-RU" sz="2800" b="1" i="1" smtClean="0">
              <a:solidFill>
                <a:srgbClr val="DE8E18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2"/>
          <p:cNvSpPr>
            <a:spLocks noGrp="1"/>
          </p:cNvSpPr>
          <p:nvPr>
            <p:ph type="title"/>
          </p:nvPr>
        </p:nvSpPr>
        <p:spPr>
          <a:xfrm>
            <a:off x="309563" y="0"/>
            <a:ext cx="8964612" cy="1930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B747D"/>
                </a:solidFill>
              </a:rPr>
              <a:t>«Непроверенные технологии» -</a:t>
            </a:r>
            <a:br>
              <a:rPr lang="ru-RU" b="1" smtClean="0">
                <a:solidFill>
                  <a:srgbClr val="6B747D"/>
                </a:solidFill>
              </a:rPr>
            </a:br>
            <a:r>
              <a:rPr lang="ru-RU" b="1" smtClean="0">
                <a:solidFill>
                  <a:srgbClr val="6B747D"/>
                </a:solidFill>
              </a:rPr>
              <a:t>минусы цифровизации</a:t>
            </a:r>
          </a:p>
        </p:txBody>
      </p:sp>
      <p:pic>
        <p:nvPicPr>
          <p:cNvPr id="8294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175" y="2327275"/>
            <a:ext cx="5821363" cy="3881438"/>
          </a:xfrm>
        </p:spPr>
      </p:pic>
      <p:pic>
        <p:nvPicPr>
          <p:cNvPr id="82947" name="Picture 4" descr="цифровая-школа1-799x4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1713" y="876300"/>
            <a:ext cx="59626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3971" name="Picture 4" descr="eHgMu_bPb0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96850"/>
            <a:ext cx="10977563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60388" y="1484313"/>
            <a:ext cx="5295900" cy="5008562"/>
          </a:xfrm>
          <a:prstGeom prst="roundRect">
            <a:avLst>
              <a:gd name="adj" fmla="val 613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defTabSz="914400" eaLnBrk="0" hangingPunct="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000000"/>
                </a:solidFill>
                <a:latin typeface="Calibri" pitchFamily="34" charset="0"/>
              </a:rPr>
              <a:t>Востребованность «мульти» специалистов</a:t>
            </a:r>
          </a:p>
          <a:p>
            <a:pPr marL="742950" lvl="1" indent="-285750" defTabSz="914400" eaLnBrk="0" hangingPunct="0">
              <a:spcAft>
                <a:spcPts val="600"/>
              </a:spcAft>
              <a:buFont typeface="Calibri" pitchFamily="34" charset="0"/>
              <a:buChar char="‒"/>
              <a:defRPr/>
            </a:pPr>
            <a:r>
              <a:rPr lang="ru-RU" sz="1800">
                <a:solidFill>
                  <a:srgbClr val="0000FF"/>
                </a:solidFill>
                <a:latin typeface="Calibri" pitchFamily="34" charset="0"/>
              </a:rPr>
              <a:t>тьюторов,</a:t>
            </a:r>
          </a:p>
          <a:p>
            <a:pPr marL="742950" lvl="1" indent="-285750" defTabSz="914400" eaLnBrk="0" hangingPunct="0">
              <a:spcAft>
                <a:spcPts val="600"/>
              </a:spcAft>
              <a:buFont typeface="Calibri" pitchFamily="34" charset="0"/>
              <a:buChar char="‒"/>
              <a:defRPr/>
            </a:pPr>
            <a:r>
              <a:rPr lang="ru-RU" sz="1800">
                <a:solidFill>
                  <a:srgbClr val="0000FF"/>
                </a:solidFill>
                <a:latin typeface="Calibri" pitchFamily="34" charset="0"/>
              </a:rPr>
              <a:t>педагогов, владеющих 2-3 предметами,</a:t>
            </a:r>
          </a:p>
          <a:p>
            <a:pPr marL="742950" lvl="1" indent="-285750" defTabSz="914400" eaLnBrk="0" hangingPunct="0">
              <a:spcAft>
                <a:spcPts val="600"/>
              </a:spcAft>
              <a:buFont typeface="Calibri" pitchFamily="34" charset="0"/>
              <a:buChar char="‒"/>
              <a:defRPr/>
            </a:pPr>
            <a:r>
              <a:rPr lang="ru-RU" sz="1800">
                <a:solidFill>
                  <a:srgbClr val="0000FF"/>
                </a:solidFill>
                <a:latin typeface="Calibri" pitchFamily="34" charset="0"/>
              </a:rPr>
              <a:t>рабочих-инженеров,</a:t>
            </a:r>
          </a:p>
          <a:p>
            <a:pPr marL="742950" lvl="1" indent="-285750" defTabSz="914400" eaLnBrk="0" hangingPunct="0">
              <a:spcAft>
                <a:spcPts val="1800"/>
              </a:spcAft>
              <a:buFont typeface="Calibri" pitchFamily="34" charset="0"/>
              <a:buChar char="‒"/>
              <a:defRPr/>
            </a:pPr>
            <a:r>
              <a:rPr lang="ru-RU" sz="1800">
                <a:solidFill>
                  <a:srgbClr val="0000FF"/>
                </a:solidFill>
                <a:latin typeface="Calibri" pitchFamily="34" charset="0"/>
              </a:rPr>
              <a:t>инженеров-предпринимателей и др.</a:t>
            </a:r>
          </a:p>
          <a:p>
            <a:pPr marL="285750" indent="-285750" defTabSz="914400" eaLnBrk="0" hangingPunct="0"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000000"/>
                </a:solidFill>
                <a:latin typeface="Calibri" pitchFamily="34" charset="0"/>
              </a:rPr>
              <a:t>Приоритет безопасности  и  здоровья</a:t>
            </a:r>
          </a:p>
          <a:p>
            <a:pPr marL="285750" indent="-285750" defTabSz="914400" eaLnBrk="0" hangingPunct="0"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000000"/>
                </a:solidFill>
                <a:latin typeface="Calibri" pitchFamily="34" charset="0"/>
              </a:rPr>
              <a:t>«Цифровое поколение» </a:t>
            </a:r>
          </a:p>
          <a:p>
            <a:pPr marL="285750" indent="-285750" defTabSz="914400" eaLnBrk="0" hangingPunct="0"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000000"/>
                </a:solidFill>
                <a:latin typeface="Calibri" pitchFamily="34" charset="0"/>
              </a:rPr>
              <a:t>Необходимость владения английским языком на уровне не менее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B2</a:t>
            </a:r>
            <a:endParaRPr lang="ru-RU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7863" y="433388"/>
            <a:ext cx="8597900" cy="825500"/>
          </a:xfrm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C00000"/>
                </a:solidFill>
              </a:rPr>
              <a:t>Современные вызовы системе образования</a:t>
            </a:r>
          </a:p>
        </p:txBody>
      </p:sp>
      <p:sp>
        <p:nvSpPr>
          <p:cNvPr id="21507" name="Номер слайда 2"/>
          <p:cNvSpPr txBox="1">
            <a:spLocks noGrp="1"/>
          </p:cNvSpPr>
          <p:nvPr/>
        </p:nvSpPr>
        <p:spPr bwMode="auto">
          <a:xfrm>
            <a:off x="9332913" y="6492875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CD13EF4D-45B2-467E-B5C0-E17A4321B032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 defTabSz="914400"/>
              <a:t>3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1328738" y="1052513"/>
            <a:ext cx="3759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ru-RU" sz="1800" b="1">
                <a:solidFill>
                  <a:srgbClr val="4F81BD"/>
                </a:solidFill>
                <a:latin typeface="Calibri" pitchFamily="34" charset="0"/>
                <a:cs typeface="Arial" charset="0"/>
              </a:rPr>
              <a:t>Внутрисистемные вызовы</a:t>
            </a:r>
          </a:p>
        </p:txBody>
      </p:sp>
      <p:sp>
        <p:nvSpPr>
          <p:cNvPr id="21509" name="Прямоугольник 14"/>
          <p:cNvSpPr>
            <a:spLocks noChangeArrowheads="1"/>
          </p:cNvSpPr>
          <p:nvPr/>
        </p:nvSpPr>
        <p:spPr bwMode="auto">
          <a:xfrm>
            <a:off x="6648450" y="1052513"/>
            <a:ext cx="285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ru-RU" sz="1800" b="1">
                <a:solidFill>
                  <a:srgbClr val="4F81BD"/>
                </a:solidFill>
                <a:latin typeface="Calibri" pitchFamily="34" charset="0"/>
                <a:cs typeface="Arial" charset="0"/>
              </a:rPr>
              <a:t>Внесистемные вызовы</a:t>
            </a:r>
          </a:p>
        </p:txBody>
      </p:sp>
      <p:sp>
        <p:nvSpPr>
          <p:cNvPr id="21510" name="Прямоугольник 15"/>
          <p:cNvSpPr>
            <a:spLocks noChangeArrowheads="1"/>
          </p:cNvSpPr>
          <p:nvPr/>
        </p:nvSpPr>
        <p:spPr bwMode="auto">
          <a:xfrm>
            <a:off x="6335713" y="1531938"/>
            <a:ext cx="52466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defTabSz="914400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Глобальная общедоступная образовательная среда</a:t>
            </a:r>
          </a:p>
          <a:p>
            <a:pPr marL="285750" lvl="1" indent="-285750" defTabSz="914400" eaLnBrk="0" hangingPunct="0">
              <a:spcAft>
                <a:spcPts val="600"/>
              </a:spcAft>
              <a:buFont typeface="Calibri" pitchFamily="34" charset="0"/>
              <a:buChar char="‒"/>
            </a:pPr>
            <a:r>
              <a:rPr lang="ru-RU" sz="1800">
                <a:solidFill>
                  <a:srgbClr val="0000FF"/>
                </a:solidFill>
                <a:latin typeface="Calibri" pitchFamily="34" charset="0"/>
                <a:cs typeface="Arial" charset="0"/>
              </a:rPr>
              <a:t>внесистемное образование (онлайн образование)</a:t>
            </a:r>
          </a:p>
          <a:p>
            <a:pPr marL="285750" lvl="1" indent="-285750" defTabSz="914400" eaLnBrk="0" hangingPunct="0">
              <a:spcAft>
                <a:spcPts val="600"/>
              </a:spcAft>
              <a:buFont typeface="Calibri" pitchFamily="34" charset="0"/>
              <a:buChar char="‒"/>
            </a:pPr>
            <a:r>
              <a:rPr lang="ru-RU" sz="1800">
                <a:solidFill>
                  <a:srgbClr val="0000FF"/>
                </a:solidFill>
                <a:latin typeface="Calibri" pitchFamily="34" charset="0"/>
                <a:cs typeface="Arial" charset="0"/>
              </a:rPr>
              <a:t>развитие образовательных сервисов</a:t>
            </a:r>
          </a:p>
          <a:p>
            <a:pPr marL="285750" indent="-285750" defTabSz="914400" eaLnBrk="0" hangingPunct="0">
              <a:spcAft>
                <a:spcPts val="1800"/>
              </a:spcAft>
              <a:buFont typeface="Wingdings" pitchFamily="2" charset="2"/>
              <a:buChar char="§"/>
            </a:pPr>
            <a:r>
              <a:rPr lang="ru-R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Обучение в течение всей жизни</a:t>
            </a:r>
          </a:p>
          <a:p>
            <a:pPr marL="285750" indent="-285750" defTabSz="914400" eaLnBrk="0" hangingPunct="0">
              <a:spcAft>
                <a:spcPts val="1800"/>
              </a:spcAft>
              <a:buFont typeface="Wingdings" pitchFamily="2" charset="2"/>
              <a:buChar char="§"/>
            </a:pPr>
            <a:r>
              <a:rPr lang="ru-R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Включение  родителей в управление системной обучения детей</a:t>
            </a:r>
          </a:p>
          <a:p>
            <a:pPr marL="285750" indent="-285750" defTabSz="914400" eaLnBrk="0" hangingPunct="0">
              <a:spcAft>
                <a:spcPts val="1800"/>
              </a:spcAft>
              <a:buFont typeface="Wingdings" pitchFamily="2" charset="2"/>
              <a:buChar char="§"/>
            </a:pPr>
            <a:r>
              <a:rPr lang="ru-R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Готовность жить в шестом технологическом укладе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172200" y="1206500"/>
            <a:ext cx="0" cy="522446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>
          <a:xfrm>
            <a:off x="677863" y="292100"/>
            <a:ext cx="10372725" cy="16383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- Цифровые технологии отвлекают от учебного процесса;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отрицательное влияние на развитие коммуникативных навыков учащихся и социальное взаимодействие;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обман и уклонение от выполнения заданий;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нет равного доступа к ресурсам;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качество источников в сети Интернет, информационный шум, мусор;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информационные продукты, «напичканные» разными видами информации и ненужной рекламы;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учебный диалог компьютера и ученика ограничен;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социальное напряжение у педагогов и среди родительского сообщества;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>
          <a:xfrm>
            <a:off x="388938" y="609600"/>
            <a:ext cx="11461750" cy="13208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>- </a:t>
            </a:r>
            <a:r>
              <a:rPr lang="ru-RU" sz="2800" smtClean="0">
                <a:solidFill>
                  <a:schemeClr val="tx1"/>
                </a:solidFill>
              </a:rPr>
              <a:t>массовое обучение на дому;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расслоение учебных заведений по материально-техническому обеспечению;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использование электронных средств небезопасно для здоровья детей;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утрата навыка письма, способностей к творчеству (</a:t>
            </a:r>
            <a:r>
              <a:rPr lang="ru-RU" sz="2400" i="1" smtClean="0">
                <a:solidFill>
                  <a:schemeClr val="tx1"/>
                </a:solidFill>
              </a:rPr>
              <a:t>как сейчас происходит в школах Финляндии – полный отказ от письма от руки, навязывание клавиатурного письма</a:t>
            </a:r>
            <a:r>
              <a:rPr lang="ru-RU" sz="2800" smtClean="0">
                <a:solidFill>
                  <a:schemeClr val="tx1"/>
                </a:solidFill>
              </a:rPr>
              <a:t>);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экранная детская зависимость (тоже самое, что и прием наркотических средств);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цифровое слабоумие;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электромагнитное излучение;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проблемы с речевым развитием, со зрением;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компьютерная, игровая зависимость;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0547350" cy="13208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400" smtClean="0">
                <a:solidFill>
                  <a:schemeClr val="tx1"/>
                </a:solidFill>
              </a:rPr>
              <a:t> </a:t>
            </a:r>
            <a:r>
              <a:rPr lang="ru-RU" sz="2800" smtClean="0">
                <a:solidFill>
                  <a:schemeClr val="tx1"/>
                </a:solidFill>
              </a:rPr>
              <a:t>разница между чтением с бумаги и с экрана;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электронное досье на каждого ребенка и контроль за семьями;</a:t>
            </a:r>
            <a:r>
              <a:rPr lang="ru-RU" sz="3200" smtClean="0">
                <a:solidFill>
                  <a:schemeClr val="tx1"/>
                </a:solidFill>
              </a:rPr>
              <a:t> </a:t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чипизация;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отсутствие у учителей тех навыков общения в цифровом мире, которые уже имеются у учащихся;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люди с клиповым мышлением хорошо следуют инструкциям, но теряют возможность освоения большого объема связного сложного материала;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отсутствие программного обеспечения;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загруженность учителей всевозможными отчетами, в том числе в электронной форме;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- низкий уровень мотивации, самоорганизации и рефлексии школьников.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>
          <a:xfrm>
            <a:off x="677863" y="568325"/>
            <a:ext cx="9617075" cy="5473700"/>
          </a:xfrm>
        </p:spPr>
        <p:txBody>
          <a:bodyPr/>
          <a:lstStyle/>
          <a:p>
            <a:r>
              <a:rPr lang="ru-RU" sz="3200" b="1" smtClean="0">
                <a:solidFill>
                  <a:srgbClr val="CC00CC"/>
                </a:solidFill>
              </a:rPr>
              <a:t>ПРИМЕР:</a:t>
            </a:r>
            <a:r>
              <a:rPr lang="ru-RU" sz="2400" smtClean="0"/>
              <a:t> Аналитики The Wall Street Journal после изучения итогов работы 400 виртуальных «цифровых» школ в США в 2017 году сообщили, что 80 % обучающихся в «цифровых школах» имеют низкие показатели успеваемости. </a:t>
            </a:r>
          </a:p>
          <a:p>
            <a:r>
              <a:rPr lang="ru-RU" sz="2400" smtClean="0"/>
              <a:t>Зарубежные и отечественные исследования ученых в области образования выявили, что материал, прочитанный с бумажной книги, усваивается и запоминается лучше, чем с книги электронной.</a:t>
            </a:r>
          </a:p>
          <a:p>
            <a:r>
              <a:rPr lang="ru-RU" sz="2400" smtClean="0"/>
              <a:t>Ученик является </a:t>
            </a:r>
            <a:r>
              <a:rPr lang="ru-RU" sz="2400" b="1" smtClean="0">
                <a:solidFill>
                  <a:srgbClr val="CC0066"/>
                </a:solidFill>
              </a:rPr>
              <a:t>формирующейся личностью</a:t>
            </a:r>
            <a:r>
              <a:rPr lang="ru-RU" sz="2400" smtClean="0"/>
              <a:t>, а не уже сформировавшейся. Поэтому опираться на его желания, его интересы, считать, что он как личность уже готов сам выбирать участки знаний, которые необходимо осваивать — некорректно и просто пагубно.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>
          <a:xfrm>
            <a:off x="677863" y="349250"/>
            <a:ext cx="10256837" cy="56927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   Тем не менее, в новом учебном году школам рекомендуют ограничить использование гаджетов:</a:t>
            </a:r>
          </a:p>
          <a:p>
            <a:r>
              <a:rPr lang="ru-RU" sz="2400" smtClean="0"/>
              <a:t>Использование обычных смартфонов в школах решили ограничить. Такие рекомендации разработали Роспотребнадзор, Минпросвещения России и Рособрнадзор. </a:t>
            </a:r>
          </a:p>
          <a:p>
            <a:r>
              <a:rPr lang="ru-RU" sz="2400" smtClean="0"/>
              <a:t>В приказе, утверждённом 14 августа 2019 года, сообщается, что это делают для профилактики нарушений здоровья школьников и повышения эффективности образовательного процесса. </a:t>
            </a:r>
          </a:p>
          <a:p>
            <a:r>
              <a:rPr lang="ru-RU" sz="2400" smtClean="0"/>
              <a:t>Исключения сделают для детей, которым устройства нужны по состоянию здоровья (например, для мониторинга сахара крови при сахарном диабете). </a:t>
            </a:r>
          </a:p>
          <a:p>
            <a:r>
              <a:rPr lang="ru-RU" sz="2400" smtClean="0"/>
              <a:t>Родителям и учителям также разрешат пользоваться устройствами. При необходимости планируется создать специальные места для хранения гаджетов на время уроков.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" y="0"/>
            <a:ext cx="12023725" cy="6858000"/>
          </a:xfrm>
        </p:spPr>
      </p:pic>
      <p:sp>
        <p:nvSpPr>
          <p:cNvPr id="91138" name="Rectangle 7"/>
          <p:cNvSpPr>
            <a:spLocks noChangeArrowheads="1"/>
          </p:cNvSpPr>
          <p:nvPr/>
        </p:nvSpPr>
        <p:spPr bwMode="auto">
          <a:xfrm>
            <a:off x="0" y="6669088"/>
            <a:ext cx="2351088" cy="1889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ru-RU" sz="1800"/>
          </a:p>
        </p:txBody>
      </p:sp>
      <p:pic>
        <p:nvPicPr>
          <p:cNvPr id="91139" name="Picture 6" descr="Моя эмблема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9400" y="5373688"/>
            <a:ext cx="259556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/>
              <a:t>Спасибо за внимание!</a:t>
            </a:r>
          </a:p>
        </p:txBody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63" name="Picture 5" descr="http://sdu.by/images/stories/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497013"/>
            <a:ext cx="8904287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333375"/>
            <a:ext cx="120396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19088"/>
            <a:ext cx="10217150" cy="6346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ctrTitle"/>
          </p:nvPr>
        </p:nvSpPr>
        <p:spPr>
          <a:xfrm>
            <a:off x="1506538" y="269875"/>
            <a:ext cx="10247312" cy="14779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Цифровизация российского образования: </a:t>
            </a:r>
            <a:br>
              <a:rPr lang="ru-RU" sz="4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плюсы и минусы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591675" y="4479925"/>
            <a:ext cx="46038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  <p:pic>
        <p:nvPicPr>
          <p:cNvPr id="57347" name="Picture 2" descr="https://e.sfu-kras.ru/pluginfile.php/144216/course/overviewfiles/b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2173288"/>
            <a:ext cx="7026275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677863" y="4800600"/>
            <a:ext cx="8596312" cy="124142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chemeClr val="accent2"/>
                </a:solidFill>
              </a:rPr>
              <a:t>Цифровизация </a:t>
            </a:r>
            <a:r>
              <a:rPr lang="ru-RU" sz="2200" smtClean="0">
                <a:solidFill>
                  <a:schemeClr val="tx1"/>
                </a:solidFill>
              </a:rPr>
              <a:t>- переход на цифровой способ связи, записи и передачи данных с помощью цифровых устройств.</a:t>
            </a:r>
            <a:br>
              <a:rPr lang="ru-RU" sz="2200" smtClean="0">
                <a:solidFill>
                  <a:schemeClr val="tx1"/>
                </a:solidFill>
              </a:rPr>
            </a:br>
            <a:endParaRPr lang="ru-RU" sz="2200" smtClean="0">
              <a:solidFill>
                <a:schemeClr val="tx1"/>
              </a:solidFill>
            </a:endParaRPr>
          </a:p>
        </p:txBody>
      </p:sp>
      <p:pic>
        <p:nvPicPr>
          <p:cNvPr id="58370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894" b="19894"/>
          <a:stretch>
            <a:fillRect/>
          </a:stretch>
        </p:blipFill>
        <p:spPr>
          <a:xfrm>
            <a:off x="677863" y="609600"/>
            <a:ext cx="7905750" cy="3844925"/>
          </a:xfrm>
        </p:spPr>
      </p:pic>
      <p:sp>
        <p:nvSpPr>
          <p:cNvPr id="58371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6183313"/>
            <a:ext cx="8596312" cy="6746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algn="r" eaLnBrk="1" hangingPunct="1"/>
            <a:r>
              <a:rPr lang="ru-RU" sz="3200" b="1" smtClean="0">
                <a:solidFill>
                  <a:schemeClr val="accent2"/>
                </a:solidFill>
              </a:rPr>
              <a:t>Цифровизация в образовании-</a:t>
            </a:r>
            <a:r>
              <a:rPr lang="ru-RU" sz="3200" b="1" smtClean="0">
                <a:solidFill>
                  <a:schemeClr val="tx1"/>
                </a:solidFill>
              </a:rPr>
              <a:t> </a:t>
            </a:r>
            <a:r>
              <a:rPr lang="ru-RU" sz="3200" smtClean="0">
                <a:solidFill>
                  <a:schemeClr val="tx1"/>
                </a:solidFill>
              </a:rPr>
              <a:t>использование в обучении больших данных о процессе освоения отдельным учащимся отдельных дисциплин и во многом автоматической адаптации учебного процесса на их основе, использование виртуализации, дополненной реальности и облачных вычислений и многих других технологий.</a:t>
            </a:r>
            <a:endParaRPr lang="ru-RU" sz="32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>2016г</a:t>
            </a:r>
            <a:r>
              <a:rPr lang="ru-RU" sz="2000" smtClean="0">
                <a:solidFill>
                  <a:schemeClr val="tx1"/>
                </a:solidFill>
              </a:rPr>
              <a:t>.-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стартовал федеральный проект «</a:t>
            </a:r>
            <a:r>
              <a:rPr lang="ru-RU" sz="2000" b="1" smtClean="0">
                <a:solidFill>
                  <a:schemeClr val="tx1"/>
                </a:solidFill>
              </a:rPr>
              <a:t>Современная цифровая образовательная среда в Российской Федерации</a:t>
            </a:r>
            <a:r>
              <a:rPr lang="ru-RU" sz="2000" smtClean="0">
                <a:solidFill>
                  <a:schemeClr val="tx1"/>
                </a:solidFill>
              </a:rPr>
              <a:t>» в рамках реализации государственной программы «Развитие образования на 2013-2020гг.»</a:t>
            </a:r>
            <a:br>
              <a:rPr lang="ru-RU" sz="2000" smtClean="0">
                <a:solidFill>
                  <a:schemeClr val="tx1"/>
                </a:solidFill>
              </a:rPr>
            </a:br>
            <a:endParaRPr lang="ru-RU" sz="2000" smtClean="0">
              <a:solidFill>
                <a:schemeClr val="tx1"/>
              </a:solidFill>
            </a:endParaRPr>
          </a:p>
          <a:p>
            <a:r>
              <a:rPr lang="ru-RU" sz="2000" b="1" smtClean="0">
                <a:solidFill>
                  <a:schemeClr val="tx1"/>
                </a:solidFill>
              </a:rPr>
              <a:t>201</a:t>
            </a:r>
            <a:r>
              <a:rPr lang="en-US" sz="2000" b="1" smtClean="0">
                <a:solidFill>
                  <a:schemeClr val="tx1"/>
                </a:solidFill>
              </a:rPr>
              <a:t>7</a:t>
            </a:r>
            <a:r>
              <a:rPr lang="ru-RU" sz="2000" b="1" smtClean="0">
                <a:solidFill>
                  <a:schemeClr val="tx1"/>
                </a:solidFill>
              </a:rPr>
              <a:t> г.</a:t>
            </a:r>
            <a:r>
              <a:rPr lang="ru-RU" sz="2000" smtClean="0">
                <a:solidFill>
                  <a:schemeClr val="tx1"/>
                </a:solidFill>
              </a:rPr>
              <a:t>- проект «</a:t>
            </a:r>
            <a:r>
              <a:rPr lang="ru-RU" sz="2000" b="1" smtClean="0">
                <a:solidFill>
                  <a:schemeClr val="tx1"/>
                </a:solidFill>
              </a:rPr>
              <a:t>Московская электронная школа</a:t>
            </a:r>
            <a:r>
              <a:rPr lang="ru-RU" sz="2000" smtClean="0">
                <a:solidFill>
                  <a:schemeClr val="tx1"/>
                </a:solidFill>
              </a:rPr>
              <a:t>» в рамках проекта «Цифровая школа»</a:t>
            </a:r>
            <a:r>
              <a:rPr lang="en-US" sz="2000" smtClean="0">
                <a:solidFill>
                  <a:schemeClr val="tx1"/>
                </a:solidFill>
              </a:rPr>
              <a:t> (</a:t>
            </a:r>
            <a:r>
              <a:rPr lang="ru-RU" sz="2000" smtClean="0">
                <a:solidFill>
                  <a:schemeClr val="tx1"/>
                </a:solidFill>
              </a:rPr>
              <a:t>реализация 2018-2019гг.</a:t>
            </a:r>
            <a:r>
              <a:rPr lang="en-US" sz="2000" smtClean="0">
                <a:solidFill>
                  <a:schemeClr val="tx1"/>
                </a:solidFill>
              </a:rPr>
              <a:t>)</a:t>
            </a:r>
            <a:r>
              <a:rPr lang="ru-RU" sz="200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П</a:t>
            </a:r>
            <a:r>
              <a:rPr lang="ru-RU" smtClean="0"/>
              <a:t>роект «Цифровая школа» будет реализован в России </a:t>
            </a:r>
            <a:r>
              <a:rPr lang="ru-RU" smtClean="0">
                <a:solidFill>
                  <a:srgbClr val="CC0066"/>
                </a:solidFill>
              </a:rPr>
              <a:t>к 2025 году.</a:t>
            </a:r>
            <a:endParaRPr lang="ru-RU" sz="2000" smtClean="0">
              <a:solidFill>
                <a:srgbClr val="CC0066"/>
              </a:solidFill>
            </a:endParaRPr>
          </a:p>
          <a:p>
            <a:endParaRPr lang="ru-RU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492</TotalTime>
  <Words>965</Words>
  <Application>Microsoft Office PowerPoint</Application>
  <PresentationFormat>Широкоэкранный</PresentationFormat>
  <Paragraphs>168</Paragraphs>
  <Slides>36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   Цифровизация российского образованмия.  Современные тренды</vt:lpstr>
      <vt:lpstr>Презентация PowerPoint</vt:lpstr>
      <vt:lpstr>Современные вызовы системе образования</vt:lpstr>
      <vt:lpstr>Презентация PowerPoint</vt:lpstr>
      <vt:lpstr>Презентация PowerPoint</vt:lpstr>
      <vt:lpstr>  Цифровизация российского образования:  плюсы и минусы</vt:lpstr>
      <vt:lpstr>Цифровизация - переход на цифровой способ связи, записи и передачи данных с помощью цифровых устройств. </vt:lpstr>
      <vt:lpstr>Цифровизация в образовании- использование в обучении больших данных о процессе освоения отдельным учащимся отдельных дисциплин и во многом автоматической адаптации учебного процесса на их основе, использование виртуализации, дополненной реальности и облачных вычислений и многих других технологий.</vt:lpstr>
      <vt:lpstr>Презентация PowerPoint</vt:lpstr>
      <vt:lpstr>МЭШ - Московская Электронная школа-база для Российской Электронной школы (с 1 сентября 2018г. все школы Москвы получили электронные школьные доски, ноутбуки, скоростной Интернет и Wi-Fi). К 2020 г. планируется отказаться от бумажных учебников по 11 предметам.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все знаю - делай как я - старая парадигма.    Я помогу тебе сделать самому – новая парадигма учителя.</vt:lpstr>
      <vt:lpstr>Презентация PowerPoint</vt:lpstr>
      <vt:lpstr>Плюсы цифровизации в образовании:</vt:lpstr>
      <vt:lpstr> развитие онлайн-обучения; - онлайн-курсы МООС; -  новые технологии способны увлечь школьников сильнее, чем просто лекция или рассказ; - оснащение ОУ качественным программным обеспечением, например, информационными системами, позволяющими получать доступ к образовательным ресурсам, результатам современных научных исследований и разработок, электронным научным библиотекам на различных языках мира.</vt:lpstr>
      <vt:lpstr>- цифровой класс будущего оснащен смартфонами, виртуальными очками, специальным ПО и образовательным VR контентом; - креативность учебного процесса растет; - применение полученных компетенций в условиях стремительно развивающегося цифрового мира; - появляются новые возможности для обучения; - технологии позволяют больше экспериментировать            с методикой преподавания предметов и получать мгновенную обратную связь; - активное вовлечение учащихся в учебный процесс; - множество ресурсов для организации продуктивной учебной деятельности учащихся; - технологии помогут автоматизировать или упростить выполнение ряда утомительных обязанностей; </vt:lpstr>
      <vt:lpstr>- мгновенный доступ к нужной информации и воспитание важных навыков по работе с разными информационными источниками; - жизненный навык и важный вид грамотности состоит в умении использовать цифровые технологии.   Не рассуждая, скажем, чрезвычайно строго Одно б хотелось здесь бесспорно уяснить- - Возможно ль интеллект и личность педагога Доской…Пусть даже электронной заменить?..</vt:lpstr>
      <vt:lpstr>«Непроверенные технологии» - минусы цифровизации</vt:lpstr>
      <vt:lpstr>Презентация PowerPoint</vt:lpstr>
      <vt:lpstr>- Цифровые технологии отвлекают от учебного процесса; - отрицательное влияние на развитие коммуникативных навыков учащихся и социальное взаимодействие; - обман и уклонение от выполнения заданий; - нет равного доступа к ресурсам; - качество источников в сети Интернет, информационный шум, мусор; - информационные продукты, «напичканные» разными видами информации и ненужной рекламы; - учебный диалог компьютера и ученика ограничен; - социальное напряжение у педагогов и среди родительского сообщества;</vt:lpstr>
      <vt:lpstr>- массовое обучение на дому; - расслоение учебных заведений по материально-техническому обеспечению; - использование электронных средств небезопасно для здоровья детей; - утрата навыка письма, способностей к творчеству (как сейчас происходит в школах Финляндии – полный отказ от письма от руки, навязывание клавиатурного письма); - экранная детская зависимость (тоже самое, что и прием наркотических средств); - цифровое слабоумие; - электромагнитное излучение; - проблемы с речевым развитием, со зрением; - компьютерная, игровая зависимость; </vt:lpstr>
      <vt:lpstr> разница между чтением с бумаги и с экрана; - электронное досье на каждого ребенка и контроль за семьями;  - чипизация; - отсутствие у учителей тех навыков общения в цифровом мире, которые уже имеются у учащихся; - люди с клиповым мышлением хорошо следуют инструкциям, но теряют возможность освоения большого объема связного сложного материала; - отсутствие программного обеспечения; - загруженность учителей всевозможными отчетами, в том числе в электронной форме; - низкий уровень мотивации, самоорганизации и рефлексии школьников.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российского образования: плюсы и минусы</dc:title>
  <dc:creator>Asus</dc:creator>
  <cp:lastModifiedBy>MegaRobot</cp:lastModifiedBy>
  <cp:revision>38</cp:revision>
  <dcterms:created xsi:type="dcterms:W3CDTF">2018-11-01T17:55:01Z</dcterms:created>
  <dcterms:modified xsi:type="dcterms:W3CDTF">2020-04-24T05:25:39Z</dcterms:modified>
</cp:coreProperties>
</file>