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2"/>
  </p:handoutMasterIdLst>
  <p:sldIdLst>
    <p:sldId id="333" r:id="rId2"/>
    <p:sldId id="337" r:id="rId3"/>
    <p:sldId id="338" r:id="rId4"/>
    <p:sldId id="266" r:id="rId5"/>
    <p:sldId id="272" r:id="rId6"/>
    <p:sldId id="283" r:id="rId7"/>
    <p:sldId id="273" r:id="rId8"/>
    <p:sldId id="274" r:id="rId9"/>
    <p:sldId id="329" r:id="rId10"/>
    <p:sldId id="330" r:id="rId11"/>
    <p:sldId id="275" r:id="rId12"/>
    <p:sldId id="279" r:id="rId13"/>
    <p:sldId id="276" r:id="rId14"/>
    <p:sldId id="284" r:id="rId15"/>
    <p:sldId id="282" r:id="rId16"/>
    <p:sldId id="281" r:id="rId17"/>
    <p:sldId id="336" r:id="rId18"/>
    <p:sldId id="335" r:id="rId19"/>
    <p:sldId id="277" r:id="rId20"/>
    <p:sldId id="278" r:id="rId21"/>
    <p:sldId id="301" r:id="rId22"/>
    <p:sldId id="310" r:id="rId23"/>
    <p:sldId id="314" r:id="rId24"/>
    <p:sldId id="315" r:id="rId25"/>
    <p:sldId id="287" r:id="rId26"/>
    <p:sldId id="316" r:id="rId27"/>
    <p:sldId id="318" r:id="rId28"/>
    <p:sldId id="319" r:id="rId29"/>
    <p:sldId id="320" r:id="rId30"/>
    <p:sldId id="321" r:id="rId31"/>
    <p:sldId id="322" r:id="rId32"/>
    <p:sldId id="331" r:id="rId33"/>
    <p:sldId id="323" r:id="rId34"/>
    <p:sldId id="324" r:id="rId35"/>
    <p:sldId id="325" r:id="rId36"/>
    <p:sldId id="326" r:id="rId37"/>
    <p:sldId id="327" r:id="rId38"/>
    <p:sldId id="268" r:id="rId39"/>
    <p:sldId id="260" r:id="rId40"/>
    <p:sldId id="334" r:id="rId41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6EEB6-6CF6-4D23-A437-DAC57180A087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FAE-B0AE-4441-ABBB-579E1369A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0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7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8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1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3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24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51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F08D-956D-4BF6-87B6-0F9F98F41F76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AAAF-37AE-4F60-BBD2-DE4322196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9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393" y="1996239"/>
            <a:ext cx="9144000" cy="226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Внутриорганизационная </a:t>
            </a:r>
            <a:endParaRPr lang="ru-RU" sz="3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оценивания качества </a:t>
            </a:r>
            <a:endParaRPr lang="ru-RU" sz="3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lang="ru-RU" sz="3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программы </a:t>
            </a:r>
            <a:endParaRPr lang="ru-RU" sz="3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федеральной экспериментальной площадки)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5534048"/>
            <a:ext cx="5705856" cy="94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Титлянов Василий Викторович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150" y="1660126"/>
            <a:ext cx="8380520" cy="487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программе, 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endParaRPr lang="ru-RU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 экспертизе дополнительных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программ,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endParaRPr lang="ru-RU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составлению дополнительных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3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49404"/>
            <a:ext cx="9144000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endParaRPr lang="ru-RU" sz="28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оцениваются по трем основным группам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480" y="2530136"/>
            <a:ext cx="8380520" cy="253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Структура программы;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Содержательное наполнение программы;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Наличие в программе содержания, ориентированного на формирование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надпрофессиональных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и умений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49404"/>
            <a:ext cx="9144000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Положением </a:t>
            </a:r>
            <a:endParaRPr lang="ru-RU" sz="28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оцениваются по трем основным группам</a:t>
            </a: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480" y="2530136"/>
            <a:ext cx="8380520" cy="2530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Структура программы;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Содержательное наполнение программы;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Наличие в программе содержания, ориентированного на формирование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надпрофессиональных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и умений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323425" y="5114289"/>
            <a:ext cx="497150" cy="727219"/>
          </a:xfrm>
          <a:prstGeom prst="downArrow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30283"/>
            <a:ext cx="91440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Критериальные ряды</a:t>
            </a:r>
          </a:p>
        </p:txBody>
      </p:sp>
    </p:spTree>
    <p:extLst>
      <p:ext uri="{BB962C8B-B14F-4D97-AF65-F5344CB8AC3E}">
        <p14:creationId xmlns:p14="http://schemas.microsoft.com/office/powerpoint/2010/main" val="5158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" y="1918273"/>
            <a:ext cx="8853118" cy="39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48" y="1119309"/>
            <a:ext cx="6974550" cy="560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4" y="1652835"/>
            <a:ext cx="8815277" cy="49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6" r="19209"/>
          <a:stretch/>
        </p:blipFill>
        <p:spPr>
          <a:xfrm>
            <a:off x="3310128" y="1453896"/>
            <a:ext cx="2752344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2121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Программа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669854" y="2325526"/>
            <a:ext cx="380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Оценка автором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-194" y="3476404"/>
            <a:ext cx="461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Оценка методическим советом</a:t>
            </a:r>
            <a:endParaRPr lang="ru-RU" sz="36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84547" y="1867541"/>
            <a:ext cx="374904" cy="595145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83618" y="3484706"/>
            <a:ext cx="32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Доработка</a:t>
            </a:r>
            <a:endParaRPr lang="ru-RU" sz="3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43606" y="2971856"/>
            <a:ext cx="374904" cy="595145"/>
          </a:xfrm>
          <a:prstGeom prst="downArrow">
            <a:avLst/>
          </a:prstGeom>
          <a:solidFill>
            <a:srgbClr val="FF0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914848" y="2971856"/>
            <a:ext cx="374904" cy="595145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4926084" y="3510299"/>
            <a:ext cx="374904" cy="595145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30532" y="4676733"/>
            <a:ext cx="374904" cy="595145"/>
          </a:xfrm>
          <a:prstGeom prst="downArrow">
            <a:avLst/>
          </a:prstGeom>
          <a:solidFill>
            <a:srgbClr val="FF0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61378" y="5195653"/>
            <a:ext cx="32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Доработка</a:t>
            </a:r>
            <a:endParaRPr lang="ru-RU" sz="36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456852" y="4676732"/>
            <a:ext cx="374904" cy="1266868"/>
          </a:xfrm>
          <a:prstGeom prst="down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53658" y="6013328"/>
            <a:ext cx="545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Утверждение программы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835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1119841"/>
            <a:ext cx="6735882" cy="56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926453"/>
            <a:ext cx="9144000" cy="317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такое надпрофессиональные навыки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умения?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они вообще нужны?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Требуются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 они нашим детям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241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2976" r="5384" b="4337"/>
          <a:stretch/>
        </p:blipFill>
        <p:spPr>
          <a:xfrm>
            <a:off x="97654" y="1557936"/>
            <a:ext cx="3420779" cy="4918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24616" r="16937" b="55642"/>
          <a:stretch/>
        </p:blipFill>
        <p:spPr>
          <a:xfrm>
            <a:off x="3622090" y="2365434"/>
            <a:ext cx="5399576" cy="22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Documents and Settings\asus\Рабочий стол\презентация\Слайд 1 -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42968"/>
            <a:ext cx="23764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Documents and Settings\asus\Рабочий стол\презентация\Слайд 1 -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42968"/>
            <a:ext cx="2413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C:\Documents and Settings\asus\Рабочий стол\презентация\слайд 30 -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2968"/>
            <a:ext cx="23749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6037082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06793"/>
            <a:ext cx="288131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ind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78231"/>
            <a:ext cx="26447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aqs_four-1024x68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78231"/>
            <a:ext cx="271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 rot="5400000">
            <a:off x="1258888" y="3759093"/>
            <a:ext cx="504825" cy="358775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179388 h 21600"/>
              <a:gd name="T4" fmla="*/ 378619 w 21600"/>
              <a:gd name="T5" fmla="*/ 358775 h 21600"/>
              <a:gd name="T6" fmla="*/ 504825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D4D4D">
                  <a:alpha val="39998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5400000">
            <a:off x="4138613" y="3759093"/>
            <a:ext cx="504825" cy="358775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179388 h 21600"/>
              <a:gd name="T4" fmla="*/ 378619 w 21600"/>
              <a:gd name="T5" fmla="*/ 358775 h 21600"/>
              <a:gd name="T6" fmla="*/ 504825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D4D4D">
                  <a:alpha val="39998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 rot="5400000">
            <a:off x="7235825" y="3759093"/>
            <a:ext cx="504825" cy="358775"/>
          </a:xfrm>
          <a:custGeom>
            <a:avLst/>
            <a:gdLst>
              <a:gd name="T0" fmla="*/ 378619 w 21600"/>
              <a:gd name="T1" fmla="*/ 0 h 21600"/>
              <a:gd name="T2" fmla="*/ 0 w 21600"/>
              <a:gd name="T3" fmla="*/ 179388 h 21600"/>
              <a:gd name="T4" fmla="*/ 378619 w 21600"/>
              <a:gd name="T5" fmla="*/ 358775 h 21600"/>
              <a:gd name="T6" fmla="*/ 504825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D4D4D">
                  <a:alpha val="39998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74195"/>
            <a:ext cx="9144000" cy="94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надпрофессиональные навыки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умения в профессиях будущего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" name="Group 6">
            <a:extLst>
              <a:ext uri="{FF2B5EF4-FFF2-40B4-BE49-F238E27FC236}">
                <a16:creationId xmlns:a16="http://schemas.microsoft.com/office/drawing/2014/main" id="{C76B22F3-A5DA-4CC5-AD1E-D75814D47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19812"/>
              </p:ext>
            </p:extLst>
          </p:nvPr>
        </p:nvGraphicFramePr>
        <p:xfrm>
          <a:off x="3276600" y="2259505"/>
          <a:ext cx="5688013" cy="4515594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676940523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102938013"/>
                    </a:ext>
                  </a:extLst>
                </a:gridCol>
              </a:tblGrid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342617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04683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271792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350089"/>
                  </a:ext>
                </a:extLst>
              </a:tr>
              <a:tr h="543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837481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719247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858066"/>
                  </a:ext>
                </a:extLst>
              </a:tr>
              <a:tr h="10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327759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392310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22980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89782"/>
                  </a:ext>
                </a:extLst>
              </a:tr>
            </a:tbl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8" y="2259506"/>
            <a:ext cx="283051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F9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6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074195"/>
            <a:ext cx="9144000" cy="94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надпрофессиональные навыки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умения в профессиях будущего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5" name="Group 6">
            <a:extLst>
              <a:ext uri="{FF2B5EF4-FFF2-40B4-BE49-F238E27FC236}">
                <a16:creationId xmlns:a16="http://schemas.microsoft.com/office/drawing/2014/main" id="{C76B22F3-A5DA-4CC5-AD1E-D75814D47F9B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259505"/>
          <a:ext cx="5688013" cy="452617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676940523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102938013"/>
                    </a:ext>
                  </a:extLst>
                </a:gridCol>
              </a:tblGrid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Системное мышление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342617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Межотраслевая коммуникация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04683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Мультиязычность и мультикультурность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271792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управлять проектами и процессами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350089"/>
                  </a:ext>
                </a:extLst>
              </a:tr>
              <a:tr h="5431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Клиентоориентированность, умение работать с запросами потребителя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837481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Бережливое производство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719247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Экологическое мышление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858066"/>
                  </a:ext>
                </a:extLst>
              </a:tr>
              <a:tr h="10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Программирование </a:t>
                      </a:r>
                      <a:r>
                        <a:rPr kumimoji="0" lang="en-US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решений.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Управление сложными автоматизированными и роботизированными комплексами.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 с искусственным интеллектом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327759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 с людьми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392310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Работа в условиях неопределенности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22980"/>
                  </a:ext>
                </a:extLst>
              </a:tr>
              <a:tr h="314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è"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Навыки художественного творчества</a:t>
                      </a:r>
                    </a:p>
                  </a:txBody>
                  <a:tcPr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89782"/>
                  </a:ext>
                </a:extLst>
              </a:tr>
            </a:tbl>
          </a:graphicData>
        </a:graphic>
      </p:graphicFrame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8" y="2259506"/>
            <a:ext cx="283051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F9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90" y="1171852"/>
            <a:ext cx="64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94290" y="1171852"/>
            <a:ext cx="6420000" cy="5400000"/>
            <a:chOff x="1294290" y="1171852"/>
            <a:chExt cx="6420001" cy="540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90" y="1171852"/>
              <a:ext cx="6420001" cy="5400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5282214" y="2095130"/>
              <a:ext cx="479394" cy="123399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902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589620"/>
            <a:ext cx="9144000" cy="46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322770"/>
            <a:ext cx="9144000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22770"/>
            <a:ext cx="9144000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направленности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6" y="3188146"/>
            <a:ext cx="810158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рассказывающее о сайтах музеев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22770"/>
            <a:ext cx="9144000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направленности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6" y="3188146"/>
            <a:ext cx="8101583" cy="135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рассказывающее о сайтах музеев;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Скачивание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интерактивных экскурсий,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специализированных программ;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22770"/>
            <a:ext cx="9144000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направленности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6" y="3188146"/>
            <a:ext cx="8101583" cy="222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рассказывающее о сайтах музеев;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Скачивание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интерактивных экскурсий,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специализированных программ;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анализу работы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музеев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Пермского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926453"/>
            <a:ext cx="9144000" cy="2880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 – разработка инновационной внутриорганизационной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8248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322770"/>
            <a:ext cx="9144000" cy="14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направленности </a:t>
            </a: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216" y="3188146"/>
            <a:ext cx="8101583" cy="308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рассказывающее о сайтах музеев;</a:t>
            </a: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Скачивание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интерактивных экскурсий,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специализированных программ;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анализу работы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музеев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Пермского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по созданию сайта, посвященного одному из Дней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воинской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славы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</p:txBody>
      </p:sp>
    </p:spTree>
    <p:extLst>
      <p:ext uri="{BB962C8B-B14F-4D97-AF65-F5344CB8AC3E}">
        <p14:creationId xmlns:p14="http://schemas.microsoft.com/office/powerpoint/2010/main" val="5273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589620"/>
            <a:ext cx="9144000" cy="46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4" y="1589620"/>
            <a:ext cx="9144000" cy="4619791"/>
            <a:chOff x="-4" y="1589620"/>
            <a:chExt cx="9144000" cy="46197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" y="1589620"/>
              <a:ext cx="9144000" cy="461979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21258" y="2707689"/>
              <a:ext cx="4208015" cy="1864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80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4" y="1589620"/>
            <a:ext cx="9144000" cy="4619791"/>
            <a:chOff x="-4" y="1589620"/>
            <a:chExt cx="9144000" cy="46197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" y="1589620"/>
              <a:ext cx="9144000" cy="461979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21258" y="2707689"/>
              <a:ext cx="4208015" cy="1864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21259" y="2894121"/>
              <a:ext cx="3675355" cy="1686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862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4" y="1589620"/>
            <a:ext cx="9144000" cy="4619791"/>
            <a:chOff x="-4" y="1589620"/>
            <a:chExt cx="9144000" cy="46197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" y="1589620"/>
              <a:ext cx="9144000" cy="461979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21258" y="2707689"/>
              <a:ext cx="4208015" cy="1864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21259" y="2894121"/>
              <a:ext cx="3675355" cy="1686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75825" y="3355553"/>
              <a:ext cx="3922451" cy="19531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21258" y="3678112"/>
              <a:ext cx="4882719" cy="17438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06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-4" y="1589620"/>
            <a:ext cx="9144000" cy="4619791"/>
            <a:chOff x="-4" y="1589620"/>
            <a:chExt cx="9144000" cy="461979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" y="1589620"/>
              <a:ext cx="9144000" cy="461979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521258" y="2707689"/>
              <a:ext cx="4208015" cy="18643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21259" y="2894121"/>
              <a:ext cx="3675355" cy="16867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75825" y="3355553"/>
              <a:ext cx="3922451" cy="19531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21258" y="3678112"/>
              <a:ext cx="4882719" cy="17438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21259" y="3852503"/>
              <a:ext cx="1828799" cy="16856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895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-4" y="1589620"/>
            <a:ext cx="9144000" cy="4619791"/>
            <a:chOff x="-4" y="1589620"/>
            <a:chExt cx="9144000" cy="461979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4" y="1589620"/>
              <a:ext cx="9144000" cy="4619791"/>
              <a:chOff x="-4" y="1589620"/>
              <a:chExt cx="9144000" cy="4619791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" y="1589620"/>
                <a:ext cx="9144000" cy="4619791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521258" y="2707689"/>
                <a:ext cx="4208015" cy="186432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521259" y="2894121"/>
                <a:ext cx="3675355" cy="168675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475825" y="3355553"/>
                <a:ext cx="3922451" cy="195310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21258" y="3678112"/>
                <a:ext cx="4882719" cy="17438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521259" y="3852503"/>
                <a:ext cx="1828799" cy="168566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257452" y="3319788"/>
              <a:ext cx="1988598" cy="70128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30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589620"/>
            <a:ext cx="9144000" cy="46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16188" r="22316" b="13601"/>
          <a:stretch/>
        </p:blipFill>
        <p:spPr>
          <a:xfrm>
            <a:off x="1163357" y="1349407"/>
            <a:ext cx="6817287" cy="49537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"/>
          <a:stretch/>
        </p:blipFill>
        <p:spPr>
          <a:xfrm>
            <a:off x="6963139" y="3826277"/>
            <a:ext cx="203501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"/>
          <a:stretch/>
        </p:blipFill>
        <p:spPr>
          <a:xfrm>
            <a:off x="2598328" y="1101553"/>
            <a:ext cx="3947346" cy="5612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752077"/>
            <a:ext cx="9144000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«Качество начинается с программы</a:t>
            </a:r>
            <a:r>
              <a:rPr lang="ru-RU" sz="4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05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393" y="1996239"/>
            <a:ext cx="9144000" cy="226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Внутриорганизационная </a:t>
            </a:r>
            <a:endParaRPr lang="ru-RU" sz="3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оценивания качества </a:t>
            </a:r>
            <a:endParaRPr lang="ru-RU" sz="3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lang="ru-RU" sz="3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программы </a:t>
            </a:r>
            <a:endParaRPr lang="ru-RU" sz="30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федеральной экспериментальной площадки)</a:t>
            </a:r>
            <a:endParaRPr lang="ru-RU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5534048"/>
            <a:ext cx="5705856" cy="94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Титлянов Василий Викторович</a:t>
            </a: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926453"/>
            <a:ext cx="9144000" cy="4242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программе заложен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смысл деятельности педагога,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действия, его отношения с детьми,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 научить, взрастить,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ученика,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говорить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ним на одном языке,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ему понятным и интересным. </a:t>
            </a:r>
            <a:endParaRPr lang="ru-RU" sz="3200" b="1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42" y="1269485"/>
            <a:ext cx="261762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" y="1529520"/>
            <a:ext cx="261762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16" y="2215683"/>
            <a:ext cx="261762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75" y="3133795"/>
            <a:ext cx="261762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10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5297" r="5465" b="10561"/>
          <a:stretch/>
        </p:blipFill>
        <p:spPr>
          <a:xfrm>
            <a:off x="2263806" y="967667"/>
            <a:ext cx="4465468" cy="5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150" y="1660126"/>
            <a:ext cx="8380520" cy="143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программе, 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endParaRPr lang="ru-RU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3075" y="355851"/>
            <a:ext cx="806092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МАУ ДО «Детско-юношеский центр «Рифей» г.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Перми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Рифей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98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65" r="10741" b="9286"/>
          <a:stretch/>
        </p:blipFill>
        <p:spPr bwMode="auto">
          <a:xfrm>
            <a:off x="97654" y="97655"/>
            <a:ext cx="985421" cy="10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7150" y="1660126"/>
            <a:ext cx="8380520" cy="329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программе, 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endParaRPr lang="ru-RU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 экспертизе дополнительных </a:t>
            </a:r>
            <a:r>
              <a:rPr lang="ru-RU" sz="32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программ,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AutoNum type="arabicParenR"/>
            </a:pPr>
            <a:endParaRPr lang="ru-RU" sz="8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</TotalTime>
  <Words>877</Words>
  <Application>Microsoft Office PowerPoint</Application>
  <PresentationFormat>Экран (4:3)</PresentationFormat>
  <Paragraphs>148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Рифей</dc:creator>
  <cp:lastModifiedBy>Рифей</cp:lastModifiedBy>
  <cp:revision>81</cp:revision>
  <cp:lastPrinted>2018-11-28T15:34:47Z</cp:lastPrinted>
  <dcterms:created xsi:type="dcterms:W3CDTF">2017-04-11T06:18:28Z</dcterms:created>
  <dcterms:modified xsi:type="dcterms:W3CDTF">2019-06-07T04:06:08Z</dcterms:modified>
</cp:coreProperties>
</file>