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8" r:id="rId3"/>
    <p:sldId id="259" r:id="rId4"/>
    <p:sldId id="256" r:id="rId5"/>
    <p:sldId id="269" r:id="rId6"/>
    <p:sldId id="268" r:id="rId7"/>
    <p:sldId id="262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66" r:id="rId16"/>
    <p:sldId id="277" r:id="rId17"/>
    <p:sldId id="278" r:id="rId18"/>
    <p:sldId id="292" r:id="rId19"/>
    <p:sldId id="293" r:id="rId20"/>
    <p:sldId id="257" r:id="rId21"/>
    <p:sldId id="273" r:id="rId22"/>
    <p:sldId id="275" r:id="rId23"/>
    <p:sldId id="272" r:id="rId24"/>
    <p:sldId id="271" r:id="rId25"/>
    <p:sldId id="274" r:id="rId26"/>
    <p:sldId id="276" r:id="rId27"/>
    <p:sldId id="261" r:id="rId28"/>
    <p:sldId id="270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FFF"/>
    <a:srgbClr val="FEF0FB"/>
    <a:srgbClr val="FFEFEB"/>
    <a:srgbClr val="FFE0D9"/>
    <a:srgbClr val="FFE8D9"/>
    <a:srgbClr val="FF3300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</c:spPr>
          <c:invertIfNegative val="0"/>
          <c:dLbls>
            <c:txPr>
              <a:bodyPr/>
              <a:lstStyle/>
              <a:p>
                <a:pPr>
                  <a:defRPr sz="2400" b="1">
                    <a:solidFill>
                      <a:srgbClr val="0066CC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1 год </c:v>
                </c:pt>
                <c:pt idx="1">
                  <c:v>2 год </c:v>
                </c:pt>
                <c:pt idx="2">
                  <c:v>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193</c:v>
                </c:pt>
                <c:pt idx="1">
                  <c:v>210</c:v>
                </c:pt>
                <c:pt idx="2">
                  <c:v>143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5008256"/>
        <c:axId val="135009792"/>
        <c:axId val="0"/>
      </c:bar3DChart>
      <c:catAx>
        <c:axId val="1350082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2400" b="1">
                <a:solidFill>
                  <a:srgbClr val="0066CC"/>
                </a:solidFill>
              </a:defRPr>
            </a:pPr>
            <a:endParaRPr lang="ru-RU"/>
          </a:p>
        </c:txPr>
        <c:crossAx val="135009792"/>
        <c:crosses val="autoZero"/>
        <c:auto val="1"/>
        <c:lblAlgn val="ctr"/>
        <c:lblOffset val="100"/>
        <c:noMultiLvlLbl val="0"/>
      </c:catAx>
      <c:valAx>
        <c:axId val="1350097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0066CC"/>
                </a:solidFill>
              </a:defRPr>
            </a:pPr>
            <a:endParaRPr lang="ru-RU"/>
          </a:p>
        </c:txPr>
        <c:crossAx val="1350082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mailto:neksis@bk.ru" TargetMode="External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elenak100@mail.ru" TargetMode="External"/><Relationship Id="rId5" Type="http://schemas.openxmlformats.org/officeDocument/2006/relationships/image" Target="../media/image11.jpeg"/><Relationship Id="rId4" Type="http://schemas.openxmlformats.org/officeDocument/2006/relationships/hyperlink" Target="mailto:finaida@yandex.r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Pictures\44751630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268760"/>
            <a:ext cx="7772400" cy="374441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Муниципальное бюджетное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общеобразовательное учреждение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«Средняя общеобразовательная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школа № 4 г. Оса»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517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Pictures\44751630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24128" y="260648"/>
            <a:ext cx="22594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Ученики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2" name="Picture 2" descr="F:\Для Кобелевой Е.А.- фото НОЦ\DSC0619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04664"/>
            <a:ext cx="3980260" cy="2985195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F:\Для Кобелевой Е.А.- НОЦ\ossh4-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340768"/>
            <a:ext cx="3577577" cy="505780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F:\Для Кобелевой Е.А.- НОЦ\IMG_29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717032"/>
            <a:ext cx="4031940" cy="268796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8894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Pictures\44751630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25558"/>
            <a:ext cx="9144000" cy="688355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27784" y="476672"/>
            <a:ext cx="37521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Учащиеся школы 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268760"/>
            <a:ext cx="87129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buNone/>
            </a:pPr>
            <a:r>
              <a:rPr lang="ru-RU" sz="3200" b="1" cap="none" spc="0" dirty="0" smtClean="0">
                <a:ln w="50800"/>
                <a:solidFill>
                  <a:srgbClr val="0066CC"/>
                </a:solidFill>
                <a:effectLst/>
              </a:rPr>
              <a:t>Количество учащихся:</a:t>
            </a:r>
          </a:p>
          <a:p>
            <a:pPr>
              <a:buNone/>
            </a:pPr>
            <a:r>
              <a:rPr lang="ru-RU" sz="3200" b="1" cap="none" spc="0" dirty="0" smtClean="0">
                <a:ln w="50800"/>
                <a:solidFill>
                  <a:srgbClr val="0066CC"/>
                </a:solidFill>
                <a:effectLst/>
              </a:rPr>
              <a:t>1 </a:t>
            </a:r>
            <a:r>
              <a:rPr lang="ru-RU" sz="2800" b="1" cap="none" spc="0" dirty="0" smtClean="0">
                <a:ln w="50800"/>
                <a:solidFill>
                  <a:srgbClr val="0066CC"/>
                </a:solidFill>
                <a:effectLst/>
              </a:rPr>
              <a:t>ступень </a:t>
            </a:r>
            <a:r>
              <a:rPr lang="ru-RU" sz="3200" b="1" cap="none" spc="0" dirty="0" smtClean="0">
                <a:ln w="50800"/>
                <a:solidFill>
                  <a:srgbClr val="0066CC"/>
                </a:solidFill>
                <a:effectLst/>
              </a:rPr>
              <a:t>– 178    2 </a:t>
            </a:r>
            <a:r>
              <a:rPr lang="ru-RU" sz="2800" b="1" cap="none" spc="0" dirty="0" smtClean="0">
                <a:ln w="50800"/>
                <a:solidFill>
                  <a:srgbClr val="0066CC"/>
                </a:solidFill>
                <a:effectLst/>
              </a:rPr>
              <a:t>ступень</a:t>
            </a:r>
            <a:r>
              <a:rPr lang="ru-RU" sz="3200" b="1" cap="none" spc="0" dirty="0" smtClean="0">
                <a:ln w="50800"/>
                <a:solidFill>
                  <a:srgbClr val="0066CC"/>
                </a:solidFill>
                <a:effectLst/>
              </a:rPr>
              <a:t> – 264     3 </a:t>
            </a:r>
            <a:r>
              <a:rPr lang="ru-RU" sz="2800" b="1" cap="none" spc="0" dirty="0" smtClean="0">
                <a:ln w="50800"/>
                <a:solidFill>
                  <a:srgbClr val="0066CC"/>
                </a:solidFill>
                <a:effectLst/>
              </a:rPr>
              <a:t>ступень</a:t>
            </a:r>
            <a:r>
              <a:rPr lang="ru-RU" sz="3200" b="1" cap="none" spc="0" dirty="0" smtClean="0">
                <a:ln w="50800"/>
                <a:solidFill>
                  <a:srgbClr val="0066CC"/>
                </a:solidFill>
                <a:effectLst/>
              </a:rPr>
              <a:t> – 143 </a:t>
            </a:r>
          </a:p>
          <a:p>
            <a:pPr>
              <a:buNone/>
            </a:pPr>
            <a:r>
              <a:rPr lang="ru-RU" sz="3200" b="1" cap="none" spc="0" dirty="0" smtClean="0">
                <a:ln w="50800"/>
                <a:solidFill>
                  <a:srgbClr val="0066CC"/>
                </a:solidFill>
                <a:effectLst/>
              </a:rPr>
              <a:t>Динамика набора – 193, 210, 143</a:t>
            </a:r>
            <a:endParaRPr lang="ru-RU" sz="3200" b="1" cap="none" spc="0" dirty="0">
              <a:ln w="50800"/>
              <a:solidFill>
                <a:srgbClr val="0066CC"/>
              </a:solidFill>
              <a:effectLst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611560" y="3140968"/>
          <a:ext cx="777686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4817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Pictures\44751630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25558"/>
            <a:ext cx="9144000" cy="688355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701895" y="404664"/>
            <a:ext cx="36479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Учащиеся школы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1412776"/>
            <a:ext cx="7488832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800" b="1" cap="none" spc="0" dirty="0" smtClean="0">
                <a:ln w="50800"/>
                <a:solidFill>
                  <a:srgbClr val="0066CC"/>
                </a:solidFill>
                <a:effectLst/>
              </a:rPr>
              <a:t>Количество учебных групп постоянного состава </a:t>
            </a:r>
          </a:p>
          <a:p>
            <a:r>
              <a:rPr lang="ru-RU" sz="2800" b="1" cap="none" spc="0" dirty="0" smtClean="0">
                <a:ln w="50800"/>
                <a:solidFill>
                  <a:srgbClr val="0066CC"/>
                </a:solidFill>
                <a:effectLst/>
              </a:rPr>
              <a:t> 10 класс – 44 </a:t>
            </a:r>
          </a:p>
          <a:p>
            <a:r>
              <a:rPr lang="ru-RU" sz="2800" b="1" dirty="0" smtClean="0">
                <a:ln w="50800"/>
                <a:solidFill>
                  <a:srgbClr val="0066CC"/>
                </a:solidFill>
              </a:rPr>
              <a:t>11 класс – 53 </a:t>
            </a:r>
            <a:endParaRPr lang="ru-RU" sz="2800" b="1" cap="none" spc="0" dirty="0" smtClean="0">
              <a:ln w="50800"/>
              <a:solidFill>
                <a:srgbClr val="0066CC"/>
              </a:solidFill>
              <a:effectLst/>
            </a:endParaRPr>
          </a:p>
          <a:p>
            <a:r>
              <a:rPr lang="ru-RU" sz="2800" b="1" cap="none" spc="0" dirty="0" smtClean="0">
                <a:ln w="50800"/>
                <a:solidFill>
                  <a:srgbClr val="0066CC"/>
                </a:solidFill>
                <a:effectLst/>
              </a:rPr>
              <a:t>Количество учебных групп сменного состава – 12  </a:t>
            </a:r>
          </a:p>
          <a:p>
            <a:r>
              <a:rPr lang="ru-RU" sz="2800" b="1" cap="none" spc="0" dirty="0" err="1" smtClean="0">
                <a:ln w="50800"/>
                <a:solidFill>
                  <a:srgbClr val="0066CC"/>
                </a:solidFill>
                <a:effectLst/>
              </a:rPr>
              <a:t>Поступаемость</a:t>
            </a:r>
            <a:r>
              <a:rPr lang="ru-RU" sz="2800" b="1" cap="none" spc="0" dirty="0" smtClean="0">
                <a:ln w="50800"/>
                <a:solidFill>
                  <a:srgbClr val="0066CC"/>
                </a:solidFill>
                <a:effectLst/>
              </a:rPr>
              <a:t> – </a:t>
            </a:r>
            <a:r>
              <a:rPr lang="ru-RU" sz="2800" b="1" dirty="0" smtClean="0">
                <a:ln w="50800"/>
                <a:solidFill>
                  <a:srgbClr val="0066CC"/>
                </a:solidFill>
              </a:rPr>
              <a:t>80 – 100 % </a:t>
            </a:r>
            <a:endParaRPr lang="ru-RU" sz="2800" b="1" cap="none" spc="0" dirty="0" smtClean="0">
              <a:ln w="50800"/>
              <a:solidFill>
                <a:srgbClr val="0066CC"/>
              </a:solidFill>
              <a:effectLst/>
            </a:endParaRPr>
          </a:p>
          <a:p>
            <a:pPr algn="ctr"/>
            <a:endParaRPr lang="ru-RU" sz="2800" b="1" cap="none" spc="0" dirty="0">
              <a:ln w="50800"/>
              <a:solidFill>
                <a:srgbClr val="0066CC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8856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Pictures\44751630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25558"/>
            <a:ext cx="9144000" cy="688355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43808" y="260648"/>
            <a:ext cx="36479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Учащиеся школы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03848" y="908720"/>
            <a:ext cx="28703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50800"/>
                <a:solidFill>
                  <a:srgbClr val="0066CC"/>
                </a:solidFill>
                <a:effectLst/>
              </a:rPr>
              <a:t>Результаты ЕГЭ</a:t>
            </a:r>
            <a:endParaRPr lang="ru-RU" sz="3200" b="1" cap="none" spc="0" dirty="0">
              <a:ln w="50800"/>
              <a:solidFill>
                <a:srgbClr val="0066CC"/>
              </a:solidFill>
              <a:effectLst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95536" y="1556794"/>
          <a:ext cx="8280918" cy="49649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10979"/>
                <a:gridCol w="1486319"/>
                <a:gridCol w="1627873"/>
                <a:gridCol w="1599563"/>
                <a:gridCol w="1656184"/>
              </a:tblGrid>
              <a:tr h="381918">
                <a:tc rowSpan="2"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 </a:t>
                      </a:r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2011</a:t>
                      </a:r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2012</a:t>
                      </a:r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81918">
                <a:tc vMerge="1">
                  <a:txBody>
                    <a:bodyPr/>
                    <a:lstStyle/>
                    <a:p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Школа </a:t>
                      </a:r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Край </a:t>
                      </a:r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Школа </a:t>
                      </a:r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Край </a:t>
                      </a:r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  <a:tr h="381918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Русский</a:t>
                      </a:r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66,6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61,6</a:t>
                      </a:r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3300"/>
                          </a:solidFill>
                        </a:rPr>
                        <a:t>62,1</a:t>
                      </a:r>
                      <a:endParaRPr lang="ru-RU" b="1" dirty="0">
                        <a:solidFill>
                          <a:srgbClr val="FF33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62,9</a:t>
                      </a:r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  <a:tr h="381918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Математика </a:t>
                      </a:r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3300"/>
                          </a:solidFill>
                        </a:rPr>
                        <a:t>54,8</a:t>
                      </a:r>
                      <a:endParaRPr lang="ru-RU" b="1" dirty="0">
                        <a:solidFill>
                          <a:srgbClr val="FF33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55</a:t>
                      </a:r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3300"/>
                          </a:solidFill>
                        </a:rPr>
                        <a:t>44,13</a:t>
                      </a:r>
                      <a:endParaRPr lang="ru-RU" b="1" dirty="0">
                        <a:solidFill>
                          <a:srgbClr val="FF33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44,9</a:t>
                      </a:r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  <a:tr h="381918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Физика </a:t>
                      </a:r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56,3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53,2</a:t>
                      </a:r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3300"/>
                          </a:solidFill>
                        </a:rPr>
                        <a:t>42</a:t>
                      </a:r>
                      <a:endParaRPr lang="ru-RU" b="1" dirty="0">
                        <a:solidFill>
                          <a:srgbClr val="FF33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46</a:t>
                      </a:r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  <a:tr h="381918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Химия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56,5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55</a:t>
                      </a:r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3300"/>
                          </a:solidFill>
                        </a:rPr>
                        <a:t>56,9</a:t>
                      </a:r>
                      <a:endParaRPr lang="ru-RU" b="1" dirty="0">
                        <a:solidFill>
                          <a:srgbClr val="FF33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58,9</a:t>
                      </a:r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  <a:tr h="381918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Биология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69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55,2</a:t>
                      </a:r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59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54,7</a:t>
                      </a:r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  <a:tr h="381918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Обществознание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67,3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59,4</a:t>
                      </a:r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58,8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57,5</a:t>
                      </a:r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  <a:tr h="381918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История</a:t>
                      </a:r>
                      <a:r>
                        <a:rPr lang="ru-RU" b="1" baseline="0" dirty="0" smtClean="0">
                          <a:solidFill>
                            <a:srgbClr val="0066CC"/>
                          </a:solidFill>
                        </a:rPr>
                        <a:t> </a:t>
                      </a:r>
                      <a:endParaRPr lang="ru-RU" b="1" dirty="0" smtClean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55,4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52</a:t>
                      </a:r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3300"/>
                          </a:solidFill>
                        </a:rPr>
                        <a:t>54,3</a:t>
                      </a:r>
                      <a:endParaRPr lang="ru-RU" b="1" dirty="0">
                        <a:solidFill>
                          <a:srgbClr val="FF33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55,8</a:t>
                      </a:r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  <a:tr h="381918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Литература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3300"/>
                          </a:solidFill>
                        </a:rPr>
                        <a:t>59,3</a:t>
                      </a:r>
                      <a:endParaRPr lang="ru-RU" b="1" dirty="0">
                        <a:solidFill>
                          <a:srgbClr val="FF33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61,6</a:t>
                      </a:r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72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64,4</a:t>
                      </a:r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  <a:tr h="381918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Английский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79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67,5</a:t>
                      </a:r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3300"/>
                          </a:solidFill>
                        </a:rPr>
                        <a:t>50,5</a:t>
                      </a:r>
                      <a:endParaRPr lang="ru-RU" b="1" dirty="0">
                        <a:solidFill>
                          <a:srgbClr val="FF33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58,9</a:t>
                      </a:r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  <a:tr h="381918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Информатика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73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67</a:t>
                      </a:r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3300"/>
                          </a:solidFill>
                        </a:rPr>
                        <a:t>64,8</a:t>
                      </a:r>
                      <a:endParaRPr lang="ru-RU" b="1" dirty="0">
                        <a:solidFill>
                          <a:srgbClr val="FF33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67,9</a:t>
                      </a:r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  <a:tr h="3819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География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75,6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63,5</a:t>
                      </a:r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B050"/>
                          </a:solidFill>
                        </a:rPr>
                        <a:t>74</a:t>
                      </a:r>
                      <a:endParaRPr lang="ru-RU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66CC"/>
                          </a:solidFill>
                        </a:rPr>
                        <a:t>66,4</a:t>
                      </a:r>
                      <a:endParaRPr lang="ru-RU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200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Pictures\44751630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25558"/>
            <a:ext cx="9144000" cy="688355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07704" y="260648"/>
            <a:ext cx="541625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Результаты учащихся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2" descr="C:\Users\Владелец\Desktop\Для Е.А.фото\DSC0277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340768"/>
            <a:ext cx="3240360" cy="243027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539552" y="980728"/>
            <a:ext cx="292958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2010 – 2011 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первый выпуск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1988840"/>
            <a:ext cx="5932521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800" b="1" cap="none" spc="0" dirty="0" smtClean="0">
                <a:ln w="50800"/>
                <a:solidFill>
                  <a:srgbClr val="0066CC"/>
                </a:solidFill>
                <a:effectLst/>
              </a:rPr>
              <a:t>медалисты – 2</a:t>
            </a:r>
          </a:p>
          <a:p>
            <a:r>
              <a:rPr lang="ru-RU" sz="2800" b="1" dirty="0" smtClean="0">
                <a:ln w="50800"/>
                <a:solidFill>
                  <a:srgbClr val="0066CC"/>
                </a:solidFill>
              </a:rPr>
              <a:t>225 - </a:t>
            </a:r>
            <a:r>
              <a:rPr lang="ru-RU" sz="2800" b="1" dirty="0" err="1" smtClean="0">
                <a:ln w="50800"/>
                <a:solidFill>
                  <a:srgbClr val="0066CC"/>
                </a:solidFill>
              </a:rPr>
              <a:t>бальники</a:t>
            </a:r>
            <a:r>
              <a:rPr lang="ru-RU" sz="2800" b="1" dirty="0" smtClean="0">
                <a:ln w="50800"/>
                <a:solidFill>
                  <a:srgbClr val="0066CC"/>
                </a:solidFill>
              </a:rPr>
              <a:t> – 10</a:t>
            </a:r>
          </a:p>
          <a:p>
            <a:r>
              <a:rPr lang="ru-RU" sz="2800" b="1" dirty="0" smtClean="0">
                <a:ln w="50800"/>
                <a:solidFill>
                  <a:srgbClr val="0066CC"/>
                </a:solidFill>
              </a:rPr>
              <a:t>Призеры районных, </a:t>
            </a:r>
          </a:p>
          <a:p>
            <a:r>
              <a:rPr lang="ru-RU" sz="2800" b="1" dirty="0" smtClean="0">
                <a:ln w="50800"/>
                <a:solidFill>
                  <a:srgbClr val="0066CC"/>
                </a:solidFill>
              </a:rPr>
              <a:t>краевых и всероссийских</a:t>
            </a:r>
          </a:p>
          <a:p>
            <a:r>
              <a:rPr lang="ru-RU" sz="2800" b="1" dirty="0" smtClean="0">
                <a:ln w="50800"/>
                <a:solidFill>
                  <a:srgbClr val="0066CC"/>
                </a:solidFill>
              </a:rPr>
              <a:t>конкурсов исследовательских работ</a:t>
            </a:r>
          </a:p>
          <a:p>
            <a:pPr algn="ctr"/>
            <a:r>
              <a:rPr lang="ru-RU" sz="2800" b="1" dirty="0" smtClean="0">
                <a:ln w="50800"/>
                <a:solidFill>
                  <a:srgbClr val="0066CC"/>
                </a:solidFill>
              </a:rPr>
              <a:t>  </a:t>
            </a:r>
            <a:r>
              <a:rPr lang="ru-RU" sz="2800" b="1" cap="none" spc="0" dirty="0" smtClean="0">
                <a:ln w="50800"/>
                <a:solidFill>
                  <a:srgbClr val="0066CC"/>
                </a:solidFill>
                <a:effectLst/>
              </a:rPr>
              <a:t> </a:t>
            </a:r>
            <a:endParaRPr lang="ru-RU" sz="2800" b="1" cap="none" spc="0" dirty="0">
              <a:ln w="50800"/>
              <a:solidFill>
                <a:srgbClr val="0066CC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4221088"/>
            <a:ext cx="51479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2011 – 2012  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второй выпуск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4797152"/>
            <a:ext cx="8748464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800" b="1" cap="none" spc="0" dirty="0" smtClean="0">
                <a:ln w="50800"/>
                <a:solidFill>
                  <a:srgbClr val="0066CC"/>
                </a:solidFill>
                <a:effectLst/>
              </a:rPr>
              <a:t>медалисты – 9                               </a:t>
            </a:r>
            <a:r>
              <a:rPr lang="ru-RU" sz="2800" b="1" dirty="0" smtClean="0">
                <a:ln w="50800"/>
                <a:solidFill>
                  <a:srgbClr val="0066CC"/>
                </a:solidFill>
              </a:rPr>
              <a:t>225 - балльники – 6 </a:t>
            </a:r>
          </a:p>
          <a:p>
            <a:r>
              <a:rPr lang="ru-RU" sz="2800" b="1" cap="none" spc="0" dirty="0" smtClean="0">
                <a:ln w="50800"/>
                <a:solidFill>
                  <a:srgbClr val="0066CC"/>
                </a:solidFill>
                <a:effectLst/>
              </a:rPr>
              <a:t>призеры  краевой олимпиады – 1, </a:t>
            </a:r>
          </a:p>
          <a:p>
            <a:r>
              <a:rPr lang="ru-RU" sz="2800" b="1" cap="none" spc="0" dirty="0" smtClean="0">
                <a:ln w="50800"/>
                <a:solidFill>
                  <a:srgbClr val="0066CC"/>
                </a:solidFill>
                <a:effectLst/>
              </a:rPr>
              <a:t>краевых конкурсов   исследовательских работ  и проектов – 5 </a:t>
            </a:r>
          </a:p>
          <a:p>
            <a:endParaRPr lang="ru-RU" sz="2800" b="1" cap="none" spc="0" dirty="0">
              <a:ln w="50800"/>
              <a:solidFill>
                <a:srgbClr val="0066CC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896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1\Pictures\44751630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260648"/>
            <a:ext cx="9144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Краткое описание </a:t>
            </a:r>
            <a:r>
              <a:rPr lang="en-US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образовательного процесса 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077072"/>
            <a:ext cx="8496944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2800" b="1" u="sng" dirty="0" smtClean="0">
                <a:ln w="50800"/>
                <a:solidFill>
                  <a:srgbClr val="0070C0"/>
                </a:solidFill>
              </a:rPr>
              <a:t>Перечень профильных предметов</a:t>
            </a:r>
            <a:r>
              <a:rPr lang="ru-RU" sz="2800" b="1" dirty="0" smtClean="0">
                <a:ln w="50800"/>
                <a:solidFill>
                  <a:srgbClr val="0070C0"/>
                </a:solidFill>
              </a:rPr>
              <a:t>: </a:t>
            </a:r>
          </a:p>
          <a:p>
            <a:r>
              <a:rPr lang="ru-RU" sz="2400" b="1" dirty="0" smtClean="0">
                <a:ln w="50800"/>
                <a:solidFill>
                  <a:srgbClr val="0070C0"/>
                </a:solidFill>
              </a:rPr>
              <a:t>русский язык, </a:t>
            </a:r>
            <a:r>
              <a:rPr lang="ru-RU" sz="2400" b="1" cap="none" spc="0" dirty="0" smtClean="0">
                <a:ln w="50800"/>
                <a:solidFill>
                  <a:srgbClr val="0070C0"/>
                </a:solidFill>
                <a:effectLst/>
              </a:rPr>
              <a:t>литература, математика, физика, химия, биология, география, история, обществознание, английский язык, информатика</a:t>
            </a:r>
            <a:endParaRPr lang="ru-RU" sz="2400" b="1" dirty="0" smtClean="0">
              <a:ln w="50800"/>
              <a:solidFill>
                <a:srgbClr val="0070C0"/>
              </a:solidFill>
            </a:endParaRPr>
          </a:p>
          <a:p>
            <a:endParaRPr lang="ru-RU" sz="2800" b="1" cap="none" spc="0" dirty="0" smtClean="0">
              <a:ln w="50800"/>
              <a:solidFill>
                <a:srgbClr val="0070C0"/>
              </a:solidFill>
              <a:effectLst/>
            </a:endParaRPr>
          </a:p>
          <a:p>
            <a:pPr algn="ctr"/>
            <a:r>
              <a:rPr lang="ru-RU" sz="2800" b="1" cap="none" spc="0" dirty="0" smtClean="0">
                <a:ln w="50800"/>
                <a:solidFill>
                  <a:srgbClr val="0070C0"/>
                </a:solidFill>
                <a:effectLst/>
              </a:rPr>
              <a:t> </a:t>
            </a:r>
            <a:endParaRPr lang="ru-RU" sz="28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51520" y="1844824"/>
          <a:ext cx="8568952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40360"/>
                <a:gridCol w="2808312"/>
                <a:gridCol w="2520280"/>
              </a:tblGrid>
              <a:tr h="370840"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EF0F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E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EF0F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E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2400" b="1" cap="none" spc="0" dirty="0" smtClean="0">
                        <a:ln w="50800"/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>
                    <a:solidFill>
                      <a:srgbClr val="FEF0F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endParaRPr lang="ru-RU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E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FEF0FB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E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51520" y="1052736"/>
            <a:ext cx="494135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u="sng" cap="none" spc="0" dirty="0" smtClean="0">
                <a:ln w="50800"/>
                <a:solidFill>
                  <a:srgbClr val="0070C0"/>
                </a:solidFill>
                <a:effectLst/>
              </a:rPr>
              <a:t>Предметы на выбор учащихся</a:t>
            </a:r>
            <a:endParaRPr lang="ru-RU" sz="28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844824"/>
            <a:ext cx="198124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50800"/>
                <a:solidFill>
                  <a:srgbClr val="0070C0"/>
                </a:solidFill>
                <a:effectLst/>
              </a:rPr>
              <a:t>рус</a:t>
            </a:r>
            <a:r>
              <a:rPr lang="en-US" sz="2400" b="1" cap="none" spc="0" dirty="0" smtClean="0">
                <a:ln w="50800"/>
                <a:solidFill>
                  <a:srgbClr val="0070C0"/>
                </a:solidFill>
                <a:effectLst/>
              </a:rPr>
              <a:t>c</a:t>
            </a:r>
            <a:r>
              <a:rPr lang="ru-RU" sz="2400" b="1" cap="none" spc="0" dirty="0" smtClean="0">
                <a:ln w="50800"/>
                <a:solidFill>
                  <a:srgbClr val="0070C0"/>
                </a:solidFill>
                <a:effectLst/>
              </a:rPr>
              <a:t>кий язык </a:t>
            </a:r>
            <a:endParaRPr lang="ru-RU" sz="24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91880" y="1844824"/>
            <a:ext cx="179036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50800"/>
                <a:solidFill>
                  <a:srgbClr val="0070C0"/>
                </a:solidFill>
                <a:effectLst/>
              </a:rPr>
              <a:t>математика</a:t>
            </a:r>
            <a:endParaRPr lang="ru-RU" sz="24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72200" y="1844824"/>
            <a:ext cx="116820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50800"/>
                <a:solidFill>
                  <a:srgbClr val="0070C0"/>
                </a:solidFill>
                <a:effectLst/>
              </a:rPr>
              <a:t>физика</a:t>
            </a:r>
            <a:endParaRPr lang="ru-RU" sz="24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2276872"/>
            <a:ext cx="10422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50800"/>
                <a:solidFill>
                  <a:srgbClr val="0070C0"/>
                </a:solidFill>
                <a:effectLst/>
              </a:rPr>
              <a:t>химия</a:t>
            </a:r>
            <a:endParaRPr lang="ru-RU" sz="24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91880" y="2276872"/>
            <a:ext cx="144097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50800"/>
                <a:solidFill>
                  <a:srgbClr val="0070C0"/>
                </a:solidFill>
                <a:effectLst/>
              </a:rPr>
              <a:t>биология</a:t>
            </a:r>
            <a:endParaRPr lang="ru-RU" sz="24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00192" y="2348880"/>
            <a:ext cx="20263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50800"/>
                <a:solidFill>
                  <a:srgbClr val="0070C0"/>
                </a:solidFill>
                <a:effectLst/>
              </a:rPr>
              <a:t>информатика</a:t>
            </a:r>
            <a:endParaRPr lang="ru-RU" sz="24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2708920"/>
            <a:ext cx="157132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50800"/>
                <a:solidFill>
                  <a:srgbClr val="0070C0"/>
                </a:solidFill>
                <a:effectLst/>
              </a:rPr>
              <a:t>география</a:t>
            </a:r>
            <a:endParaRPr lang="ru-RU" sz="24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491880" y="2780928"/>
            <a:ext cx="125771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50800"/>
                <a:solidFill>
                  <a:srgbClr val="0070C0"/>
                </a:solidFill>
                <a:effectLst/>
              </a:rPr>
              <a:t>история</a:t>
            </a:r>
            <a:endParaRPr lang="ru-RU" sz="24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300192" y="2780928"/>
            <a:ext cx="242309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50800"/>
                <a:solidFill>
                  <a:srgbClr val="0070C0"/>
                </a:solidFill>
                <a:effectLst/>
              </a:rPr>
              <a:t>обществознание</a:t>
            </a:r>
            <a:endParaRPr lang="ru-RU" sz="24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1520" y="3212976"/>
            <a:ext cx="16917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50800"/>
                <a:solidFill>
                  <a:srgbClr val="0070C0"/>
                </a:solidFill>
                <a:effectLst/>
              </a:rPr>
              <a:t>литература</a:t>
            </a:r>
            <a:endParaRPr lang="ru-RU" sz="24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91880" y="3212976"/>
            <a:ext cx="24567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50800"/>
                <a:solidFill>
                  <a:srgbClr val="0070C0"/>
                </a:solidFill>
                <a:effectLst/>
              </a:rPr>
              <a:t>английский язык</a:t>
            </a:r>
            <a:endParaRPr lang="ru-RU" sz="24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Pictures\44751630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Краткое описание </a:t>
            </a: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образовательного процесса 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38841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buNone/>
            </a:pPr>
            <a:r>
              <a:rPr lang="ru-RU" sz="2800" b="1" dirty="0" smtClean="0">
                <a:ln w="50800"/>
                <a:solidFill>
                  <a:srgbClr val="0070C0"/>
                </a:solidFill>
              </a:rPr>
              <a:t>  </a:t>
            </a:r>
            <a:r>
              <a:rPr lang="ru-RU" sz="2800" b="1" u="sng" dirty="0" smtClean="0">
                <a:ln w="50800"/>
                <a:solidFill>
                  <a:srgbClr val="0070C0"/>
                </a:solidFill>
              </a:rPr>
              <a:t>Перечень видов образовательной деятельности</a:t>
            </a:r>
            <a:r>
              <a:rPr lang="ru-RU" sz="2800" b="1" dirty="0" smtClean="0">
                <a:ln w="50800"/>
                <a:solidFill>
                  <a:srgbClr val="0070C0"/>
                </a:solidFill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ru-RU" sz="2800" b="1" cap="none" spc="0" dirty="0" smtClean="0">
                <a:ln w="50800"/>
                <a:solidFill>
                  <a:srgbClr val="0070C0"/>
                </a:solidFill>
                <a:effectLst/>
              </a:rPr>
              <a:t> элективные курсы </a:t>
            </a:r>
            <a:r>
              <a:rPr lang="ru-RU" sz="2800" b="1" dirty="0" smtClean="0">
                <a:ln w="50800"/>
                <a:solidFill>
                  <a:srgbClr val="0070C0"/>
                </a:solidFill>
              </a:rPr>
              <a:t> – более 30</a:t>
            </a:r>
            <a:endParaRPr lang="ru-RU" sz="2800" b="1" cap="none" spc="0" dirty="0" smtClean="0">
              <a:ln w="50800"/>
              <a:solidFill>
                <a:srgbClr val="0070C0"/>
              </a:solidFill>
              <a:effectLst/>
            </a:endParaRP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n w="50800"/>
                <a:solidFill>
                  <a:srgbClr val="0070C0"/>
                </a:solidFill>
              </a:rPr>
              <a:t> дополнительные предметы на выбор учащихся –  педагогическая риторика, МХК, черчение, основы предпринимательской деятельности, автодело,2 –ой иностранный язык</a:t>
            </a:r>
          </a:p>
          <a:p>
            <a:pPr>
              <a:buNone/>
            </a:pPr>
            <a:endParaRPr lang="ru-RU" sz="2800" b="1" dirty="0" smtClean="0">
              <a:ln w="50800"/>
              <a:solidFill>
                <a:srgbClr val="0070C0"/>
              </a:solidFill>
            </a:endParaRPr>
          </a:p>
          <a:p>
            <a:pPr>
              <a:buNone/>
            </a:pPr>
            <a:endParaRPr lang="ru-RU" sz="2800" b="1" cap="none" spc="0" dirty="0" smtClean="0">
              <a:ln w="50800"/>
              <a:solidFill>
                <a:srgbClr val="0070C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1\Pictures\447516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16006" y="404664"/>
            <a:ext cx="88279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u="sng" cap="none" spc="0" dirty="0" smtClean="0">
                <a:ln w="50800"/>
                <a:solidFill>
                  <a:srgbClr val="0066CC"/>
                </a:solidFill>
                <a:effectLst/>
              </a:rPr>
              <a:t>Перечень видов образовательной деятельности</a:t>
            </a:r>
            <a:endParaRPr lang="ru-RU" sz="3200" b="1" cap="none" spc="0" dirty="0">
              <a:ln w="50800"/>
              <a:solidFill>
                <a:srgbClr val="0066CC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1268760"/>
            <a:ext cx="8493159" cy="52629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buFont typeface="Arial" pitchFamily="34" charset="0"/>
              <a:buChar char="•"/>
            </a:pPr>
            <a:r>
              <a:rPr lang="ru-RU" sz="2800" b="1" u="sng" cap="none" spc="0" dirty="0" smtClean="0">
                <a:ln w="50800"/>
                <a:solidFill>
                  <a:srgbClr val="0066CC"/>
                </a:solidFill>
                <a:effectLst/>
                <a:latin typeface="Arial" pitchFamily="34" charset="0"/>
                <a:cs typeface="Arial" pitchFamily="34" charset="0"/>
              </a:rPr>
              <a:t>профильные пробы </a:t>
            </a:r>
            <a:r>
              <a:rPr lang="ru-RU" sz="2800" b="1" cap="none" spc="0" dirty="0" smtClean="0">
                <a:ln w="50800"/>
                <a:solidFill>
                  <a:srgbClr val="0066CC"/>
                </a:solidFill>
                <a:effectLst/>
              </a:rPr>
              <a:t>– предприятия  района и </a:t>
            </a:r>
          </a:p>
          <a:p>
            <a:r>
              <a:rPr lang="ru-RU" sz="2800" b="1" cap="none" spc="0" dirty="0" smtClean="0">
                <a:ln w="50800"/>
                <a:solidFill>
                  <a:srgbClr val="0066CC"/>
                </a:solidFill>
                <a:effectLst/>
              </a:rPr>
              <a:t>края по выбору учащихся  </a:t>
            </a:r>
          </a:p>
          <a:p>
            <a:pPr>
              <a:buFont typeface="Arial" pitchFamily="34" charset="0"/>
              <a:buChar char="•"/>
            </a:pPr>
            <a:r>
              <a:rPr lang="ru-RU" sz="2800" b="1" cap="none" spc="0" dirty="0" smtClean="0">
                <a:ln w="50800"/>
                <a:solidFill>
                  <a:srgbClr val="0066CC"/>
                </a:solidFill>
                <a:effectLst/>
              </a:rPr>
              <a:t> </a:t>
            </a:r>
            <a:r>
              <a:rPr lang="ru-RU" sz="2800" b="1" u="sng" cap="none" spc="0" dirty="0" smtClean="0">
                <a:ln w="50800"/>
                <a:solidFill>
                  <a:srgbClr val="0066CC"/>
                </a:solidFill>
                <a:effectLst/>
                <a:latin typeface="Arial" pitchFamily="34" charset="0"/>
                <a:cs typeface="Arial" pitchFamily="34" charset="0"/>
              </a:rPr>
              <a:t>социальные практики </a:t>
            </a:r>
            <a:r>
              <a:rPr lang="ru-RU" sz="2800" b="1" cap="none" spc="0" dirty="0" smtClean="0">
                <a:ln w="50800"/>
                <a:solidFill>
                  <a:srgbClr val="0066CC"/>
                </a:solidFill>
                <a:effectLst/>
              </a:rPr>
              <a:t>– устройство на работу, </a:t>
            </a:r>
          </a:p>
          <a:p>
            <a:r>
              <a:rPr lang="ru-RU" sz="2800" b="1" cap="none" spc="0" dirty="0" smtClean="0">
                <a:ln w="50800"/>
                <a:solidFill>
                  <a:srgbClr val="0066CC"/>
                </a:solidFill>
                <a:effectLst/>
              </a:rPr>
              <a:t>волонтерская практика, по оформлению </a:t>
            </a:r>
          </a:p>
          <a:p>
            <a:r>
              <a:rPr lang="ru-RU" sz="2800" b="1" cap="none" spc="0" dirty="0" smtClean="0">
                <a:ln w="50800"/>
                <a:solidFill>
                  <a:srgbClr val="0066CC"/>
                </a:solidFill>
                <a:effectLst/>
              </a:rPr>
              <a:t>документации, подготовка к выборам</a:t>
            </a:r>
          </a:p>
          <a:p>
            <a:pPr>
              <a:buFont typeface="Arial" pitchFamily="34" charset="0"/>
              <a:buChar char="•"/>
            </a:pPr>
            <a:r>
              <a:rPr lang="ru-RU" sz="2800" b="1" cap="none" spc="0" dirty="0" smtClean="0">
                <a:ln w="50800"/>
                <a:solidFill>
                  <a:srgbClr val="0066CC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cap="none" spc="0" dirty="0" smtClean="0">
                <a:ln w="50800"/>
                <a:solidFill>
                  <a:srgbClr val="0066CC"/>
                </a:solidFill>
                <a:effectLst/>
                <a:latin typeface="Arial" pitchFamily="34" charset="0"/>
                <a:cs typeface="Arial" pitchFamily="34" charset="0"/>
              </a:rPr>
              <a:t>предметные практики </a:t>
            </a:r>
            <a:r>
              <a:rPr lang="ru-RU" sz="2800" b="1" cap="none" spc="0" dirty="0" smtClean="0">
                <a:ln w="50800"/>
                <a:solidFill>
                  <a:srgbClr val="0066CC"/>
                </a:solidFill>
                <a:effectLst/>
              </a:rPr>
              <a:t>– по всем профильным </a:t>
            </a:r>
          </a:p>
          <a:p>
            <a:r>
              <a:rPr lang="ru-RU" sz="2800" b="1" cap="none" spc="0" dirty="0" smtClean="0">
                <a:ln w="50800"/>
                <a:solidFill>
                  <a:srgbClr val="0066CC"/>
                </a:solidFill>
                <a:effectLst/>
              </a:rPr>
              <a:t>предметам на базе ПГНИУ и ПГПУ</a:t>
            </a:r>
          </a:p>
          <a:p>
            <a:pPr>
              <a:buFont typeface="Arial" pitchFamily="34" charset="0"/>
              <a:buChar char="•"/>
            </a:pPr>
            <a:r>
              <a:rPr lang="ru-RU" sz="2800" b="1" cap="none" spc="0" dirty="0" smtClean="0">
                <a:ln w="50800"/>
                <a:solidFill>
                  <a:srgbClr val="0066CC"/>
                </a:solidFill>
                <a:effectLst/>
              </a:rPr>
              <a:t> </a:t>
            </a:r>
            <a:r>
              <a:rPr lang="ru-RU" sz="2800" b="1" u="sng" cap="none" spc="0" dirty="0" err="1" smtClean="0">
                <a:ln w="50800"/>
                <a:solidFill>
                  <a:srgbClr val="0066CC"/>
                </a:solidFill>
                <a:effectLst/>
                <a:latin typeface="Arial" pitchFamily="34" charset="0"/>
                <a:cs typeface="Arial" pitchFamily="34" charset="0"/>
              </a:rPr>
              <a:t>ТОПы</a:t>
            </a:r>
            <a:r>
              <a:rPr lang="ru-RU" sz="2800" b="1" cap="none" spc="0" dirty="0" smtClean="0">
                <a:ln w="50800"/>
                <a:solidFill>
                  <a:srgbClr val="0066CC"/>
                </a:solidFill>
                <a:effectLst/>
              </a:rPr>
              <a:t> – газета, литературная гостиная, </a:t>
            </a:r>
            <a:r>
              <a:rPr lang="ru-RU" sz="2800" b="1" cap="none" spc="0" dirty="0" err="1" smtClean="0">
                <a:ln w="50800"/>
                <a:solidFill>
                  <a:srgbClr val="0066CC"/>
                </a:solidFill>
                <a:effectLst/>
              </a:rPr>
              <a:t>флеш</a:t>
            </a:r>
            <a:r>
              <a:rPr lang="ru-RU" sz="2800" b="1" cap="none" spc="0" dirty="0" smtClean="0">
                <a:ln w="50800"/>
                <a:solidFill>
                  <a:srgbClr val="0066CC"/>
                </a:solidFill>
                <a:effectLst/>
              </a:rPr>
              <a:t>-моб, </a:t>
            </a:r>
          </a:p>
          <a:p>
            <a:r>
              <a:rPr lang="ru-RU" sz="2800" b="1" dirty="0" smtClean="0">
                <a:ln w="50800"/>
                <a:solidFill>
                  <a:srgbClr val="0066CC"/>
                </a:solidFill>
              </a:rPr>
              <a:t>мастер универсал, </a:t>
            </a:r>
            <a:r>
              <a:rPr lang="ru-RU" sz="2800" b="1" dirty="0" err="1" smtClean="0">
                <a:ln w="50800"/>
                <a:solidFill>
                  <a:srgbClr val="0066CC"/>
                </a:solidFill>
              </a:rPr>
              <a:t>фотостудия</a:t>
            </a:r>
            <a:endParaRPr lang="ru-RU" sz="2800" b="1" cap="none" spc="0" dirty="0" smtClean="0">
              <a:ln w="50800"/>
              <a:solidFill>
                <a:srgbClr val="0066CC"/>
              </a:solidFill>
              <a:effectLst/>
            </a:endParaRPr>
          </a:p>
          <a:p>
            <a:pPr>
              <a:buFont typeface="Arial" pitchFamily="34" charset="0"/>
              <a:buChar char="•"/>
            </a:pPr>
            <a:r>
              <a:rPr lang="ru-RU" sz="2800" b="1" cap="none" spc="0" dirty="0" smtClean="0">
                <a:ln w="50800"/>
                <a:solidFill>
                  <a:srgbClr val="0066CC"/>
                </a:solidFill>
                <a:effectLst/>
              </a:rPr>
              <a:t> </a:t>
            </a:r>
            <a:r>
              <a:rPr lang="ru-RU" sz="2800" b="1" u="sng" cap="none" spc="0" dirty="0" smtClean="0">
                <a:ln w="50800"/>
                <a:solidFill>
                  <a:srgbClr val="0066CC"/>
                </a:solidFill>
                <a:effectLst/>
                <a:latin typeface="Arial" pitchFamily="34" charset="0"/>
                <a:cs typeface="Arial" pitchFamily="34" charset="0"/>
              </a:rPr>
              <a:t>исследовательская </a:t>
            </a:r>
            <a:r>
              <a:rPr lang="ru-RU" sz="2800" b="1" u="sng" dirty="0" smtClean="0">
                <a:ln w="50800"/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деятельность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ln w="50800"/>
                <a:solidFill>
                  <a:srgbClr val="0066CC"/>
                </a:solidFill>
              </a:rPr>
              <a:t> </a:t>
            </a:r>
            <a:r>
              <a:rPr lang="ru-RU" sz="2800" b="1" u="sng" dirty="0" smtClean="0">
                <a:ln w="50800"/>
                <a:solidFill>
                  <a:srgbClr val="0066CC"/>
                </a:solidFill>
                <a:latin typeface="Arial" pitchFamily="34" charset="0"/>
                <a:cs typeface="Arial" pitchFamily="34" charset="0"/>
              </a:rPr>
              <a:t>проектная деятельность </a:t>
            </a:r>
            <a:r>
              <a:rPr lang="ru-RU" sz="2800" b="1" dirty="0" smtClean="0">
                <a:ln w="50800"/>
                <a:solidFill>
                  <a:srgbClr val="0066CC"/>
                </a:solidFill>
              </a:rPr>
              <a:t>– социальный проект, </a:t>
            </a:r>
          </a:p>
          <a:p>
            <a:r>
              <a:rPr lang="ru-RU" sz="2800" b="1" dirty="0" smtClean="0">
                <a:ln w="50800"/>
                <a:solidFill>
                  <a:srgbClr val="0066CC"/>
                </a:solidFill>
              </a:rPr>
              <a:t>бизнес проект</a:t>
            </a:r>
            <a:endParaRPr lang="ru-RU" sz="2800" b="1" cap="none" spc="0" dirty="0">
              <a:ln w="50800"/>
              <a:solidFill>
                <a:srgbClr val="0066CC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Pictures\44751630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</p:spPr>
      </p:pic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196975"/>
          <a:ext cx="8229600" cy="527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6408"/>
                <a:gridCol w="3744416"/>
                <a:gridCol w="2376264"/>
                <a:gridCol w="152251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№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Организация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Ф.И.О.  руководителя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Телефон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1.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Администрация Осинского района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Романов С.И.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4 65 65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2.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ЗАО </a:t>
                      </a:r>
                      <a:r>
                        <a:rPr lang="ru-RU" sz="2000" b="1" dirty="0" err="1" smtClean="0">
                          <a:solidFill>
                            <a:srgbClr val="0066CC"/>
                          </a:solidFill>
                        </a:rPr>
                        <a:t>ПермТОТИнефть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solidFill>
                            <a:srgbClr val="0066CC"/>
                          </a:solidFill>
                        </a:rPr>
                        <a:t>Холянов</a:t>
                      </a:r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 А.В.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2 27 77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3.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ООО </a:t>
                      </a:r>
                      <a:r>
                        <a:rPr lang="ru-RU" sz="2000" b="1" dirty="0" err="1" smtClean="0">
                          <a:solidFill>
                            <a:srgbClr val="0066CC"/>
                          </a:solidFill>
                        </a:rPr>
                        <a:t>Лукойл</a:t>
                      </a:r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solidFill>
                            <a:srgbClr val="0066CC"/>
                          </a:solidFill>
                        </a:rPr>
                        <a:t>Саушкин</a:t>
                      </a:r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 Д.М.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57 2 20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4.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ООО Буровая компания «Евразия»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solidFill>
                            <a:srgbClr val="0066CC"/>
                          </a:solidFill>
                        </a:rPr>
                        <a:t>Азанов</a:t>
                      </a:r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 А.Г.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57 2 40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5.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МУ </a:t>
                      </a:r>
                      <a:r>
                        <a:rPr lang="ru-RU" sz="2000" b="1" baseline="0" dirty="0" smtClean="0">
                          <a:solidFill>
                            <a:srgbClr val="0066CC"/>
                          </a:solidFill>
                        </a:rPr>
                        <a:t> ОЦРБ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solidFill>
                            <a:srgbClr val="0066CC"/>
                          </a:solidFill>
                        </a:rPr>
                        <a:t>Котомин</a:t>
                      </a:r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 А.В.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4 45 55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6.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ООСБ № 1664 Сбербанк</a:t>
                      </a:r>
                      <a:r>
                        <a:rPr lang="ru-RU" sz="2000" b="1" baseline="0" dirty="0" smtClean="0">
                          <a:solidFill>
                            <a:srgbClr val="0066CC"/>
                          </a:solidFill>
                        </a:rPr>
                        <a:t> РФ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solidFill>
                            <a:srgbClr val="0066CC"/>
                          </a:solidFill>
                        </a:rPr>
                        <a:t>Фотин</a:t>
                      </a:r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 А.В.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4 73 70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7.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МУ Центр культуры и досуга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Шилова Л.В.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4 51 81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8.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МУ центр народной культуры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solidFill>
                            <a:srgbClr val="0066CC"/>
                          </a:solidFill>
                        </a:rPr>
                        <a:t>Козгова</a:t>
                      </a:r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 Т.В.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4 40 48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9.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ООО «</a:t>
                      </a:r>
                      <a:r>
                        <a:rPr lang="ru-RU" sz="2000" b="1" dirty="0" err="1" smtClean="0">
                          <a:solidFill>
                            <a:srgbClr val="0066CC"/>
                          </a:solidFill>
                        </a:rPr>
                        <a:t>Прикамье</a:t>
                      </a:r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»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Гусева С.Н.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4 31 01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10.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МО МВД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Левин И.В.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4 31 42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302372" y="332656"/>
            <a:ext cx="477085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</a:t>
            </a:r>
            <a:r>
              <a:rPr lang="ru-RU" sz="36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оциальные</a:t>
            </a:r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партнеры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687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Pictures\44751630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</p:spPr>
      </p:pic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395536" y="764704"/>
          <a:ext cx="8229600" cy="45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6064"/>
                <a:gridCol w="4176464"/>
                <a:gridCol w="2160240"/>
                <a:gridCol w="1316832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11.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Центр занятости населения</a:t>
                      </a:r>
                      <a:r>
                        <a:rPr lang="ru-RU" sz="2000" b="1" baseline="0" dirty="0" smtClean="0">
                          <a:solidFill>
                            <a:srgbClr val="0066CC"/>
                          </a:solidFill>
                        </a:rPr>
                        <a:t>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Осипова С.В.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4 37 66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12.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solidFill>
                            <a:srgbClr val="0066CC"/>
                          </a:solidFill>
                        </a:rPr>
                        <a:t>Авторадио</a:t>
                      </a:r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solidFill>
                            <a:srgbClr val="0066CC"/>
                          </a:solidFill>
                        </a:rPr>
                        <a:t>Занин</a:t>
                      </a:r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 С.Г.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4 57 27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13.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Детская школа искусств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solidFill>
                            <a:srgbClr val="0066CC"/>
                          </a:solidFill>
                        </a:rPr>
                        <a:t>Ожгибесов</a:t>
                      </a:r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 С.Н.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2 00 13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14.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ОСРПО «Чайковские электросети»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Шеин В.Н.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4 40 45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15.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Отдел Федеральной пожарной службы – 17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Кладов А.В.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4 31 63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16.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Государственный пожарный надзор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err="1" smtClean="0">
                          <a:solidFill>
                            <a:srgbClr val="0066CC"/>
                          </a:solidFill>
                        </a:rPr>
                        <a:t>Балмашев</a:t>
                      </a:r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 Д.А.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2 03 99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17.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Бюро технической инвентаризации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Шадрина Г.И.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2 30 77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18.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ООГУФ регистрационной службы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Малкова Ю.В.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4 34 54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19.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ОФПО краеведческого музея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Клыкова Г.И.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2 36 07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20.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Санаторий профилакторий «Жемчужина»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Федина А.Ж.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66CC"/>
                          </a:solidFill>
                        </a:rPr>
                        <a:t>4 48 09 </a:t>
                      </a:r>
                      <a:endParaRPr lang="ru-RU" sz="2000" b="1" dirty="0">
                        <a:solidFill>
                          <a:srgbClr val="0066CC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747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Pictures\44751630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332656"/>
            <a:ext cx="842961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Осинский</a:t>
            </a:r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муниципальный район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1" descr="G:\833474_BIG_1_0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196752"/>
            <a:ext cx="5112568" cy="5400600"/>
          </a:xfrm>
          <a:prstGeom prst="snipRoundRect">
            <a:avLst/>
          </a:prstGeom>
          <a:solidFill>
            <a:srgbClr val="FFFFFF">
              <a:shade val="85000"/>
            </a:srgbClr>
          </a:solidFill>
          <a:ln w="4445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51520" y="3212976"/>
            <a:ext cx="3528392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50800"/>
                <a:solidFill>
                  <a:srgbClr val="0070C0"/>
                </a:solidFill>
                <a:effectLst/>
              </a:rPr>
              <a:t>Площадь района: </a:t>
            </a:r>
          </a:p>
          <a:p>
            <a:pPr algn="ctr"/>
            <a:r>
              <a:rPr lang="ru-RU" sz="2800" b="1" cap="none" spc="0" dirty="0" smtClean="0">
                <a:ln w="50800"/>
                <a:solidFill>
                  <a:srgbClr val="0070C0"/>
                </a:solidFill>
                <a:effectLst/>
              </a:rPr>
              <a:t>2057,38 км</a:t>
            </a:r>
            <a:r>
              <a:rPr lang="ru-RU" sz="2800" b="1" cap="none" spc="0" baseline="30000" dirty="0" smtClean="0">
                <a:ln w="50800"/>
                <a:solidFill>
                  <a:srgbClr val="0070C0"/>
                </a:solidFill>
                <a:effectLst/>
              </a:rPr>
              <a:t>2</a:t>
            </a:r>
            <a:endParaRPr lang="ru-RU" sz="2800" b="1" cap="none" spc="0" dirty="0" smtClean="0">
              <a:ln w="50800"/>
              <a:solidFill>
                <a:srgbClr val="0070C0"/>
              </a:solidFill>
              <a:effectLst/>
            </a:endParaRPr>
          </a:p>
          <a:p>
            <a:pPr algn="ctr"/>
            <a:r>
              <a:rPr lang="ru-RU" sz="2800" b="1" cap="none" spc="0" dirty="0" smtClean="0">
                <a:ln w="50800"/>
                <a:solidFill>
                  <a:srgbClr val="0070C0"/>
                </a:solidFill>
                <a:effectLst/>
              </a:rPr>
              <a:t>Население: </a:t>
            </a:r>
          </a:p>
          <a:p>
            <a:pPr algn="ctr"/>
            <a:r>
              <a:rPr lang="ru-RU" sz="2800" b="1" cap="none" spc="0" dirty="0" smtClean="0">
                <a:ln w="50800"/>
                <a:solidFill>
                  <a:srgbClr val="0070C0"/>
                </a:solidFill>
                <a:effectLst/>
              </a:rPr>
              <a:t>33,4 тыс. человек, </a:t>
            </a:r>
            <a:r>
              <a:rPr lang="ru-RU" sz="2800" b="1" dirty="0" smtClean="0">
                <a:ln w="50800"/>
                <a:solidFill>
                  <a:srgbClr val="0070C0"/>
                </a:solidFill>
              </a:rPr>
              <a:t>Средних </a:t>
            </a:r>
            <a:r>
              <a:rPr lang="ru-RU" sz="2800" b="1" dirty="0" smtClean="0">
                <a:ln w="50800"/>
                <a:solidFill>
                  <a:srgbClr val="0070C0"/>
                </a:solidFill>
              </a:rPr>
              <a:t>школ – </a:t>
            </a:r>
            <a:r>
              <a:rPr lang="ru-RU" sz="2800" b="1" dirty="0" smtClean="0">
                <a:ln w="50800"/>
                <a:solidFill>
                  <a:srgbClr val="0070C0"/>
                </a:solidFill>
              </a:rPr>
              <a:t>4</a:t>
            </a:r>
            <a:endParaRPr lang="ru-RU" sz="28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  <p:pic>
        <p:nvPicPr>
          <p:cNvPr id="9" name="Picture 4" descr="C:\Users\1\Pictures\image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340768"/>
            <a:ext cx="1253899" cy="1580545"/>
          </a:xfrm>
          <a:prstGeom prst="rect">
            <a:avLst/>
          </a:prstGeom>
          <a:noFill/>
          <a:ln w="31750">
            <a:solidFill>
              <a:srgbClr val="FF33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Pictures\44751630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260648"/>
            <a:ext cx="835222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Материально-техническое обеспечение 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образовательного процесса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700809"/>
            <a:ext cx="6192688" cy="4643582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6971336" y="2492896"/>
            <a:ext cx="1786002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50800"/>
                <a:solidFill>
                  <a:srgbClr val="0070C0"/>
                </a:solidFill>
                <a:effectLst/>
              </a:rPr>
              <a:t>широкие </a:t>
            </a:r>
          </a:p>
          <a:p>
            <a:pPr algn="ctr"/>
            <a:r>
              <a:rPr lang="ru-RU" sz="2800" b="1" cap="none" spc="0" dirty="0" smtClean="0">
                <a:ln w="50800"/>
                <a:solidFill>
                  <a:srgbClr val="0070C0"/>
                </a:solidFill>
                <a:effectLst/>
              </a:rPr>
              <a:t>и </a:t>
            </a:r>
          </a:p>
          <a:p>
            <a:pPr algn="ctr"/>
            <a:r>
              <a:rPr lang="ru-RU" sz="2800" b="1" cap="none" spc="0" dirty="0" smtClean="0">
                <a:ln w="50800"/>
                <a:solidFill>
                  <a:srgbClr val="0070C0"/>
                </a:solidFill>
                <a:effectLst/>
              </a:rPr>
              <a:t>светлые </a:t>
            </a:r>
          </a:p>
          <a:p>
            <a:pPr algn="ctr"/>
            <a:r>
              <a:rPr lang="ru-RU" sz="2800" b="1" cap="none" spc="0" dirty="0" smtClean="0">
                <a:ln w="50800"/>
                <a:solidFill>
                  <a:srgbClr val="0070C0"/>
                </a:solidFill>
                <a:effectLst/>
              </a:rPr>
              <a:t>коридоры</a:t>
            </a:r>
            <a:endParaRPr lang="ru-RU" sz="28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1\Pictures\44751630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</p:spPr>
      </p:pic>
      <p:pic>
        <p:nvPicPr>
          <p:cNvPr id="4" name="Picture 3" descr="F:\Для Кобелевой Е.А.- НОЦ\Кабинеты школы\DSC013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3178"/>
          <a:stretch>
            <a:fillRect/>
          </a:stretch>
        </p:blipFill>
        <p:spPr bwMode="auto">
          <a:xfrm>
            <a:off x="4211960" y="2060848"/>
            <a:ext cx="4567408" cy="4460438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F:\Для Кобелевой Е.А.- НОЦ\Кабинеты школы\DSC013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76672"/>
            <a:ext cx="3402378" cy="4536504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95536" y="5085184"/>
            <a:ext cx="37457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50800"/>
                <a:solidFill>
                  <a:srgbClr val="0070C0"/>
                </a:solidFill>
                <a:effectLst/>
              </a:rPr>
              <a:t>медицинский </a:t>
            </a:r>
            <a:endParaRPr lang="en-US" sz="3200" b="1" cap="none" spc="0" dirty="0" smtClean="0">
              <a:ln w="50800"/>
              <a:solidFill>
                <a:srgbClr val="0070C0"/>
              </a:solidFill>
              <a:effectLst/>
            </a:endParaRPr>
          </a:p>
          <a:p>
            <a:pPr algn="ctr"/>
            <a:r>
              <a:rPr lang="ru-RU" sz="3200" b="1" dirty="0" smtClean="0">
                <a:ln w="50800"/>
                <a:solidFill>
                  <a:srgbClr val="0070C0"/>
                </a:solidFill>
              </a:rPr>
              <a:t>прививочный</a:t>
            </a:r>
          </a:p>
          <a:p>
            <a:pPr algn="ctr"/>
            <a:r>
              <a:rPr lang="ru-RU" sz="3200" b="1" cap="none" spc="0" dirty="0" smtClean="0">
                <a:ln w="50800"/>
                <a:solidFill>
                  <a:srgbClr val="0070C0"/>
                </a:solidFill>
                <a:effectLst/>
              </a:rPr>
              <a:t>стоматологический </a:t>
            </a:r>
            <a:endParaRPr lang="ru-RU" sz="32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35249" y="692696"/>
            <a:ext cx="21269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50800"/>
                <a:solidFill>
                  <a:srgbClr val="0066CC"/>
                </a:solidFill>
                <a:effectLst/>
              </a:rPr>
              <a:t>кабинеты</a:t>
            </a:r>
            <a:endParaRPr lang="ru-RU" sz="3600" b="1" cap="none" spc="0" dirty="0">
              <a:ln w="50800"/>
              <a:solidFill>
                <a:srgbClr val="0066CC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1\Pictures\44751630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</p:spPr>
      </p:pic>
      <p:pic>
        <p:nvPicPr>
          <p:cNvPr id="4" name="Picture 1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645024"/>
            <a:ext cx="3884249" cy="2913187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F:\Для Кобелевой Е.А.- НОЦ\Кабинеты школы\DSC013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492896"/>
            <a:ext cx="4248472" cy="3186354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5652120" y="1124744"/>
            <a:ext cx="17756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50800"/>
                <a:solidFill>
                  <a:srgbClr val="0070C0"/>
                </a:solidFill>
                <a:effectLst/>
              </a:rPr>
              <a:t>столовая</a:t>
            </a:r>
            <a:endParaRPr lang="ru-RU" sz="32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  <p:pic>
        <p:nvPicPr>
          <p:cNvPr id="10" name="Picture 7" descr="F:\Для Кобелевой Е.А.- фото НОЦ\Кабинеты школы\DSC01323.JPG"/>
          <p:cNvPicPr>
            <a:picLocks noChangeAspect="1" noChangeArrowheads="1"/>
          </p:cNvPicPr>
          <p:nvPr/>
        </p:nvPicPr>
        <p:blipFill>
          <a:blip r:embed="rId5" cstate="print">
            <a:lum bright="12000" contrast="6000"/>
          </a:blip>
          <a:srcRect/>
          <a:stretch>
            <a:fillRect/>
          </a:stretch>
        </p:blipFill>
        <p:spPr bwMode="auto">
          <a:xfrm>
            <a:off x="395536" y="476672"/>
            <a:ext cx="3888432" cy="2862318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1\Pictures\44751630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</p:spPr>
      </p:pic>
      <p:pic>
        <p:nvPicPr>
          <p:cNvPr id="4" name="Picture 1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4187" t="14750" r="15185"/>
          <a:stretch>
            <a:fillRect/>
          </a:stretch>
        </p:blipFill>
        <p:spPr bwMode="auto">
          <a:xfrm>
            <a:off x="683568" y="548680"/>
            <a:ext cx="3096344" cy="3265317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6" descr="F:\Для Кобелевой Е.А.- НОЦ\P31300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924944"/>
            <a:ext cx="4617004" cy="3462753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139952" y="1196752"/>
            <a:ext cx="34437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50800"/>
                <a:solidFill>
                  <a:srgbClr val="0070C0"/>
                </a:solidFill>
                <a:effectLst/>
              </a:rPr>
              <a:t>тренажерный зал </a:t>
            </a:r>
            <a:endParaRPr lang="ru-RU" sz="32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4653136"/>
            <a:ext cx="308770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50800"/>
                <a:solidFill>
                  <a:srgbClr val="0070C0"/>
                </a:solidFill>
                <a:effectLst/>
              </a:rPr>
              <a:t>спортивный зал</a:t>
            </a:r>
            <a:endParaRPr lang="ru-RU" sz="32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Pictures\44751630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25558"/>
            <a:ext cx="9144000" cy="688355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dirty="0" smtClean="0">
              <a:ln w="50800"/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48064" y="1412776"/>
            <a:ext cx="334784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50800"/>
                <a:solidFill>
                  <a:srgbClr val="0070C0"/>
                </a:solidFill>
                <a:effectLst/>
              </a:rPr>
              <a:t>психологический </a:t>
            </a:r>
          </a:p>
          <a:p>
            <a:pPr algn="ctr"/>
            <a:r>
              <a:rPr lang="ru-RU" sz="3200" b="1" cap="none" spc="0" dirty="0" smtClean="0">
                <a:ln w="50800"/>
                <a:solidFill>
                  <a:srgbClr val="0070C0"/>
                </a:solidFill>
                <a:effectLst/>
              </a:rPr>
              <a:t>кабинет</a:t>
            </a:r>
            <a:endParaRPr lang="ru-RU" sz="32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  <p:pic>
        <p:nvPicPr>
          <p:cNvPr id="12" name="Picture 2" descr="F:\Фото на Сайт\Защита индивидуальных образовательных программ нефтяники\DSC02304.JPG"/>
          <p:cNvPicPr>
            <a:picLocks noChangeAspect="1" noChangeArrowheads="1"/>
          </p:cNvPicPr>
          <p:nvPr/>
        </p:nvPicPr>
        <p:blipFill>
          <a:blip r:embed="rId3" cstate="print"/>
          <a:srcRect l="12933" t="10292" b="3491"/>
          <a:stretch>
            <a:fillRect/>
          </a:stretch>
        </p:blipFill>
        <p:spPr bwMode="auto">
          <a:xfrm>
            <a:off x="4355976" y="3356992"/>
            <a:ext cx="4238360" cy="3147712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F:\Фото на Сайт\Защита индивидуальных образовательных программ нефтяники\DSC02297.JPG"/>
          <p:cNvPicPr>
            <a:picLocks noChangeAspect="1" noChangeArrowheads="1"/>
          </p:cNvPicPr>
          <p:nvPr/>
        </p:nvPicPr>
        <p:blipFill>
          <a:blip r:embed="rId4" cstate="print"/>
          <a:srcRect t="15781"/>
          <a:stretch>
            <a:fillRect/>
          </a:stretch>
        </p:blipFill>
        <p:spPr bwMode="auto">
          <a:xfrm>
            <a:off x="395536" y="476672"/>
            <a:ext cx="4446062" cy="2808312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1\Pictures\44751630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25558"/>
            <a:ext cx="9144000" cy="688355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86000" y="241333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 smtClean="0">
                <a:ln w="50800"/>
                <a:solidFill>
                  <a:srgbClr val="0070C0"/>
                </a:solidFill>
              </a:rPr>
              <a:t>Высокотехнологичное лабораторное оборудование </a:t>
            </a:r>
          </a:p>
          <a:p>
            <a:r>
              <a:rPr lang="ru-RU" b="1" dirty="0" smtClean="0">
                <a:ln w="50800"/>
                <a:solidFill>
                  <a:srgbClr val="0070C0"/>
                </a:solidFill>
              </a:rPr>
              <a:t>по физике, химии, биологии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ln w="50800"/>
                <a:solidFill>
                  <a:srgbClr val="0070C0"/>
                </a:solidFill>
              </a:rPr>
              <a:t> Тренажерный зал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ln w="50800"/>
                <a:solidFill>
                  <a:srgbClr val="0070C0"/>
                </a:solidFill>
              </a:rPr>
              <a:t> Стоматологический кабинет 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ln w="50800"/>
                <a:solidFill>
                  <a:srgbClr val="0070C0"/>
                </a:solidFill>
              </a:rPr>
              <a:t> Компьютерный и мобильный классы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ln w="50800"/>
                <a:solidFill>
                  <a:srgbClr val="0070C0"/>
                </a:solidFill>
              </a:rPr>
              <a:t> Психологический кабинет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87624" y="620688"/>
            <a:ext cx="68457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50800"/>
                <a:solidFill>
                  <a:srgbClr val="0070C0"/>
                </a:solidFill>
                <a:effectLst/>
              </a:rPr>
              <a:t>компьютерный и мобильный классы</a:t>
            </a:r>
            <a:endParaRPr lang="ru-RU" sz="32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  <p:pic>
        <p:nvPicPr>
          <p:cNvPr id="10" name="Picture 5" descr="F:\Для Кобелевой Е.А.- НОЦ\DSC02494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412776"/>
            <a:ext cx="6242305" cy="468052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1\Pictures\44751630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-25558"/>
            <a:ext cx="9144000" cy="6883558"/>
          </a:xfrm>
          <a:prstGeom prst="rect">
            <a:avLst/>
          </a:prstGeom>
          <a:noFill/>
        </p:spPr>
      </p:pic>
      <p:pic>
        <p:nvPicPr>
          <p:cNvPr id="5" name="Picture 8" descr="F:\Для Кобелевой Е.А.- фото НОЦ\Новая папка\роботы\DSC084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933056"/>
            <a:ext cx="2784309" cy="2088232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9" descr="F:\Для Кобелевой Е.А.- фото НОЦ\Новая папка\2012-04-06 09.11.4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9504"/>
          <a:stretch>
            <a:fillRect/>
          </a:stretch>
        </p:blipFill>
        <p:spPr bwMode="auto">
          <a:xfrm>
            <a:off x="3347864" y="1772816"/>
            <a:ext cx="2420086" cy="2005688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67544" y="188640"/>
            <a:ext cx="836722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50800"/>
                <a:solidFill>
                  <a:srgbClr val="0070C0"/>
                </a:solidFill>
                <a:effectLst/>
              </a:rPr>
              <a:t>Высокотехнологичное лабораторное оборудование </a:t>
            </a:r>
            <a:br>
              <a:rPr lang="ru-RU" sz="2800" b="1" cap="none" spc="0" dirty="0" smtClean="0">
                <a:ln w="50800"/>
                <a:solidFill>
                  <a:srgbClr val="0070C0"/>
                </a:solidFill>
                <a:effectLst/>
              </a:rPr>
            </a:br>
            <a:r>
              <a:rPr lang="ru-RU" sz="2800" b="1" cap="none" spc="0" dirty="0" smtClean="0">
                <a:ln w="50800"/>
                <a:solidFill>
                  <a:srgbClr val="0070C0"/>
                </a:solidFill>
                <a:effectLst/>
              </a:rPr>
              <a:t>по физике, химии, биологии  </a:t>
            </a:r>
            <a:endParaRPr lang="ru-RU" sz="28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  <p:pic>
        <p:nvPicPr>
          <p:cNvPr id="7169" name="Рисунок 18" descr="C:\Documents and Settings\Наталья\Рабочий стол\11\10б Практика\SAM_04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340768"/>
            <a:ext cx="2654300" cy="198755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Рисунок 33" descr="C:\Documents and Settings\Наталья\Рабочий стол\11\10б Практика\SAM_04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1268760"/>
            <a:ext cx="2624138" cy="1970088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 descr="F:\Для Кобелевой Е.А.- НОЦ\Кабинеты школы\DSC0129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4293096"/>
            <a:ext cx="2555776" cy="2045006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3" name="Picture 5" descr="F:\Фото на Сайт\НОЦ\Новая папка (2)\био 2 р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3933056"/>
            <a:ext cx="2699792" cy="2024844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Pictures\44751630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131840" y="188640"/>
            <a:ext cx="456971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Фотографии НОЦ 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F:\Фото на Сайт\пробный\240320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996952"/>
            <a:ext cx="2362209" cy="1771657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F:\Фото на Сайт\Фото - вечер встречи\DSC020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140968"/>
            <a:ext cx="2304256" cy="1664804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F:\Фото на Сайт\Посвящени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1052736"/>
            <a:ext cx="2304257" cy="1728192"/>
          </a:xfrm>
          <a:prstGeom prst="round2DiagRect">
            <a:avLst/>
          </a:prstGeom>
          <a:noFill/>
          <a:ln w="38100">
            <a:solidFill>
              <a:srgbClr val="FF3300"/>
            </a:solidFill>
          </a:ln>
        </p:spPr>
      </p:pic>
      <p:pic>
        <p:nvPicPr>
          <p:cNvPr id="2054" name="Picture 6" descr="F:\Фото на Сайт\Защита программ - медики\DSC0189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564904"/>
            <a:ext cx="2267745" cy="1700809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C:\Users\1\Pictures\2013-02-13 бю\бю 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5085184"/>
            <a:ext cx="2317017" cy="1521433"/>
          </a:xfrm>
          <a:prstGeom prst="round1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 descr="F:\2013-01-25 Кобелева Е.А., фото\Кобелева Е.А., фото 0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4941168"/>
            <a:ext cx="2315749" cy="162880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F:\Для Кобелевой Е.А.- фото НОЦ\IMG_008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56176" y="1268760"/>
            <a:ext cx="2339243" cy="1559495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F:\Для Кобелевой Е.А.- фото НОЦ\IMG_300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4869160"/>
            <a:ext cx="2411760" cy="160784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F:\Для Кобелевой Е.А.- НОЦ\DSC0214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3528" y="332656"/>
            <a:ext cx="2304256" cy="1728192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 descr="F:\Для Кобелевой Е.А.- НОЦ\IMG_0207.JPG"/>
          <p:cNvPicPr>
            <a:picLocks noChangeAspect="1" noChangeArrowheads="1"/>
          </p:cNvPicPr>
          <p:nvPr/>
        </p:nvPicPr>
        <p:blipFill>
          <a:blip r:embed="rId2" cstate="print"/>
          <a:srcRect l="5372" r="1963" b="254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Pictures\44751630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83768" y="476672"/>
            <a:ext cx="405611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Учредитель НОЦ 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556792"/>
            <a:ext cx="8064896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lnSpc>
                <a:spcPct val="150000"/>
              </a:lnSpc>
              <a:buNone/>
            </a:pPr>
            <a:r>
              <a:rPr lang="ru-RU" sz="2800" b="1" cap="none" spc="0" dirty="0" smtClean="0">
                <a:ln w="50800"/>
                <a:solidFill>
                  <a:srgbClr val="0070C0"/>
                </a:solidFill>
                <a:effectLst/>
              </a:rPr>
              <a:t>Управление образования Осинского муниципального района </a:t>
            </a:r>
            <a:endParaRPr lang="en-US" sz="2800" b="1" cap="none" spc="0" dirty="0" smtClean="0">
              <a:ln w="50800"/>
              <a:solidFill>
                <a:srgbClr val="0070C0"/>
              </a:solidFill>
              <a:effectLst/>
            </a:endParaRPr>
          </a:p>
          <a:p>
            <a:pPr>
              <a:lnSpc>
                <a:spcPct val="150000"/>
              </a:lnSpc>
              <a:buNone/>
            </a:pPr>
            <a:r>
              <a:rPr lang="ru-RU" sz="2800" b="1" cap="none" spc="0" dirty="0" smtClean="0">
                <a:ln w="50800"/>
                <a:solidFill>
                  <a:srgbClr val="0070C0"/>
                </a:solidFill>
                <a:effectLst/>
              </a:rPr>
              <a:t>Начальник отдела </a:t>
            </a:r>
            <a:r>
              <a:rPr lang="ru-RU" sz="2800" b="1" cap="none" spc="0" smtClean="0">
                <a:ln w="50800"/>
                <a:solidFill>
                  <a:srgbClr val="0070C0"/>
                </a:solidFill>
                <a:effectLst/>
              </a:rPr>
              <a:t>образования </a:t>
            </a:r>
            <a:r>
              <a:rPr lang="ru-RU" sz="2800" b="1" cap="none" spc="0" smtClean="0">
                <a:ln w="50800"/>
                <a:solidFill>
                  <a:srgbClr val="0070C0"/>
                </a:solidFill>
                <a:effectLst/>
              </a:rPr>
              <a:t>– </a:t>
            </a:r>
          </a:p>
          <a:p>
            <a:pPr>
              <a:lnSpc>
                <a:spcPct val="150000"/>
              </a:lnSpc>
              <a:buNone/>
            </a:pPr>
            <a:r>
              <a:rPr lang="ru-RU" sz="2800" b="1" u="sng" smtClean="0">
                <a:ln w="50800"/>
                <a:solidFill>
                  <a:srgbClr val="0070C0"/>
                </a:solidFill>
              </a:rPr>
              <a:t>Пирогов  </a:t>
            </a:r>
            <a:r>
              <a:rPr lang="ru-RU" sz="2800" b="1" u="sng" dirty="0" smtClean="0">
                <a:ln w="50800"/>
                <a:solidFill>
                  <a:srgbClr val="0070C0"/>
                </a:solidFill>
              </a:rPr>
              <a:t>Юрий Николаевич </a:t>
            </a:r>
            <a:endParaRPr lang="ru-RU" sz="2800" b="1" cap="none" spc="0" dirty="0" smtClean="0">
              <a:ln w="50800"/>
              <a:solidFill>
                <a:srgbClr val="0070C0"/>
              </a:solidFill>
              <a:effectLst/>
            </a:endParaRPr>
          </a:p>
          <a:p>
            <a:pPr>
              <a:lnSpc>
                <a:spcPct val="150000"/>
              </a:lnSpc>
              <a:buNone/>
            </a:pPr>
            <a:r>
              <a:rPr lang="en-US" sz="2800" b="1" cap="none" spc="0" dirty="0" smtClean="0">
                <a:ln w="50800"/>
                <a:solidFill>
                  <a:srgbClr val="0070C0"/>
                </a:solidFill>
                <a:effectLst/>
              </a:rPr>
              <a:t>e-mail</a:t>
            </a:r>
            <a:r>
              <a:rPr lang="ru-RU" sz="2800" b="1" cap="none" spc="0" dirty="0" smtClean="0">
                <a:ln w="50800"/>
                <a:solidFill>
                  <a:srgbClr val="0070C0"/>
                </a:solidFill>
                <a:effectLst/>
              </a:rPr>
              <a:t>:    </a:t>
            </a:r>
            <a:r>
              <a:rPr lang="en-US" sz="2800" b="1" cap="none" spc="0" dirty="0" smtClean="0">
                <a:ln w="50800"/>
                <a:solidFill>
                  <a:srgbClr val="0070C0"/>
                </a:solidFill>
                <a:effectLst/>
              </a:rPr>
              <a:t>uoadmosa@yandex.ru</a:t>
            </a:r>
            <a:r>
              <a:rPr lang="ru-RU" sz="2800" b="1" cap="none" spc="0" dirty="0" smtClean="0">
                <a:ln w="50800"/>
                <a:solidFill>
                  <a:srgbClr val="0070C0"/>
                </a:solidFill>
                <a:effectLst/>
              </a:rPr>
              <a:t>                          телефон: 8 34 291</a:t>
            </a:r>
            <a:r>
              <a:rPr lang="en-US" sz="2800" b="1" cap="none" spc="0" dirty="0" smtClean="0">
                <a:ln w="50800"/>
                <a:solidFill>
                  <a:srgbClr val="0070C0"/>
                </a:solidFill>
                <a:effectLst/>
              </a:rPr>
              <a:t> 4 61 61</a:t>
            </a:r>
            <a:r>
              <a:rPr lang="ru-RU" sz="2800" b="1" cap="none" spc="0" dirty="0" smtClean="0">
                <a:ln w="50800"/>
                <a:solidFill>
                  <a:srgbClr val="0070C0"/>
                </a:solidFill>
                <a:effectLst/>
              </a:rPr>
              <a:t> </a:t>
            </a:r>
          </a:p>
          <a:p>
            <a:pPr>
              <a:buNone/>
            </a:pPr>
            <a:endParaRPr lang="ru-RU" sz="28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Pictures\44751630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</p:spPr>
      </p:pic>
      <p:pic>
        <p:nvPicPr>
          <p:cNvPr id="4" name="Picture 2" descr="F:\2011\фото\1.09.11г. фото\IMG_2382.JPG"/>
          <p:cNvPicPr>
            <a:picLocks noChangeAspect="1" noChangeArrowheads="1"/>
          </p:cNvPicPr>
          <p:nvPr/>
        </p:nvPicPr>
        <p:blipFill>
          <a:blip r:embed="rId3" cstate="print"/>
          <a:srcRect r="4113" b="11692"/>
          <a:stretch>
            <a:fillRect/>
          </a:stretch>
        </p:blipFill>
        <p:spPr bwMode="auto">
          <a:xfrm>
            <a:off x="3347864" y="2708920"/>
            <a:ext cx="5559101" cy="3944026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1\Documents\фото\100_2011\26072011_001.jpg"/>
          <p:cNvPicPr>
            <a:picLocks noChangeAspect="1" noChangeArrowheads="1"/>
          </p:cNvPicPr>
          <p:nvPr/>
        </p:nvPicPr>
        <p:blipFill>
          <a:blip r:embed="rId4" cstate="print"/>
          <a:srcRect l="12024" t="9194" r="8346" b="18584"/>
          <a:stretch>
            <a:fillRect/>
          </a:stretch>
        </p:blipFill>
        <p:spPr bwMode="auto">
          <a:xfrm>
            <a:off x="323528" y="391242"/>
            <a:ext cx="2356001" cy="2849117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203848" y="620688"/>
            <a:ext cx="5755486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Муниципальное бюджетное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общеобразовательное учреждение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«Средняя общеобразовательная 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школа № 4 г. Оса»</a:t>
            </a:r>
            <a:endParaRPr lang="ru-RU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429000"/>
            <a:ext cx="3347864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50800"/>
                <a:solidFill>
                  <a:srgbClr val="0070C0"/>
                </a:solidFill>
                <a:effectLst/>
              </a:rPr>
              <a:t>618120 </a:t>
            </a:r>
          </a:p>
          <a:p>
            <a:pPr algn="ctr"/>
            <a:r>
              <a:rPr lang="ru-RU" sz="2400" b="1" cap="none" spc="0" dirty="0" smtClean="0">
                <a:ln w="50800"/>
                <a:solidFill>
                  <a:srgbClr val="0070C0"/>
                </a:solidFill>
                <a:effectLst/>
              </a:rPr>
              <a:t>Пермский край</a:t>
            </a:r>
          </a:p>
          <a:p>
            <a:pPr algn="ctr"/>
            <a:r>
              <a:rPr lang="ru-RU" sz="2400" b="1" dirty="0" smtClean="0">
                <a:ln w="50800"/>
                <a:solidFill>
                  <a:srgbClr val="0070C0"/>
                </a:solidFill>
              </a:rPr>
              <a:t>г. Оса </a:t>
            </a:r>
          </a:p>
          <a:p>
            <a:r>
              <a:rPr lang="ru-RU" sz="2400" b="1" dirty="0" smtClean="0">
                <a:ln w="50800"/>
                <a:solidFill>
                  <a:srgbClr val="0070C0"/>
                </a:solidFill>
              </a:rPr>
              <a:t> ул. Строителей, 31</a:t>
            </a:r>
          </a:p>
          <a:p>
            <a:r>
              <a:rPr lang="ru-RU" sz="2400" b="1" cap="none" spc="0" dirty="0" smtClean="0">
                <a:ln w="50800"/>
                <a:solidFill>
                  <a:srgbClr val="0070C0"/>
                </a:solidFill>
                <a:effectLst/>
              </a:rPr>
              <a:t> год открытия: 2010</a:t>
            </a:r>
          </a:p>
          <a:p>
            <a:r>
              <a:rPr lang="ru-RU" sz="2400" b="1" dirty="0" smtClean="0">
                <a:ln w="50800"/>
                <a:solidFill>
                  <a:srgbClr val="0070C0"/>
                </a:solidFill>
              </a:rPr>
              <a:t> телефон: 8 3429</a:t>
            </a:r>
            <a:r>
              <a:rPr lang="en-US" sz="2400" b="1" dirty="0" smtClean="0">
                <a:ln w="50800"/>
                <a:solidFill>
                  <a:srgbClr val="0070C0"/>
                </a:solidFill>
              </a:rPr>
              <a:t>144095</a:t>
            </a:r>
            <a:endParaRPr lang="ru-RU" sz="2400" b="1" dirty="0" smtClean="0">
              <a:ln w="50800"/>
              <a:solidFill>
                <a:srgbClr val="0070C0"/>
              </a:solidFill>
            </a:endParaRPr>
          </a:p>
          <a:p>
            <a:r>
              <a:rPr lang="ru-RU" sz="2400" b="1" cap="none" spc="0" dirty="0" smtClean="0">
                <a:ln w="50800"/>
                <a:solidFill>
                  <a:srgbClr val="0070C0"/>
                </a:solidFill>
                <a:effectLst/>
              </a:rPr>
              <a:t> сайт: </a:t>
            </a:r>
            <a:r>
              <a:rPr lang="en-US" sz="2400" b="1" cap="none" spc="0" dirty="0" smtClean="0">
                <a:ln w="50800"/>
                <a:solidFill>
                  <a:srgbClr val="0070C0"/>
                </a:solidFill>
                <a:effectLst/>
              </a:rPr>
              <a:t>osa</a:t>
            </a:r>
            <a:r>
              <a:rPr lang="en-US" sz="2400" b="1" dirty="0" smtClean="0">
                <a:ln w="50800"/>
                <a:solidFill>
                  <a:srgbClr val="0070C0"/>
                </a:solidFill>
              </a:rPr>
              <a:t>.sosh4@yandex.ru</a:t>
            </a:r>
            <a:endParaRPr lang="ru-RU" sz="24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1\Pictures\44751630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</p:spPr>
      </p:pic>
      <p:pic>
        <p:nvPicPr>
          <p:cNvPr id="4" name="Picture 2" descr="F:\НОЦ.bm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541" y="332656"/>
            <a:ext cx="8256917" cy="6192688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Pictures\44751630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859807" y="404664"/>
            <a:ext cx="488229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Символика</a:t>
            </a:r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школы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Содержимое 4" descr="C:\Users\Учитель\Desktop\Оформление\Макеты\Логотип школа 4.JPG"/>
          <p:cNvPicPr>
            <a:picLocks noGrp="1"/>
          </p:cNvPicPr>
          <p:nvPr>
            <p:ph idx="1"/>
          </p:nvPr>
        </p:nvPicPr>
        <p:blipFill>
          <a:blip r:embed="rId3" cstate="print"/>
          <a:srcRect l="-2734" t="-3500" r="2505" b="-1750"/>
          <a:stretch>
            <a:fillRect/>
          </a:stretch>
        </p:blipFill>
        <p:spPr bwMode="auto">
          <a:xfrm>
            <a:off x="251520" y="260648"/>
            <a:ext cx="3240360" cy="3240360"/>
          </a:xfrm>
          <a:prstGeom prst="ellipse">
            <a:avLst/>
          </a:prstGeom>
          <a:ln>
            <a:solidFill>
              <a:srgbClr val="FF3300"/>
            </a:solidFill>
          </a:ln>
          <a:effectLst>
            <a:softEdge rad="112500"/>
          </a:effectLst>
        </p:spPr>
      </p:pic>
      <p:pic>
        <p:nvPicPr>
          <p:cNvPr id="7" name="Picture 2" descr="C:\Users\Владелец\Desktop\Макеты\Плато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844824"/>
            <a:ext cx="4221088" cy="4221088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C:\Users\Владелец\Desktop\Макеты\Галсту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317606">
            <a:off x="519278" y="4229511"/>
            <a:ext cx="4365104" cy="1015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Pictures\44751630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8355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75609" y="332656"/>
            <a:ext cx="55591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Команда  управления</a:t>
            </a:r>
            <a:endParaRPr lang="ru-RU" b="1" cap="none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 descr="F:\Для Кобелевой Е.А.- НОЦ\IMG_23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371" t="2685" r="5169"/>
          <a:stretch>
            <a:fillRect/>
          </a:stretch>
        </p:blipFill>
        <p:spPr bwMode="auto">
          <a:xfrm>
            <a:off x="323528" y="1340768"/>
            <a:ext cx="3040749" cy="2826031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0" y="4293096"/>
            <a:ext cx="345638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50800"/>
                <a:solidFill>
                  <a:srgbClr val="0070C0"/>
                </a:solidFill>
                <a:effectLst/>
              </a:rPr>
              <a:t>Надежда </a:t>
            </a:r>
            <a:r>
              <a:rPr lang="ru-RU" sz="2000" b="1" cap="none" spc="0" smtClean="0">
                <a:ln w="50800"/>
                <a:solidFill>
                  <a:srgbClr val="0070C0"/>
                </a:solidFill>
                <a:effectLst/>
              </a:rPr>
              <a:t>Николаевна Борисова </a:t>
            </a:r>
            <a:endParaRPr lang="ru-RU" sz="2000" b="1" cap="none" spc="0" dirty="0" smtClean="0">
              <a:ln w="50800"/>
              <a:solidFill>
                <a:srgbClr val="0070C0"/>
              </a:solidFill>
              <a:effectLst/>
            </a:endParaRPr>
          </a:p>
          <a:p>
            <a:pPr algn="ctr"/>
            <a:r>
              <a:rPr lang="ru-RU" sz="2000" b="1" cap="none" spc="0" dirty="0" smtClean="0">
                <a:ln w="50800"/>
                <a:solidFill>
                  <a:srgbClr val="0070C0"/>
                </a:solidFill>
                <a:effectLst/>
              </a:rPr>
              <a:t>директор, </a:t>
            </a:r>
          </a:p>
          <a:p>
            <a:pPr algn="ctr"/>
            <a:r>
              <a:rPr lang="ru-RU" sz="2000" b="1" cap="none" spc="0" dirty="0" smtClean="0">
                <a:ln w="50800"/>
                <a:solidFill>
                  <a:srgbClr val="0070C0"/>
                </a:solidFill>
                <a:effectLst/>
              </a:rPr>
              <a:t>почетный работник </a:t>
            </a:r>
          </a:p>
          <a:p>
            <a:pPr algn="ctr"/>
            <a:r>
              <a:rPr lang="ru-RU" sz="2000" b="1" cap="none" spc="0" dirty="0" smtClean="0">
                <a:ln w="50800"/>
                <a:solidFill>
                  <a:srgbClr val="0070C0"/>
                </a:solidFill>
                <a:effectLst/>
              </a:rPr>
              <a:t>общего образования</a:t>
            </a:r>
          </a:p>
          <a:p>
            <a:pPr algn="ctr"/>
            <a:r>
              <a:rPr lang="en-US" sz="2000" b="1" dirty="0" smtClean="0">
                <a:ln w="50800"/>
                <a:solidFill>
                  <a:srgbClr val="0070C0"/>
                </a:solidFill>
                <a:hlinkClick r:id="rId4"/>
              </a:rPr>
              <a:t>finaida@yandex.ru</a:t>
            </a:r>
            <a:r>
              <a:rPr lang="ru-RU" sz="2000" b="1" dirty="0" smtClean="0">
                <a:ln w="50800"/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ru-RU" sz="2000" b="1" dirty="0" smtClean="0">
                <a:ln w="50800"/>
                <a:solidFill>
                  <a:srgbClr val="0070C0"/>
                </a:solidFill>
              </a:rPr>
              <a:t>89028393703</a:t>
            </a:r>
          </a:p>
          <a:p>
            <a:pPr algn="ctr"/>
            <a:r>
              <a:rPr lang="ru-RU" sz="2000" b="1" cap="none" spc="0" dirty="0" smtClean="0">
                <a:ln w="50800"/>
                <a:solidFill>
                  <a:srgbClr val="0070C0"/>
                </a:solidFill>
                <a:effectLst/>
              </a:rPr>
              <a:t> </a:t>
            </a:r>
            <a:endParaRPr lang="ru-RU" sz="20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  <p:pic>
        <p:nvPicPr>
          <p:cNvPr id="6" name="Рисунок 5" descr="Кобелева ЕА"/>
          <p:cNvPicPr/>
          <p:nvPr/>
        </p:nvPicPr>
        <p:blipFill>
          <a:blip r:embed="rId5" cstate="print"/>
          <a:srcRect l="7693" t="7486" b="11676"/>
          <a:stretch>
            <a:fillRect/>
          </a:stretch>
        </p:blipFill>
        <p:spPr bwMode="auto">
          <a:xfrm flipH="1">
            <a:off x="4067943" y="1844824"/>
            <a:ext cx="1871984" cy="2376264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853841" y="4365104"/>
            <a:ext cx="2629887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000" b="1" dirty="0" smtClean="0">
                <a:ln w="50800"/>
                <a:solidFill>
                  <a:srgbClr val="0066CC"/>
                </a:solidFill>
              </a:rPr>
              <a:t>Елена Александровна</a:t>
            </a:r>
          </a:p>
          <a:p>
            <a:pPr algn="ctr"/>
            <a:r>
              <a:rPr lang="ru-RU" sz="2000" b="1" dirty="0" smtClean="0">
                <a:ln w="50800"/>
                <a:solidFill>
                  <a:srgbClr val="0066CC"/>
                </a:solidFill>
              </a:rPr>
              <a:t> Кобелева </a:t>
            </a:r>
          </a:p>
          <a:p>
            <a:pPr algn="ctr"/>
            <a:r>
              <a:rPr lang="ru-RU" sz="2000" b="1" dirty="0" smtClean="0">
                <a:ln w="50800"/>
                <a:solidFill>
                  <a:srgbClr val="0066CC"/>
                </a:solidFill>
              </a:rPr>
              <a:t>зам. директора</a:t>
            </a:r>
          </a:p>
          <a:p>
            <a:pPr algn="ctr"/>
            <a:r>
              <a:rPr lang="ru-RU" sz="2000" b="1" dirty="0" smtClean="0">
                <a:ln w="50800"/>
                <a:solidFill>
                  <a:srgbClr val="0066CC"/>
                </a:solidFill>
              </a:rPr>
              <a:t> по УВР на </a:t>
            </a:r>
          </a:p>
          <a:p>
            <a:pPr algn="ctr"/>
            <a:r>
              <a:rPr lang="ru-RU" sz="2000" b="1" dirty="0" smtClean="0">
                <a:ln w="50800"/>
                <a:solidFill>
                  <a:srgbClr val="0066CC"/>
                </a:solidFill>
              </a:rPr>
              <a:t>3 ступени</a:t>
            </a:r>
          </a:p>
          <a:p>
            <a:pPr algn="ctr"/>
            <a:r>
              <a:rPr lang="en-US" sz="2000" b="1" dirty="0" smtClean="0">
                <a:ln w="50800"/>
                <a:solidFill>
                  <a:srgbClr val="0066CC"/>
                </a:solidFill>
                <a:hlinkClick r:id="rId6"/>
              </a:rPr>
              <a:t>elenak100@mail.ru</a:t>
            </a:r>
            <a:endParaRPr lang="ru-RU" sz="2000" b="1" dirty="0" smtClean="0">
              <a:ln w="50800"/>
              <a:solidFill>
                <a:srgbClr val="0066CC"/>
              </a:solidFill>
            </a:endParaRPr>
          </a:p>
          <a:p>
            <a:pPr algn="ctr"/>
            <a:r>
              <a:rPr lang="ru-RU" sz="2000" b="1" cap="none" spc="0" dirty="0" smtClean="0">
                <a:ln w="50800"/>
                <a:solidFill>
                  <a:srgbClr val="0066CC"/>
                </a:solidFill>
                <a:effectLst/>
              </a:rPr>
              <a:t>89519497799</a:t>
            </a:r>
            <a:endParaRPr lang="ru-RU" sz="2000" b="1" cap="none" spc="0" dirty="0">
              <a:ln w="50800"/>
              <a:solidFill>
                <a:srgbClr val="0066CC"/>
              </a:solidFill>
              <a:effectLst/>
            </a:endParaRPr>
          </a:p>
        </p:txBody>
      </p:sp>
      <p:pic>
        <p:nvPicPr>
          <p:cNvPr id="1026" name="Picture 2" descr="C:\Users\Владелец\Desktop\Фото администрация школы\Е.В.Демкина.JPG"/>
          <p:cNvPicPr>
            <a:picLocks noChangeAspect="1" noChangeArrowheads="1"/>
          </p:cNvPicPr>
          <p:nvPr/>
        </p:nvPicPr>
        <p:blipFill>
          <a:blip r:embed="rId7" cstate="print"/>
          <a:srcRect t="4482" b="14836"/>
          <a:stretch>
            <a:fillRect/>
          </a:stretch>
        </p:blipFill>
        <p:spPr bwMode="auto">
          <a:xfrm flipH="1">
            <a:off x="6660232" y="1772816"/>
            <a:ext cx="2001011" cy="2421678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6444209" y="4365104"/>
            <a:ext cx="2699792" cy="26161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000" b="1" cap="none" spc="0" dirty="0" smtClean="0">
                <a:ln w="50800"/>
                <a:solidFill>
                  <a:srgbClr val="0066CC"/>
                </a:solidFill>
                <a:effectLst/>
              </a:rPr>
              <a:t>Елена Вячеславовна Демкина </a:t>
            </a:r>
          </a:p>
          <a:p>
            <a:pPr algn="ctr"/>
            <a:r>
              <a:rPr lang="ru-RU" sz="2000" b="1" dirty="0" smtClean="0">
                <a:ln w="50800"/>
                <a:solidFill>
                  <a:srgbClr val="0066CC"/>
                </a:solidFill>
              </a:rPr>
              <a:t>зам. директора </a:t>
            </a:r>
          </a:p>
          <a:p>
            <a:pPr algn="ctr"/>
            <a:r>
              <a:rPr lang="ru-RU" sz="2000" b="1" dirty="0" smtClean="0">
                <a:ln w="50800"/>
                <a:solidFill>
                  <a:srgbClr val="0066CC"/>
                </a:solidFill>
              </a:rPr>
              <a:t>по внеурочной</a:t>
            </a:r>
          </a:p>
          <a:p>
            <a:pPr algn="ctr"/>
            <a:r>
              <a:rPr lang="ru-RU" sz="2000" b="1" dirty="0" smtClean="0">
                <a:ln w="50800"/>
                <a:solidFill>
                  <a:srgbClr val="0066CC"/>
                </a:solidFill>
              </a:rPr>
              <a:t> деятельности</a:t>
            </a:r>
            <a:endParaRPr lang="en-US" sz="2000" b="1" dirty="0" smtClean="0">
              <a:ln w="50800"/>
              <a:solidFill>
                <a:srgbClr val="0066CC"/>
              </a:solidFill>
            </a:endParaRPr>
          </a:p>
          <a:p>
            <a:pPr algn="ctr"/>
            <a:r>
              <a:rPr lang="en-US" sz="2000" b="1" dirty="0" smtClean="0">
                <a:ln w="50800"/>
                <a:solidFill>
                  <a:srgbClr val="0066CC"/>
                </a:solidFill>
                <a:hlinkClick r:id="rId8"/>
              </a:rPr>
              <a:t>neksis@bk.ru</a:t>
            </a:r>
            <a:endParaRPr lang="ru-RU" sz="2000" b="1" dirty="0" smtClean="0">
              <a:ln w="50800"/>
              <a:solidFill>
                <a:srgbClr val="0066CC"/>
              </a:solidFill>
            </a:endParaRPr>
          </a:p>
          <a:p>
            <a:pPr algn="ctr"/>
            <a:r>
              <a:rPr lang="ru-RU" sz="2000" b="1" dirty="0" smtClean="0">
                <a:ln w="50800"/>
                <a:solidFill>
                  <a:srgbClr val="0066CC"/>
                </a:solidFill>
              </a:rPr>
              <a:t>89630208011</a:t>
            </a:r>
            <a:endParaRPr lang="en-US" sz="2000" b="1" dirty="0" smtClean="0">
              <a:ln w="50800"/>
              <a:solidFill>
                <a:srgbClr val="0066CC"/>
              </a:solidFill>
            </a:endParaRPr>
          </a:p>
          <a:p>
            <a:pPr algn="ctr"/>
            <a:endParaRPr lang="ru-RU" sz="2400" b="1" cap="none" spc="0" dirty="0">
              <a:ln w="50800"/>
              <a:solidFill>
                <a:srgbClr val="0066CC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Pictures\447516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2595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15616" y="260648"/>
            <a:ext cx="67985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Педагогический коллектив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 descr="F:\Для Кобелевой Е.А.- НОЦ\IMG_1983.JPG"/>
          <p:cNvPicPr>
            <a:picLocks noChangeAspect="1" noChangeArrowheads="1"/>
          </p:cNvPicPr>
          <p:nvPr/>
        </p:nvPicPr>
        <p:blipFill>
          <a:blip r:embed="rId3" cstate="print"/>
          <a:srcRect l="2752" t="2752" r="2752" b="11927"/>
          <a:stretch>
            <a:fillRect/>
          </a:stretch>
        </p:blipFill>
        <p:spPr bwMode="auto">
          <a:xfrm>
            <a:off x="467544" y="1340768"/>
            <a:ext cx="8134581" cy="4896544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0575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Pictures\44751630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2595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51720" y="476672"/>
            <a:ext cx="559088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Педагогический коллектив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412776"/>
            <a:ext cx="8568952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buNone/>
            </a:pPr>
            <a:r>
              <a:rPr lang="ru-RU" sz="3200" b="1" cap="none" spc="0" dirty="0" smtClean="0">
                <a:ln w="50800"/>
                <a:solidFill>
                  <a:srgbClr val="0066CC"/>
                </a:solidFill>
                <a:effectLst/>
              </a:rPr>
              <a:t>Количество учителей школы – 41</a:t>
            </a:r>
          </a:p>
          <a:p>
            <a:pPr>
              <a:buNone/>
            </a:pPr>
            <a:r>
              <a:rPr lang="ru-RU" sz="3200" b="1" cap="none" spc="0" dirty="0" smtClean="0">
                <a:ln w="50800"/>
                <a:solidFill>
                  <a:srgbClr val="0066CC"/>
                </a:solidFill>
                <a:effectLst/>
              </a:rPr>
              <a:t>В том числе на старшей ступени – 28</a:t>
            </a:r>
          </a:p>
          <a:p>
            <a:pPr>
              <a:buNone/>
            </a:pPr>
            <a:r>
              <a:rPr lang="ru-RU" sz="3200" b="1" cap="none" spc="0" dirty="0" smtClean="0">
                <a:ln w="50800"/>
                <a:solidFill>
                  <a:srgbClr val="0066CC"/>
                </a:solidFill>
                <a:effectLst/>
              </a:rPr>
              <a:t>Отличников народного просвещения – 2 (7,2%)</a:t>
            </a:r>
          </a:p>
          <a:p>
            <a:pPr>
              <a:buNone/>
            </a:pPr>
            <a:r>
              <a:rPr lang="ru-RU" sz="3200" b="1" cap="none" spc="0" dirty="0" smtClean="0">
                <a:ln w="50800"/>
                <a:solidFill>
                  <a:srgbClr val="0066CC"/>
                </a:solidFill>
                <a:effectLst/>
              </a:rPr>
              <a:t>Почетных работников </a:t>
            </a:r>
          </a:p>
          <a:p>
            <a:pPr>
              <a:buNone/>
            </a:pPr>
            <a:r>
              <a:rPr lang="ru-RU" sz="3200" b="1" cap="none" spc="0" dirty="0" smtClean="0">
                <a:ln w="50800"/>
                <a:solidFill>
                  <a:srgbClr val="0066CC"/>
                </a:solidFill>
                <a:effectLst/>
              </a:rPr>
              <a:t>общего образования – 7 (25%)</a:t>
            </a:r>
          </a:p>
          <a:p>
            <a:pPr>
              <a:buNone/>
            </a:pPr>
            <a:r>
              <a:rPr lang="ru-RU" sz="3200" b="1" cap="none" spc="0" dirty="0" smtClean="0">
                <a:ln w="50800"/>
                <a:solidFill>
                  <a:srgbClr val="0066CC"/>
                </a:solidFill>
                <a:effectLst/>
              </a:rPr>
              <a:t>Высшая квалификационная категория –</a:t>
            </a:r>
          </a:p>
          <a:p>
            <a:pPr>
              <a:buNone/>
            </a:pPr>
            <a:r>
              <a:rPr lang="ru-RU" sz="3200" b="1" cap="none" spc="0" dirty="0" smtClean="0">
                <a:ln w="50800"/>
                <a:solidFill>
                  <a:srgbClr val="0066CC"/>
                </a:solidFill>
                <a:effectLst/>
              </a:rPr>
              <a:t> 12 (42,8%)</a:t>
            </a:r>
          </a:p>
          <a:p>
            <a:pPr>
              <a:buNone/>
            </a:pPr>
            <a:r>
              <a:rPr lang="ru-RU" sz="3200" b="1" cap="none" spc="0" dirty="0" smtClean="0">
                <a:ln w="50800"/>
                <a:solidFill>
                  <a:srgbClr val="0066CC"/>
                </a:solidFill>
                <a:effectLst/>
              </a:rPr>
              <a:t>Лучшие учителя России – 3 (10,7%)</a:t>
            </a:r>
          </a:p>
          <a:p>
            <a:pPr>
              <a:buNone/>
            </a:pPr>
            <a:r>
              <a:rPr lang="ru-RU" sz="3200" b="1" cap="none" spc="0" dirty="0" smtClean="0">
                <a:ln w="50800"/>
                <a:solidFill>
                  <a:srgbClr val="0066CC"/>
                </a:solidFill>
                <a:effectLst/>
              </a:rPr>
              <a:t>Победитель конкурса «Учитель года» - 1</a:t>
            </a:r>
            <a:endParaRPr lang="ru-RU" sz="3200" b="1" cap="none" spc="0" dirty="0">
              <a:ln w="50800"/>
              <a:solidFill>
                <a:srgbClr val="0066CC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8493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812</Words>
  <Application>Microsoft Office PowerPoint</Application>
  <PresentationFormat>Экран (4:3)</PresentationFormat>
  <Paragraphs>287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 Муниципальное бюджетное общеобразовательное учреждение «Средняя общеобразовательная  школа № 4 г. Оса»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Краткое описание  образовательного процесса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Админ</cp:lastModifiedBy>
  <cp:revision>55</cp:revision>
  <dcterms:created xsi:type="dcterms:W3CDTF">2013-04-15T16:19:36Z</dcterms:created>
  <dcterms:modified xsi:type="dcterms:W3CDTF">2013-05-15T08:34:08Z</dcterms:modified>
</cp:coreProperties>
</file>