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9" r:id="rId5"/>
    <p:sldId id="280" r:id="rId6"/>
    <p:sldId id="281" r:id="rId7"/>
    <p:sldId id="282" r:id="rId8"/>
    <p:sldId id="259" r:id="rId9"/>
    <p:sldId id="27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5" r:id="rId25"/>
    <p:sldId id="277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83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1FE34-A5C6-4FF4-B636-4A24742C9D60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1AD3-9725-4782-8342-9D0A0BBAF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C50FE-5CEE-448D-8213-29F71DDFE0FC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5585-7ECC-4F5E-8877-EE4ECD0E3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7B72-0550-4AE7-A3E6-F640E1F45806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3405-AAAF-4EDE-B37C-5637567E4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E5E9A-DC65-45AF-A206-7414DE70A983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6F8A2-7539-48B1-ADE9-6C1E990D4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BF0B-B748-4B9E-94C0-CC0F82B616B5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53B1-8602-4A30-8BD4-26AB7E156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9A71C-09E6-4BA9-8ADD-A638CE7E179C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3D873-C325-40FA-BDE5-41FE8EEF0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AE38-2F3A-4C29-9B60-9F6A96F3E7CD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8BBF-268A-4236-9C78-3326564F8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A4DA-FF72-4775-B952-75BC8A021BE4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148C9-D954-479D-BCC2-FFEB21640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ABC2E-2C81-429A-BB6A-970130ABCF46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9FDE7-332F-4B0E-93EC-919A636E0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6944D-67ED-45EC-A892-83B2C967D764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FB27C-F289-4858-8EB8-45E1022AC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E5126-C8AF-4CD1-BC57-E3254D7C1A8E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940C3-B7FA-446A-85C0-C9B344D49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908D29-FF5E-41DD-9F5E-C70C53BF9A2E}" type="datetimeFigureOut">
              <a:rPr lang="ru-RU"/>
              <a:pPr>
                <a:defRPr/>
              </a:pPr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C6CCE6-6CF1-4413-8004-57B9D96C0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tolkslovar.ru/ch1578.html" TargetMode="External"/><Relationship Id="rId2" Type="http://schemas.openxmlformats.org/officeDocument/2006/relationships/hyperlink" Target="http://tolkslovar.ru/i240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lkslovar.ru/p12130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ТЕХНИЧЕСКИЕ И НОРМАТИВНЫЕ АСПЕКТЫ АПРОБАЦИИ И ВНЕДРЕНИЯ  БРС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Черепанов М.С., начальник ООКО, </a:t>
            </a:r>
            <a:r>
              <a:rPr lang="ru-RU" dirty="0" err="1" smtClean="0"/>
              <a:t>снс</a:t>
            </a:r>
            <a:r>
              <a:rPr lang="ru-RU" dirty="0" smtClean="0"/>
              <a:t> ОРОС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>
                <a:solidFill>
                  <a:srgbClr val="FF0000"/>
                </a:solidFill>
              </a:rPr>
              <a:t>Необъективированные</a:t>
            </a:r>
            <a:r>
              <a:rPr lang="ru-RU" b="1" dirty="0">
                <a:solidFill>
                  <a:srgbClr val="FF0000"/>
                </a:solidFill>
              </a:rPr>
              <a:t> формы </a:t>
            </a:r>
            <a:r>
              <a:rPr lang="ru-RU" b="1" dirty="0" smtClean="0">
                <a:solidFill>
                  <a:srgbClr val="FF0000"/>
                </a:solidFill>
              </a:rPr>
              <a:t>оценивания не рассматриваются </a:t>
            </a:r>
            <a:r>
              <a:rPr lang="ru-RU" b="1" dirty="0">
                <a:solidFill>
                  <a:srgbClr val="FF0000"/>
                </a:solidFill>
              </a:rPr>
              <a:t>как формы текущего </a:t>
            </a:r>
            <a:r>
              <a:rPr lang="ru-RU" b="1" dirty="0" smtClean="0">
                <a:solidFill>
                  <a:srgbClr val="FF0000"/>
                </a:solidFill>
              </a:rPr>
              <a:t>контроля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контрольные мероприятия </a:t>
            </a:r>
            <a:r>
              <a:rPr lang="ru-RU" dirty="0"/>
              <a:t>регламентируется учебно-тематическим планированием (УТП) по предмету и расписанием занятий на текущий </a:t>
            </a:r>
            <a:r>
              <a:rPr lang="ru-RU" dirty="0" smtClean="0"/>
              <a:t>год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Посещаемость занятий не входит в число контрольных мероприятий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Максимальное количество баллов по одному предмету (виду образовательной деятельности)  за один учебный год равно количеству учебных часов, предусмотренных в ИУП и ИОП обучающегося на данный учебный год </a:t>
            </a:r>
            <a:r>
              <a:rPr lang="ru-RU" dirty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Максимальная </a:t>
            </a:r>
            <a:r>
              <a:rPr lang="ru-RU" dirty="0"/>
              <a:t>сумма баллов за модуль равна количеству учебных часов, отведенных в УТП на данный модуль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Максимальная сумма баллов за </a:t>
            </a:r>
            <a:r>
              <a:rPr lang="ru-RU" dirty="0" err="1"/>
              <a:t>внеучебные</a:t>
            </a:r>
            <a:r>
              <a:rPr lang="ru-RU" dirty="0"/>
              <a:t> виды образовательной деятельности (за каждый вид, имеющийся в ИУП или ИОП обучающегося) равна количеству часов, предусмотренных на прохождение образовательной программы по данному виду образовательной деятельности и зафиксированную в ИОП или ИУП </a:t>
            </a:r>
            <a:r>
              <a:rPr lang="ru-RU" dirty="0" smtClean="0"/>
              <a:t>обучающегося: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Внеучебная</a:t>
            </a:r>
            <a:r>
              <a:rPr lang="ru-RU" dirty="0" smtClean="0"/>
              <a:t> д-</a:t>
            </a:r>
            <a:r>
              <a:rPr lang="ru-RU" dirty="0" err="1" smtClean="0"/>
              <a:t>ть</a:t>
            </a:r>
            <a:r>
              <a:rPr lang="ru-RU" dirty="0" smtClean="0"/>
              <a:t> (не входящая в ИУП, НО входящая в ИОП) – 10,0 в неделю- 350,0 в год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Внеурочная </a:t>
            </a:r>
            <a:r>
              <a:rPr lang="ru-RU" dirty="0" smtClean="0"/>
              <a:t>д-</a:t>
            </a:r>
            <a:r>
              <a:rPr lang="ru-RU" dirty="0" err="1" smtClean="0"/>
              <a:t>ть</a:t>
            </a:r>
            <a:r>
              <a:rPr lang="ru-RU" dirty="0" smtClean="0"/>
              <a:t> (входящая в ИУП) – в объеме недельных и годовых часов, например – ПИД (0,5 ч\н – 17,5 баллов в год) и т.д.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Максимальная сумма баллов за все виды </a:t>
            </a:r>
            <a:r>
              <a:rPr lang="ru-RU" dirty="0" err="1"/>
              <a:t>внеучебной</a:t>
            </a:r>
            <a:r>
              <a:rPr lang="ru-RU" dirty="0"/>
              <a:t> деятельности равна 10 баллам в учебную неделю, 350 баллов за учебный год из расчета занятий обучающимися 10 часов </a:t>
            </a:r>
            <a:r>
              <a:rPr lang="ru-RU" dirty="0" err="1"/>
              <a:t>внеучебной</a:t>
            </a:r>
            <a:r>
              <a:rPr lang="ru-RU" dirty="0"/>
              <a:t> деятельностью в неделю, 350 часов </a:t>
            </a:r>
            <a:r>
              <a:rPr lang="ru-RU" dirty="0" err="1"/>
              <a:t>внеучебной</a:t>
            </a:r>
            <a:r>
              <a:rPr lang="ru-RU" dirty="0"/>
              <a:t> деятельностью за учебный год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Фиксацию индивидуального максимально-возможного для конкретного </a:t>
            </a:r>
            <a:r>
              <a:rPr lang="ru-RU" dirty="0" err="1"/>
              <a:t>обучащегося</a:t>
            </a:r>
            <a:r>
              <a:rPr lang="ru-RU" dirty="0"/>
              <a:t> количества часов и баллов за </a:t>
            </a:r>
            <a:r>
              <a:rPr lang="ru-RU" dirty="0" err="1"/>
              <a:t>внеучебную</a:t>
            </a:r>
            <a:r>
              <a:rPr lang="ru-RU" dirty="0"/>
              <a:t> деятельность производится в начале учебного года при разработке и защите ИОП обучающегося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За одно контрольное мероприятие (в том числе, промежуточный экзамен по предмету) может быть начислено не более 10 </a:t>
            </a:r>
            <a:r>
              <a:rPr lang="ru-RU" dirty="0" smtClean="0"/>
              <a:t>баллов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 каждому контрольному мероприятию пороговое количество баллов, при котором контрольное мероприятие считается пройденным, составляет </a:t>
            </a:r>
            <a:r>
              <a:rPr lang="ru-RU" dirty="0">
                <a:solidFill>
                  <a:srgbClr val="FF0000"/>
                </a:solidFill>
              </a:rPr>
              <a:t>40% </a:t>
            </a:r>
            <a:r>
              <a:rPr lang="ru-RU" dirty="0"/>
              <a:t>от максимального количества баллов за данное контрольное </a:t>
            </a:r>
            <a:r>
              <a:rPr lang="ru-RU" dirty="0" smtClean="0"/>
              <a:t>мероприятие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Сумма баллов за контрольные мероприятия, в которых объектом оценивания являются устные выступления или ответы обучающихся не может составлять более 10- 30 процентов от общей суммы баллов.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каждом модуле предмета, изучаемого на профильном уровне в УТП модуля  выделяется не более </a:t>
            </a:r>
            <a:r>
              <a:rPr lang="ru-RU" dirty="0">
                <a:solidFill>
                  <a:srgbClr val="FF0000"/>
                </a:solidFill>
              </a:rPr>
              <a:t>4-5 </a:t>
            </a:r>
            <a:r>
              <a:rPr lang="ru-RU" dirty="0"/>
              <a:t>контрольных мероприятий, в том числе не более </a:t>
            </a:r>
            <a:r>
              <a:rPr lang="ru-RU" dirty="0">
                <a:solidFill>
                  <a:srgbClr val="FF0000"/>
                </a:solidFill>
              </a:rPr>
              <a:t>1-2</a:t>
            </a:r>
            <a:r>
              <a:rPr lang="ru-RU" dirty="0"/>
              <a:t> </a:t>
            </a:r>
            <a:r>
              <a:rPr lang="ru-RU" dirty="0" err="1" smtClean="0"/>
              <a:t>академ.КИМов</a:t>
            </a:r>
            <a:r>
              <a:rPr lang="ru-RU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каждом модуле предмета, изучаемого на  базовом уровне, в УТП модуля  выделяется не более </a:t>
            </a:r>
            <a:r>
              <a:rPr lang="ru-RU" dirty="0">
                <a:solidFill>
                  <a:srgbClr val="FF0000"/>
                </a:solidFill>
              </a:rPr>
              <a:t>1-2</a:t>
            </a:r>
            <a:r>
              <a:rPr lang="ru-RU" dirty="0"/>
              <a:t> контрольных мероприятия (объекты оценивания</a:t>
            </a:r>
            <a:r>
              <a:rPr lang="ru-RU" dirty="0" smtClean="0"/>
              <a:t>), </a:t>
            </a:r>
            <a:r>
              <a:rPr lang="ru-RU" dirty="0" err="1" smtClean="0"/>
              <a:t>академ</a:t>
            </a:r>
            <a:r>
              <a:rPr lang="ru-RU" dirty="0" smtClean="0"/>
              <a:t>. </a:t>
            </a:r>
            <a:r>
              <a:rPr lang="ru-RU" dirty="0" err="1"/>
              <a:t>КИМы</a:t>
            </a:r>
            <a:r>
              <a:rPr lang="ru-RU" dirty="0"/>
              <a:t> при этом как контрольное мероприятие не используются.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каждой инновационной образовательной практике выделяется </a:t>
            </a:r>
            <a:r>
              <a:rPr lang="ru-RU" dirty="0">
                <a:solidFill>
                  <a:srgbClr val="FF0000"/>
                </a:solidFill>
              </a:rPr>
              <a:t>1-2 </a:t>
            </a:r>
            <a:r>
              <a:rPr lang="ru-RU" dirty="0"/>
              <a:t>контрольных мероприятия (объектов оценивания), например, таких как: социальные практики-отчет по социальной практике, профессиональные пробы- </a:t>
            </a:r>
            <a:r>
              <a:rPr lang="ru-RU" dirty="0" err="1"/>
              <a:t>профессиограмма</a:t>
            </a:r>
            <a:r>
              <a:rPr lang="ru-RU" dirty="0"/>
              <a:t>,  исследовательская деятельность- защита учебно-исследовательской работы и т.д.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За текущие устные ответы и активность обучающихся во время занятий, особенно по предметам гуманитарного блока, учитель может выделить в модуле экспертную оценку в баллах в размере не превышающем </a:t>
            </a:r>
            <a:r>
              <a:rPr lang="ru-RU" dirty="0" smtClean="0">
                <a:solidFill>
                  <a:srgbClr val="FF0000"/>
                </a:solidFill>
              </a:rPr>
              <a:t>10%</a:t>
            </a:r>
            <a:r>
              <a:rPr lang="ru-RU" dirty="0" smtClean="0"/>
              <a:t> </a:t>
            </a:r>
            <a:r>
              <a:rPr lang="ru-RU" dirty="0"/>
              <a:t>от общей суммы баллов по </a:t>
            </a:r>
            <a:r>
              <a:rPr lang="ru-RU" dirty="0" smtClean="0"/>
              <a:t>модулю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Сумма баллов, набранная обучающимся  по итогам проведения всех контрольных мероприятий по предмету (виду образовательной  деятельности), может конвертироваться в традиционную национальную систему отметок следующим образом: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FF0000"/>
                </a:solidFill>
              </a:rPr>
              <a:t>0-40% - «2»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FF0000"/>
                </a:solidFill>
              </a:rPr>
              <a:t>41-60% - «3»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FF0000"/>
                </a:solidFill>
              </a:rPr>
              <a:t>61-80% - «4»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FF0000"/>
                </a:solidFill>
              </a:rPr>
              <a:t>81-100% - «5»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Промежуточная аттестация (переводные полугодовые или годовые) экзамены  являются частью учебного процесса и входят в УТП по предмету отдельным контрольным модулем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Максимально возможное количество баллов за контрольный модуль равно не более 15% от общей суммы баллов по всем модулям по учебному предмету за уч. год. (пример: русский язык – 2ч\н, 70ч\г- 70 баллов максимум за все модули, из них контрольный модуль – 10,5 баллов).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Первые </a:t>
            </a:r>
            <a:r>
              <a:rPr lang="ru-RU" dirty="0"/>
              <a:t>5-10 обучающихся в рейтинге по предмету за уч. год, при условии если они набрали более 80 % максимально-возможного количества баллов по всем прошедшим модулям могут автоматически освобождаться от переводного экзамена с присвоением им за контрольный модуль максимального количества баллов.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случае, если на момент проведения промежуточной аттестации будет установлено, что обучающийся  не принял участие в одном или более контрольных мероприятиях и(или) не набрал минимального количества баллов хотя бы по одному из них, обучающийся не допускается до проведения переводного экзамена.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Академическая </a:t>
            </a:r>
            <a:r>
              <a:rPr lang="ru-RU" dirty="0"/>
              <a:t>задолженность должна быть ликвидирована обучающимся до начала следующего учебного года. При двух задолженностях обучающийся не переводится в следующий класс.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</a:t>
            </a:r>
            <a:r>
              <a:rPr lang="ru-RU" dirty="0"/>
              <a:t>случае пропуска обучающимся  контрольного мероприятия по уважительной причине обучающийся  имеет право пройти данное контрольное мероприятие в специально утвержденное время. Учитель  проводит дополнительные контрольные мероприятия в часы своих консультаций.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График </a:t>
            </a:r>
            <a:r>
              <a:rPr lang="ru-RU" dirty="0"/>
              <a:t>консультаций  вывешивается на информационных стендах ОО, а также размещается на сайте ОО.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случае пропуска обучающимся  контрольного мероприятия по неуважительной причине количество баллов за данное контрольное мероприятие считается равным нулю</a:t>
            </a:r>
            <a:r>
              <a:rPr lang="ru-RU" dirty="0" smtClean="0"/>
              <a:t>. К </a:t>
            </a:r>
            <a:r>
              <a:rPr lang="ru-RU" dirty="0"/>
              <a:t>числу уважительных причин относятся: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Участие обучающегося  в учебных мероприятиях – олимпиадах, конференциях, научных семинарах  (по директора ОО).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Участие обучающегося во </a:t>
            </a:r>
            <a:r>
              <a:rPr lang="ru-RU" dirty="0" err="1"/>
              <a:t>внеучебных</a:t>
            </a:r>
            <a:r>
              <a:rPr lang="ru-RU" dirty="0"/>
              <a:t> мероприятиях –  соревнования, конкурсы, фестивали (по решению директора ОО 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Болезнь обучающегося (по представлению справки).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Иные форс-мажорные обстоятельства.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случае пропуска контрольного мероприятия обучающийся пишет заявление на разрешение пройти контрольное мероприятие на имя заместителя директора или директора ОО.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НОРМАТИВНО-ПРАВОВОЕ ОБЕСПЕЧЕНИЕ (ФЕДЕРАЦИЯ)</a:t>
            </a:r>
            <a:endParaRPr lang="ru-RU" dirty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ФЗ 273 Статья 28  </a:t>
            </a:r>
          </a:p>
          <a:p>
            <a:r>
              <a:rPr lang="ru-RU" dirty="0" smtClean="0"/>
              <a:t>К компетенции образовательной организации относятся: </a:t>
            </a:r>
          </a:p>
          <a:p>
            <a:pPr>
              <a:buFontTx/>
              <a:buChar char="-"/>
            </a:pPr>
            <a:r>
              <a:rPr lang="ru-RU" i="1" dirty="0"/>
              <a:t>10) осуществление текущего контроля успеваемости и промежуточной аттестации обучающихся, установление их форм, периодичности и порядка проведения</a:t>
            </a:r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/>
              <a:t>Рейтинг обучающегося по предмету за год/полугодие</a:t>
            </a:r>
            <a:r>
              <a:rPr lang="ru-RU" i="1" dirty="0"/>
              <a:t> - </a:t>
            </a:r>
            <a:r>
              <a:rPr lang="ru-RU" dirty="0">
                <a:hlinkClick r:id="rId2" tooltip="Индивидуальный - 1. Присущий, свойственный только данному индивидууму, отличающий его о..."/>
              </a:rPr>
              <a:t>индивидуальный</a:t>
            </a:r>
            <a:r>
              <a:rPr lang="ru-RU" dirty="0"/>
              <a:t> </a:t>
            </a:r>
            <a:r>
              <a:rPr lang="ru-RU" dirty="0">
                <a:hlinkClick r:id="rId3" tooltip="Числовой - 1. Соотносящийся по знач. с сущ.: число (1*1), связанный с ним. 2. Выр..."/>
              </a:rPr>
              <a:t>числовой</a:t>
            </a:r>
            <a:r>
              <a:rPr lang="ru-RU" dirty="0"/>
              <a:t> </a:t>
            </a:r>
            <a:r>
              <a:rPr lang="ru-RU" dirty="0">
                <a:hlinkClick r:id="rId4" tooltip="Показатель - Признак, свидетельство чего-л.Тот, кто дает показания при допросе...."/>
              </a:rPr>
              <a:t>показатель</a:t>
            </a:r>
            <a:r>
              <a:rPr lang="ru-RU" dirty="0"/>
              <a:t>, отражающий положение обучающегося среди всех обучающихся, по итогам </a:t>
            </a:r>
            <a:r>
              <a:rPr lang="ru-RU" dirty="0" smtClean="0"/>
              <a:t>окончания </a:t>
            </a:r>
            <a:r>
              <a:rPr lang="ru-RU" dirty="0"/>
              <a:t>года\полугодия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Итоговый рейтинг обучающегося</a:t>
            </a:r>
            <a:r>
              <a:rPr lang="ru-RU" dirty="0"/>
              <a:t>– индивидуальный числовой показатель, отражающий положение обучающегося среди всех обучающихся, по окончании обучения в ОО.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Количество баллов, которое обучающийся  набрал по итогам прохождения всех контрольных мероприятий по предмету, является единственной основой для промежуточной и итоговой аттестации обучающегося  </a:t>
            </a:r>
            <a:r>
              <a:rPr lang="ru-RU" dirty="0">
                <a:solidFill>
                  <a:srgbClr val="FF0000"/>
                </a:solidFill>
              </a:rPr>
              <a:t>в том случае, если по каждому из контрольных мероприятий набрано количество баллов, превышающее минимально необходимое</a:t>
            </a:r>
            <a:r>
              <a:rPr lang="ru-RU" dirty="0"/>
              <a:t>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Конвертация баллов, набранных обучающимся  по учебному предмету, в отметки осуществляется по следующей схеме: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0-40% - «2»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41-60% - «3»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61-80% - «4»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81-100% - «5»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«Зачтено» – от 40 баллов и выше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«Не зачтено» – менее 40 баллов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Прядок определения итоговых рейтингов </a:t>
            </a:r>
            <a:r>
              <a:rPr lang="ru-RU" dirty="0" smtClean="0"/>
              <a:t>обучающихся: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Итоговый учебный рейтинг обучающегося за учебный год \два учебных года определяется на основе его рейтингов по учебным предметам индивидуального  учебного плана и рассчитывается по формуле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ИР= Р П1+…+РП</a:t>
            </a:r>
            <a:r>
              <a:rPr lang="en-US" dirty="0"/>
              <a:t>n</a:t>
            </a:r>
            <a:r>
              <a:rPr lang="ru-RU" dirty="0"/>
              <a:t>, где ИР- итоговый рейтинг, РП- рейтинг по предмету.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ОСНОВНЫЕ ПОЗИЦИИ</a:t>
            </a:r>
            <a:br>
              <a:rPr lang="ru-RU" dirty="0"/>
            </a:br>
            <a:r>
              <a:rPr lang="ru-RU" dirty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Внеурочный </a:t>
            </a:r>
            <a:r>
              <a:rPr lang="ru-RU" dirty="0"/>
              <a:t>рейтинг обучающегося за </a:t>
            </a:r>
            <a:r>
              <a:rPr lang="ru-RU" dirty="0" err="1"/>
              <a:t>уч.год</a:t>
            </a:r>
            <a:r>
              <a:rPr lang="ru-RU" dirty="0"/>
              <a:t>/два года учитывает баллы, полученные за следующие виды </a:t>
            </a:r>
            <a:r>
              <a:rPr lang="ru-RU" dirty="0" err="1"/>
              <a:t>внеучебной</a:t>
            </a:r>
            <a:r>
              <a:rPr lang="ru-RU" dirty="0"/>
              <a:t> деятельности: дополнительную учебную, творческую, спортивную, социальную, исследовательскую др. виды </a:t>
            </a:r>
            <a:r>
              <a:rPr lang="ru-RU" dirty="0" err="1"/>
              <a:t>внеучебной</a:t>
            </a:r>
            <a:r>
              <a:rPr lang="ru-RU" dirty="0"/>
              <a:t> деятельности,  входящие в ИУП </a:t>
            </a:r>
            <a:r>
              <a:rPr lang="ru-RU" dirty="0" smtClean="0"/>
              <a:t>обучающегося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Внеучебный</a:t>
            </a:r>
            <a:r>
              <a:rPr lang="ru-RU" dirty="0" smtClean="0"/>
              <a:t> </a:t>
            </a:r>
            <a:r>
              <a:rPr lang="ru-RU" dirty="0"/>
              <a:t>рейтинг обучающегося  определяется на основании выполнения образовательных программ и объекта оценивания по данным видам образовательной деятельности. Максимально возможный рейтинг по </a:t>
            </a:r>
            <a:r>
              <a:rPr lang="ru-RU" dirty="0" err="1"/>
              <a:t>внеучебной</a:t>
            </a:r>
            <a:r>
              <a:rPr lang="ru-RU" dirty="0"/>
              <a:t> деятельности равен 350 баллов за 1 год обучения, 700 баллов за два года обучения, из расчета 10 часов в неделю, 350 часов в год, 700 часов за два года. Итоговый </a:t>
            </a:r>
            <a:r>
              <a:rPr lang="ru-RU" dirty="0" err="1"/>
              <a:t>внеучебный</a:t>
            </a:r>
            <a:r>
              <a:rPr lang="ru-RU" dirty="0"/>
              <a:t> рейтинг рассчитывается по формуле ИВР = Р ИнОП1…=…</a:t>
            </a:r>
            <a:r>
              <a:rPr lang="ru-RU" dirty="0" err="1"/>
              <a:t>РИнОП</a:t>
            </a:r>
            <a:r>
              <a:rPr lang="en-US" dirty="0"/>
              <a:t>n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ВАРИАТИВ</a:t>
            </a:r>
            <a:br>
              <a:rPr lang="ru-RU" dirty="0" smtClean="0"/>
            </a:br>
            <a:r>
              <a:rPr lang="ru-RU" dirty="0" smtClean="0"/>
              <a:t>РЕШАЕТЕ 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Этапы разработки и внедрения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Стимулирование обучающихся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Кто  отвечает за выстраивание и публикацию рейтинга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Масштаб и границы  перевода баллов в оценки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Процедура пересдачи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Что делать с текущими оценками (за ответы и работу на «</a:t>
            </a:r>
            <a:r>
              <a:rPr lang="ru-RU" dirty="0" err="1" smtClean="0"/>
              <a:t>необъективируемом</a:t>
            </a:r>
            <a:r>
              <a:rPr lang="ru-RU" dirty="0" smtClean="0"/>
              <a:t>» занятии)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Дневник или зачетка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Кто  и как оценивает ВУД и ДО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Добавление в должностные инструкции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Ведение журналов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Контрольные точки</a:t>
            </a:r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ЛНА</a:t>
            </a:r>
          </a:p>
          <a:p>
            <a:r>
              <a:rPr lang="ru-RU" dirty="0" smtClean="0"/>
              <a:t>Рабочие программы с БРС</a:t>
            </a:r>
          </a:p>
          <a:p>
            <a:r>
              <a:rPr lang="ru-RU" dirty="0" err="1" smtClean="0"/>
              <a:t>КИМы</a:t>
            </a:r>
            <a:r>
              <a:rPr lang="ru-RU" dirty="0" smtClean="0"/>
              <a:t> неакадемические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РЕГЛАМЕНТЫ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Изменения в Устав (гл.2)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FF0000"/>
                </a:solidFill>
              </a:rPr>
              <a:t>Образовательная организация самостоятельна </a:t>
            </a:r>
            <a:r>
              <a:rPr lang="ru-RU" i="1" dirty="0">
                <a:solidFill>
                  <a:srgbClr val="FF0000"/>
                </a:solidFill>
              </a:rPr>
              <a:t>в выборе системы оценок, формы, порядка и периодичности промежуточной аттестации </a:t>
            </a:r>
            <a:r>
              <a:rPr lang="ru-RU" i="1" dirty="0" smtClean="0">
                <a:solidFill>
                  <a:srgbClr val="FF0000"/>
                </a:solidFill>
              </a:rPr>
              <a:t>обучающихся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FF0000"/>
                </a:solidFill>
              </a:rPr>
              <a:t>В 10-11-х </a:t>
            </a:r>
            <a:r>
              <a:rPr lang="ru-RU" i="1" dirty="0">
                <a:solidFill>
                  <a:srgbClr val="FF0000"/>
                </a:solidFill>
              </a:rPr>
              <a:t>классах дополнительно к 5-балльной системе вводится </a:t>
            </a:r>
            <a:r>
              <a:rPr lang="ru-RU" i="1" dirty="0" err="1" smtClean="0">
                <a:solidFill>
                  <a:srgbClr val="FF0000"/>
                </a:solidFill>
              </a:rPr>
              <a:t>балльно</a:t>
            </a:r>
            <a:r>
              <a:rPr lang="ru-RU" i="1" dirty="0" smtClean="0">
                <a:solidFill>
                  <a:srgbClr val="FF0000"/>
                </a:solidFill>
              </a:rPr>
              <a:t>-рейтинговая система оценивания образовательных результатов обучающихся. </a:t>
            </a:r>
            <a:r>
              <a:rPr lang="ru-RU" i="1" dirty="0">
                <a:solidFill>
                  <a:srgbClr val="FF0000"/>
                </a:solidFill>
              </a:rPr>
              <a:t>Данная система </a:t>
            </a:r>
            <a:r>
              <a:rPr lang="ru-RU" i="1" dirty="0" smtClean="0">
                <a:solidFill>
                  <a:srgbClr val="FF0000"/>
                </a:solidFill>
              </a:rPr>
              <a:t>оценивания регулируется </a:t>
            </a:r>
            <a:r>
              <a:rPr lang="ru-RU" i="1" dirty="0">
                <a:solidFill>
                  <a:srgbClr val="FF0000"/>
                </a:solidFill>
              </a:rPr>
              <a:t>соответствующим </a:t>
            </a:r>
            <a:r>
              <a:rPr lang="ru-RU" i="1" dirty="0" smtClean="0">
                <a:solidFill>
                  <a:srgbClr val="FF0000"/>
                </a:solidFill>
              </a:rPr>
              <a:t>локальным нормативным  актом (ЛНА!!!) </a:t>
            </a:r>
            <a:r>
              <a:rPr lang="ru-RU" b="1" i="1" dirty="0" smtClean="0">
                <a:solidFill>
                  <a:srgbClr val="FF0000"/>
                </a:solidFill>
              </a:rPr>
              <a:t>Ст. 30. ФЗ-273</a:t>
            </a:r>
            <a:r>
              <a:rPr lang="ru-RU" i="1" dirty="0" smtClean="0">
                <a:solidFill>
                  <a:srgbClr val="FF0000"/>
                </a:solidFill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smtClean="0"/>
              <a:t>Переход </a:t>
            </a:r>
            <a:r>
              <a:rPr lang="ru-RU" u="sng" dirty="0"/>
              <a:t>на </a:t>
            </a:r>
            <a:r>
              <a:rPr lang="ru-RU" u="sng" dirty="0" err="1"/>
              <a:t>балльно</a:t>
            </a:r>
            <a:r>
              <a:rPr lang="ru-RU" u="sng" dirty="0"/>
              <a:t>-рейтинговую систему оценки образовательных результатов обучающихся ОО  осуществляется на основании решения </a:t>
            </a:r>
            <a:r>
              <a:rPr lang="ru-RU" u="sng" dirty="0" smtClean="0"/>
              <a:t>ПЕДАГОГИЧЕСКОГО   </a:t>
            </a:r>
            <a:r>
              <a:rPr lang="ru-RU" u="sng" dirty="0"/>
              <a:t>совета ОО </a:t>
            </a:r>
            <a:r>
              <a:rPr lang="ru-RU" u="sng" dirty="0" smtClean="0"/>
              <a:t>и </a:t>
            </a:r>
            <a:r>
              <a:rPr lang="ru-RU" u="sng" dirty="0"/>
              <a:t>приказа директора ОО</a:t>
            </a:r>
            <a:r>
              <a:rPr lang="ru-RU" u="sng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ВЫ МОЖЕТЕ СОГЛАСОВАТЬ С МОУО, НО РЕШЕНИЕ ПРИНИМАЕТЕ ВЫ и только ВЫ 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Ст. 30. ФЗ-273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dirty="0"/>
          </a:p>
          <a:p>
            <a:r>
              <a:rPr lang="ru-RU" sz="1800" dirty="0" smtClean="0"/>
              <a:t>1.Образовательная </a:t>
            </a:r>
            <a:r>
              <a:rPr lang="ru-RU" sz="1800" dirty="0"/>
              <a:t>организация принимает локальные нормативные акты, содержащие нормы, регулирующие образовательные отношения (далее - локальные нормативные акты), в пределах своей компетенции в соответствии с законодательством Российской Федерации в порядке, установленном ее уставом.</a:t>
            </a:r>
          </a:p>
          <a:p>
            <a:r>
              <a:rPr lang="ru-RU" sz="1800" dirty="0" smtClean="0"/>
              <a:t>2</a:t>
            </a:r>
            <a:r>
              <a:rPr lang="ru-RU" sz="1800" dirty="0"/>
              <a:t>. Образовательная организация принимает локальные нормативные акты по основным вопросам организации и осуществления образовательной деятельности, в том числе регламентирующие правила приема обучающихся, режим занятий обучающихся, формы, </a:t>
            </a:r>
            <a:r>
              <a:rPr lang="ru-RU" sz="1800" b="1" dirty="0"/>
              <a:t>периодичность и порядок текущего контроля успеваемости и промежуточной аттестаци</a:t>
            </a:r>
            <a:r>
              <a:rPr lang="ru-RU" sz="1800" dirty="0"/>
              <a:t>и обучающихся, порядок и основания перевода, отчисления и восстановления обучающихся,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03820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3.При </a:t>
            </a:r>
            <a:r>
              <a:rPr lang="ru-RU" sz="1800" dirty="0"/>
              <a:t>принятии локальных нормативных актов, затрагивающих права обучающихся и работников образовательной организации, </a:t>
            </a:r>
            <a:r>
              <a:rPr lang="ru-RU" sz="1800" b="1" dirty="0"/>
              <a:t>учитывается мнение советов обучающихся, советов родителей, представительных органов обучающихся,</a:t>
            </a:r>
            <a:r>
              <a:rPr lang="ru-RU" sz="1800" dirty="0"/>
              <a:t> а также в порядке и в случаях, которые предусмотрены трудовым законодательством, представительных органов работников (при наличии таких представительных органов).</a:t>
            </a:r>
          </a:p>
          <a:p>
            <a:endParaRPr lang="ru-RU" sz="1800" dirty="0"/>
          </a:p>
          <a:p>
            <a:r>
              <a:rPr lang="ru-RU" sz="1800" dirty="0" smtClean="0"/>
              <a:t>4</a:t>
            </a:r>
            <a:r>
              <a:rPr lang="ru-RU" sz="1800" dirty="0"/>
              <a:t>. Нормы локальных нормативных актов, ухудшающие положение обучающихся или работников образовательной организации по сравнению с установленным законодательством об образовании, трудовым законодательством положением либо принятые с нарушением установленного порядка, не применяются и подлежат отмене образовательной организацией.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92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ru-RU" u="sng" dirty="0" smtClean="0"/>
              <a:t>минимум</a:t>
            </a:r>
          </a:p>
          <a:p>
            <a:r>
              <a:rPr lang="ru-RU" dirty="0" smtClean="0"/>
              <a:t>1. Положение о БРС</a:t>
            </a:r>
          </a:p>
          <a:p>
            <a:r>
              <a:rPr lang="ru-RU" dirty="0" smtClean="0"/>
              <a:t>2. Положение </a:t>
            </a:r>
            <a:r>
              <a:rPr lang="ru-RU" dirty="0"/>
              <a:t>о </a:t>
            </a:r>
            <a:r>
              <a:rPr lang="ru-RU" dirty="0" smtClean="0"/>
              <a:t>периодичности </a:t>
            </a:r>
            <a:r>
              <a:rPr lang="ru-RU" dirty="0"/>
              <a:t>и </a:t>
            </a:r>
            <a:r>
              <a:rPr lang="ru-RU" dirty="0" smtClean="0"/>
              <a:t>порядке </a:t>
            </a:r>
            <a:r>
              <a:rPr lang="ru-RU" dirty="0"/>
              <a:t>текущего контроля успеваемости и </a:t>
            </a:r>
            <a:r>
              <a:rPr lang="ru-RU" dirty="0" smtClean="0"/>
              <a:t>промежуточной аттестации</a:t>
            </a:r>
          </a:p>
          <a:p>
            <a:r>
              <a:rPr lang="ru-RU" u="sng" dirty="0" smtClean="0"/>
              <a:t>МАКСИМУМ</a:t>
            </a:r>
            <a:endParaRPr lang="ru-RU" u="sng" dirty="0" smtClean="0"/>
          </a:p>
          <a:p>
            <a:pPr marL="0" indent="0">
              <a:buNone/>
            </a:pPr>
            <a:r>
              <a:rPr lang="ru-RU" dirty="0" smtClean="0"/>
              <a:t>+ (порядок, инструкция) по ведению учебных (бумажных) и электронных журналов при БРС</a:t>
            </a:r>
          </a:p>
        </p:txBody>
      </p:sp>
    </p:spTree>
    <p:extLst>
      <p:ext uri="{BB962C8B-B14F-4D97-AF65-F5344CB8AC3E}">
        <p14:creationId xmlns:p14="http://schemas.microsoft.com/office/powerpoint/2010/main" val="325548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ЖУРНАЛ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248036"/>
              </p:ext>
            </p:extLst>
          </p:nvPr>
        </p:nvGraphicFramePr>
        <p:xfrm>
          <a:off x="539552" y="1268760"/>
          <a:ext cx="8568952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154"/>
                <a:gridCol w="798828"/>
                <a:gridCol w="798828"/>
                <a:gridCol w="780220"/>
                <a:gridCol w="650184"/>
                <a:gridCol w="40547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01.01.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10.01.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пол </a:t>
                      </a:r>
                      <a:r>
                        <a:rPr lang="en-US" dirty="0" smtClean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пол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Темы уроков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 Иван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01.01.Законы </a:t>
                      </a:r>
                      <a:r>
                        <a:rPr lang="ru-RU" dirty="0" smtClean="0"/>
                        <a:t>Ньютона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теория К1.1.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К1.1.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К1.2.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r>
                        <a:rPr lang="ru-RU" dirty="0" smtClean="0"/>
                        <a:t>М1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10.01.Законы </a:t>
                      </a:r>
                      <a:r>
                        <a:rPr lang="ru-RU" dirty="0" smtClean="0"/>
                        <a:t>Ньютона </a:t>
                      </a:r>
                      <a:r>
                        <a:rPr lang="ru-RU" dirty="0" err="1" smtClean="0"/>
                        <a:t>лаб.раб</a:t>
                      </a:r>
                      <a:r>
                        <a:rPr lang="ru-RU" dirty="0" smtClean="0"/>
                        <a:t>. К1.2.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М1 Законы</a:t>
                      </a:r>
                      <a:r>
                        <a:rPr lang="ru-RU" baseline="0" dirty="0" smtClean="0"/>
                        <a:t> Ньютона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К1.1. Лабораторная </a:t>
                      </a:r>
                      <a:r>
                        <a:rPr lang="ru-RU" baseline="0" dirty="0" smtClean="0"/>
                        <a:t> работа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К1.2. Проект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«5»-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18,0</a:t>
                      </a:r>
                    </a:p>
                    <a:p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«4» – 14,0, «3» – 10,0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127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ОСНОВНЫЕ ПОЗИЦИИ</a:t>
            </a:r>
            <a:br>
              <a:rPr lang="ru-RU" dirty="0" smtClean="0"/>
            </a:br>
            <a:r>
              <a:rPr lang="ru-RU" dirty="0" smtClean="0"/>
              <a:t>ИНВАРИАНТ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Текущее оценивание производим в баллах, промежуточное (полугодие, год, итоговая) – переводим баллы в оценки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Оценке подлежат только </a:t>
            </a:r>
            <a:r>
              <a:rPr lang="ru-RU" dirty="0" smtClean="0">
                <a:solidFill>
                  <a:srgbClr val="FF0000"/>
                </a:solidFill>
              </a:rPr>
              <a:t>объекты оценивания </a:t>
            </a:r>
            <a:r>
              <a:rPr lang="ru-RU" dirty="0" smtClean="0"/>
              <a:t>с помощью контрольных мероприятий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График контрольных мероприятий утверждаем на учебный год (полугодие), вносим изменения в течение года приказами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ОБЪЕКТ ОЦЕНИВАНИЯ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наименование объекта оценивания;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указание максимального количества баллов, которое обучающийся  может получить в данном контрольном мероприятии;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формулирование требований к объекту оценивания, включающих минимальный набор условий, при которых объект оценивания может быть принят к оценке (техническое задание на объект оценивания или требования к ОО);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указание критериев оценки и количества баллов, которые обучающийся  может получить по каждому критерию;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описание процедуры оценивания.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1588</Words>
  <Application>Microsoft Office PowerPoint</Application>
  <PresentationFormat>Экран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ТЕХНИЧЕСКИЕ И НОРМАТИВНЫЕ АСПЕКТЫ АПРОБАЦИИ И ВНЕДРЕНИЯ  БРС</vt:lpstr>
      <vt:lpstr>НОРМАТИВНО-ПРАВОВОЕ ОБЕСПЕЧЕНИЕ (ФЕДЕРАЦИЯ)</vt:lpstr>
      <vt:lpstr>РЕГЛАМЕНТЫ</vt:lpstr>
      <vt:lpstr>Ст. 30. ФЗ-273</vt:lpstr>
      <vt:lpstr>Презентация PowerPoint</vt:lpstr>
      <vt:lpstr>ЛНА </vt:lpstr>
      <vt:lpstr>ЖУРНАЛ</vt:lpstr>
      <vt:lpstr>ОСНОВНЫЕ ПОЗИЦИИ ИНВАРИАНТ</vt:lpstr>
      <vt:lpstr>ОБЪЕКТ ОЦЕНИВАНИЯ 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ОСНОВНЫЕ ПОЗИЦИИ ИНВАРИАНТ</vt:lpstr>
      <vt:lpstr>ВАРИАТИВ РЕШАЕТЕ ВЫ</vt:lpstr>
      <vt:lpstr>Контрольные точки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АСПЕКТЫ РАЗРАБОТКИ И РЕАЛИЗАЦИИ БРС</dc:title>
  <dc:creator>Михаил Черепанов</dc:creator>
  <cp:lastModifiedBy>user</cp:lastModifiedBy>
  <cp:revision>27</cp:revision>
  <dcterms:modified xsi:type="dcterms:W3CDTF">2014-11-07T04:38:58Z</dcterms:modified>
</cp:coreProperties>
</file>