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75988-A4BA-4EDB-A535-58E67BDECC5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47F2A-F072-49A2-80B8-6DF0F0938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3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3-8528-4B9A-9231-8FD12FC6F9A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1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8A6C2-A406-443F-9B04-4AA2B2C8DDD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4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A35A-7C7B-4BF3-A0D2-053D4A6FD76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5483-64AA-448C-9FAF-B8EDC4AC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0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A35A-7C7B-4BF3-A0D2-053D4A6FD76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5483-64AA-448C-9FAF-B8EDC4AC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2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A35A-7C7B-4BF3-A0D2-053D4A6FD76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5483-64AA-448C-9FAF-B8EDC4AC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1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A35A-7C7B-4BF3-A0D2-053D4A6FD76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5483-64AA-448C-9FAF-B8EDC4AC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A35A-7C7B-4BF3-A0D2-053D4A6FD76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5483-64AA-448C-9FAF-B8EDC4AC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A35A-7C7B-4BF3-A0D2-053D4A6FD76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5483-64AA-448C-9FAF-B8EDC4AC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8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A35A-7C7B-4BF3-A0D2-053D4A6FD76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5483-64AA-448C-9FAF-B8EDC4AC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A35A-7C7B-4BF3-A0D2-053D4A6FD76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5483-64AA-448C-9FAF-B8EDC4AC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A35A-7C7B-4BF3-A0D2-053D4A6FD76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5483-64AA-448C-9FAF-B8EDC4AC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6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A35A-7C7B-4BF3-A0D2-053D4A6FD76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5483-64AA-448C-9FAF-B8EDC4AC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2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A35A-7C7B-4BF3-A0D2-053D4A6FD76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5483-64AA-448C-9FAF-B8EDC4AC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3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A35A-7C7B-4BF3-A0D2-053D4A6FD767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5483-64AA-448C-9FAF-B8EDC4AC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Школы старшеклассников – базовые образовательные площадки ИРО ПК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Курсы повышения квалификации 2014 год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92471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err="1" smtClean="0"/>
              <a:t>Багнина</a:t>
            </a:r>
            <a:r>
              <a:rPr lang="ru-RU" dirty="0" smtClean="0"/>
              <a:t> Елена Дмитриевна </a:t>
            </a:r>
            <a:br>
              <a:rPr lang="ru-RU" dirty="0" smtClean="0"/>
            </a:br>
            <a:r>
              <a:rPr lang="ru-RU" sz="3600" dirty="0"/>
              <a:t>учитель физики (каб.111)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000" b="1" dirty="0">
                <a:solidFill>
                  <a:prstClr val="black"/>
                </a:solidFill>
              </a:rPr>
              <a:t>Организация </a:t>
            </a:r>
            <a:r>
              <a:rPr lang="ru-RU" sz="6000" b="1" dirty="0" err="1">
                <a:solidFill>
                  <a:prstClr val="black"/>
                </a:solidFill>
              </a:rPr>
              <a:t>учебно</a:t>
            </a:r>
            <a:r>
              <a:rPr lang="ru-RU" sz="6000" b="1" dirty="0">
                <a:solidFill>
                  <a:prstClr val="black"/>
                </a:solidFill>
              </a:rPr>
              <a:t> – профессиональной практики на примере </a:t>
            </a:r>
            <a:r>
              <a:rPr lang="ru-RU" sz="6000" b="1" dirty="0" err="1">
                <a:solidFill>
                  <a:prstClr val="black"/>
                </a:solidFill>
              </a:rPr>
              <a:t>детско</a:t>
            </a:r>
            <a:r>
              <a:rPr lang="ru-RU" sz="6000" b="1" dirty="0">
                <a:solidFill>
                  <a:prstClr val="black"/>
                </a:solidFill>
              </a:rPr>
              <a:t> – взрослого сетевого проекта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000" dirty="0">
                <a:solidFill>
                  <a:srgbClr val="C0504D">
                    <a:lumMod val="50000"/>
                  </a:srgbClr>
                </a:solidFill>
              </a:rPr>
              <a:t>«ИНЖЕНЕРНОЕ МОДЕЛИРОВАНИЕ И СОЗДАНИЕ МАТЕРИАЛЬНОГО ОБЪЕКТА»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51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7400" dirty="0"/>
              <a:t>Цель: </a:t>
            </a:r>
            <a:r>
              <a:rPr lang="ru-RU" sz="7400" dirty="0">
                <a:solidFill>
                  <a:prstClr val="black"/>
                </a:solidFill>
              </a:rPr>
              <a:t>Формирование умения   проектировать </a:t>
            </a:r>
            <a:r>
              <a:rPr lang="ru-RU" sz="7400" dirty="0" err="1">
                <a:solidFill>
                  <a:prstClr val="black"/>
                </a:solidFill>
              </a:rPr>
              <a:t>учебно</a:t>
            </a:r>
            <a:r>
              <a:rPr lang="ru-RU" sz="7400" dirty="0">
                <a:solidFill>
                  <a:prstClr val="black"/>
                </a:solidFill>
              </a:rPr>
              <a:t> – профессиональную практику.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74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>
                <a:solidFill>
                  <a:prstClr val="black"/>
                </a:solidFill>
              </a:rPr>
              <a:t>Задачи:</a:t>
            </a:r>
          </a:p>
          <a:p>
            <a:pPr marL="742950" indent="-742950">
              <a:spcBef>
                <a:spcPts val="0"/>
              </a:spcBef>
              <a:buFontTx/>
              <a:buAutoNum type="arabicPeriod"/>
            </a:pPr>
            <a:r>
              <a:rPr lang="ru-RU" sz="7400" dirty="0">
                <a:solidFill>
                  <a:prstClr val="black"/>
                </a:solidFill>
              </a:rPr>
              <a:t>Познакомить с видами образовательных практик и их структурой.</a:t>
            </a:r>
          </a:p>
          <a:p>
            <a:pPr marL="742950" indent="-742950">
              <a:spcBef>
                <a:spcPts val="0"/>
              </a:spcBef>
              <a:buFontTx/>
              <a:buAutoNum type="arabicPeriod"/>
            </a:pPr>
            <a:r>
              <a:rPr lang="ru-RU" sz="7400" dirty="0">
                <a:solidFill>
                  <a:prstClr val="black"/>
                </a:solidFill>
              </a:rPr>
              <a:t>Представить опыт организации </a:t>
            </a:r>
            <a:r>
              <a:rPr lang="ru-RU" sz="7400" dirty="0" err="1">
                <a:solidFill>
                  <a:prstClr val="black"/>
                </a:solidFill>
              </a:rPr>
              <a:t>учебно</a:t>
            </a:r>
            <a:r>
              <a:rPr lang="ru-RU" sz="7400" dirty="0">
                <a:solidFill>
                  <a:prstClr val="black"/>
                </a:solidFill>
              </a:rPr>
              <a:t> – профессиональной практики.</a:t>
            </a:r>
          </a:p>
          <a:p>
            <a:pPr marL="742950" indent="-742950">
              <a:spcBef>
                <a:spcPts val="0"/>
              </a:spcBef>
              <a:buFontTx/>
              <a:buAutoNum type="arabicPeriod"/>
            </a:pPr>
            <a:r>
              <a:rPr lang="ru-RU" sz="7400" dirty="0">
                <a:solidFill>
                  <a:prstClr val="black"/>
                </a:solidFill>
              </a:rPr>
              <a:t>Разработать модели </a:t>
            </a:r>
            <a:r>
              <a:rPr lang="ru-RU" sz="7400" dirty="0" err="1">
                <a:solidFill>
                  <a:prstClr val="black"/>
                </a:solidFill>
              </a:rPr>
              <a:t>учебно</a:t>
            </a:r>
            <a:r>
              <a:rPr lang="ru-RU" sz="7400" dirty="0">
                <a:solidFill>
                  <a:prstClr val="black"/>
                </a:solidFill>
              </a:rPr>
              <a:t> – профессиональных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>
                <a:solidFill>
                  <a:prstClr val="black"/>
                </a:solidFill>
              </a:rPr>
              <a:t>           практик. </a:t>
            </a:r>
          </a:p>
          <a:p>
            <a:endParaRPr lang="ru-RU" sz="7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013176"/>
            <a:ext cx="971600" cy="175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Сергей\Documents\SWScan00032.tif"/>
          <p:cNvPicPr/>
          <p:nvPr/>
        </p:nvPicPr>
        <p:blipFill rotWithShape="1">
          <a:blip r:embed="rId3" cstate="print"/>
          <a:srcRect b="10196"/>
          <a:stretch/>
        </p:blipFill>
        <p:spPr bwMode="auto">
          <a:xfrm>
            <a:off x="1703512" y="0"/>
            <a:ext cx="158417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15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663767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Пирожкова Галина Петровна </a:t>
            </a:r>
            <a:r>
              <a:rPr lang="ru-RU" sz="3100" dirty="0"/>
              <a:t>учитель экономики (каб.112)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Предпрофильная</a:t>
            </a:r>
            <a:r>
              <a:rPr lang="ru-RU" b="1" dirty="0" smtClean="0"/>
              <a:t> подготовка  на уровне образовательного учреждения: проблемы и перспективы</a:t>
            </a:r>
          </a:p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Выявление проблем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подготовки и поиск путей решения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Проанализировать ситуацию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подготовкой в школах.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Выявить проблемы, определить пути решения.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Наметить перспективы совместных действий.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 descr="C:\Documents and Settings\user\Мои документы\все фото со стола\это я.JPG"/>
          <p:cNvPicPr/>
          <p:nvPr/>
        </p:nvPicPr>
        <p:blipFill rotWithShape="1">
          <a:blip r:embed="rId2" cstate="print"/>
          <a:srcRect l="5581" r="11094"/>
          <a:stretch/>
        </p:blipFill>
        <p:spPr bwMode="auto">
          <a:xfrm>
            <a:off x="1696173" y="227259"/>
            <a:ext cx="1620000" cy="157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409367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212745"/>
                </a:solidFill>
              </a:rPr>
              <a:t>Михалева Анна Павловна</a:t>
            </a:r>
            <a:br>
              <a:rPr lang="ru-RU" dirty="0">
                <a:solidFill>
                  <a:srgbClr val="212745"/>
                </a:solidFill>
              </a:rPr>
            </a:br>
            <a:r>
              <a:rPr lang="ru-RU" sz="3100" dirty="0">
                <a:solidFill>
                  <a:srgbClr val="212745"/>
                </a:solidFill>
              </a:rPr>
              <a:t>учитель химии (каб.109)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628800"/>
            <a:ext cx="8820472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800" b="1" dirty="0"/>
              <a:t>          </a:t>
            </a:r>
            <a:r>
              <a:rPr lang="ru-RU" sz="3500" b="1" dirty="0"/>
              <a:t>Организация образовательных практик социальной направленности</a:t>
            </a:r>
          </a:p>
          <a:p>
            <a:pPr marL="0" indent="0">
              <a:buNone/>
            </a:pPr>
            <a:r>
              <a:rPr lang="ru-RU" sz="3200" b="1" dirty="0">
                <a:solidFill>
                  <a:prstClr val="black"/>
                </a:solidFill>
              </a:rPr>
              <a:t>Цель :</a:t>
            </a:r>
            <a:r>
              <a:rPr lang="ru-RU" sz="3200" dirty="0">
                <a:solidFill>
                  <a:prstClr val="black"/>
                </a:solidFill>
              </a:rPr>
              <a:t> Сформировать у слушателей понимание  социальной практики (СП).</a:t>
            </a:r>
          </a:p>
          <a:p>
            <a:pPr marL="0" indent="0">
              <a:buNone/>
            </a:pPr>
            <a:r>
              <a:rPr lang="ru-RU" sz="3200" b="1" dirty="0">
                <a:solidFill>
                  <a:prstClr val="black"/>
                </a:solidFill>
              </a:rPr>
              <a:t>Задачи :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1. Раскрыть сущность, содержание и формы      организации СП в школе.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2.Познакомить с организацией 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   СП в НОЦ.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3.Спроектировать вариант 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   программы </a:t>
            </a:r>
            <a:r>
              <a:rPr lang="ru-RU" dirty="0" err="1">
                <a:solidFill>
                  <a:prstClr val="black"/>
                </a:solidFill>
              </a:rPr>
              <a:t>ИнОП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ru-RU" sz="3600" i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G:\Фотографии\Аня\выпускной\x_93a96da7.jpg"/>
          <p:cNvPicPr/>
          <p:nvPr/>
        </p:nvPicPr>
        <p:blipFill>
          <a:blip r:embed="rId2" cstate="print"/>
          <a:srcRect l="32539" t="12671" r="31913" b="62419"/>
          <a:stretch>
            <a:fillRect/>
          </a:stretch>
        </p:blipFill>
        <p:spPr bwMode="auto">
          <a:xfrm>
            <a:off x="1703512" y="94184"/>
            <a:ext cx="1728192" cy="1728470"/>
          </a:xfrm>
          <a:prstGeom prst="rect">
            <a:avLst/>
          </a:prstGeom>
          <a:ln w="231775" cap="sq" cmpd="sng">
            <a:noFill/>
            <a:bevel/>
          </a:ln>
        </p:spPr>
      </p:pic>
      <p:pic>
        <p:nvPicPr>
          <p:cNvPr id="5" name="Рисунок 4" descr="C:\Documents and Settings\1\Мои документы\Мои рисунки\c4075f69685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2185" y="4581128"/>
            <a:ext cx="2493129" cy="173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5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Югова Алевтина Петровна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100" dirty="0"/>
              <a:t>учитель русского языка и литературы (</a:t>
            </a:r>
            <a:r>
              <a:rPr lang="ru-RU" sz="3100" dirty="0" err="1"/>
              <a:t>каб</a:t>
            </a:r>
            <a:r>
              <a:rPr lang="ru-RU" sz="3100" dirty="0"/>
              <a:t>. 113)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/>
              <a:t>Инновационные формы исследовательской деятельности</a:t>
            </a:r>
          </a:p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</a:t>
            </a:r>
            <a:r>
              <a:rPr lang="ru-RU" sz="2400" dirty="0">
                <a:ea typeface="+mj-ea"/>
                <a:cs typeface="+mj-cs"/>
              </a:rPr>
              <a:t>расширение представлений об инновационных формах исследовательской деятельности </a:t>
            </a:r>
            <a:endParaRPr lang="ru-RU" sz="2400" dirty="0"/>
          </a:p>
          <a:p>
            <a:pPr marL="0" indent="0">
              <a:buNone/>
            </a:pPr>
            <a:r>
              <a:rPr lang="ru-RU" sz="3200" b="1" dirty="0"/>
              <a:t>Задачи:</a:t>
            </a:r>
          </a:p>
          <a:p>
            <a:pPr marL="0" indent="0">
              <a:buNone/>
            </a:pPr>
            <a:r>
              <a:rPr lang="ru-RU" sz="2400" dirty="0"/>
              <a:t>1. Представить формы исследовательской деятельности через опыт работы школы.</a:t>
            </a:r>
          </a:p>
          <a:p>
            <a:pPr marL="0" indent="0">
              <a:buNone/>
            </a:pPr>
            <a:r>
              <a:rPr lang="ru-RU" sz="2400" dirty="0"/>
              <a:t>2. Познакомить с инновационными формами исследовательской деятельности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3. Отработать на практике элементы инновационных</a:t>
            </a:r>
          </a:p>
          <a:p>
            <a:pPr marL="0" indent="0">
              <a:buNone/>
            </a:pPr>
            <a:r>
              <a:rPr lang="ru-RU" sz="2400" dirty="0"/>
              <a:t>      форм ИД</a:t>
            </a:r>
            <a:endParaRPr lang="ru-RU" dirty="0"/>
          </a:p>
        </p:txBody>
      </p:sp>
      <p:pic>
        <p:nvPicPr>
          <p:cNvPr id="4" name="Picture 2" descr="E:\Югова А. П. лит-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1" y="188641"/>
            <a:ext cx="1152128" cy="1808201"/>
          </a:xfrm>
          <a:prstGeom prst="rect">
            <a:avLst/>
          </a:prstGeom>
          <a:noFill/>
        </p:spPr>
      </p:pic>
      <p:pic>
        <p:nvPicPr>
          <p:cNvPr id="5" name="Picture 4" descr="354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14785" y="4797152"/>
            <a:ext cx="1340137" cy="168973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620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704088"/>
            <a:ext cx="7427168" cy="114073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Семечкина Наталья Ивановна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/>
              <a:t>учитель русского языка и литературы </a:t>
            </a:r>
            <a:r>
              <a:rPr lang="ru-RU" sz="2700" dirty="0"/>
              <a:t>(каб.109</a:t>
            </a:r>
            <a:r>
              <a:rPr lang="ru-RU" sz="36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9800" y="191683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О</a:t>
            </a:r>
            <a:r>
              <a:rPr lang="ru-RU" b="1" dirty="0" smtClean="0"/>
              <a:t>рганизация </a:t>
            </a:r>
            <a:r>
              <a:rPr lang="ru-RU" b="1" dirty="0" err="1" smtClean="0"/>
              <a:t>учебно</a:t>
            </a:r>
            <a:r>
              <a:rPr lang="ru-RU" b="1" dirty="0" smtClean="0"/>
              <a:t> социальной практики  </a:t>
            </a:r>
          </a:p>
          <a:p>
            <a:pPr marL="0" indent="0" algn="ctr">
              <a:buNone/>
            </a:pPr>
            <a:r>
              <a:rPr lang="ru-RU" dirty="0" smtClean="0"/>
              <a:t>на примере </a:t>
            </a:r>
            <a:r>
              <a:rPr lang="ru-RU" dirty="0" err="1" smtClean="0"/>
              <a:t>детско</a:t>
            </a:r>
            <a:r>
              <a:rPr lang="ru-RU" dirty="0" smtClean="0"/>
              <a:t> – взрослого  сетевого исследовательского социокультурного проекта гуманитарной направленности</a:t>
            </a:r>
          </a:p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дать представление об организации сетевого проекта</a:t>
            </a:r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>
                <a:solidFill>
                  <a:prstClr val="black"/>
                </a:solidFill>
              </a:rPr>
              <a:t>Познакомить с видами образовательных практик и их структурой.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Презентовать  опыт работы школы по </a:t>
            </a:r>
          </a:p>
          <a:p>
            <a:pPr marL="0" indent="0">
              <a:buNone/>
            </a:pPr>
            <a:r>
              <a:rPr lang="ru-RU" dirty="0" smtClean="0"/>
              <a:t>проекту «Война и мир»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Научить выбирать тему для группового исследования</a:t>
            </a:r>
            <a:endParaRPr lang="ru-RU" dirty="0"/>
          </a:p>
        </p:txBody>
      </p:sp>
      <p:pic>
        <p:nvPicPr>
          <p:cNvPr id="4" name="Рисунок 3" descr="http://cs624429.vk.me/v624429404/882c/FMRKSL0Xh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4352" y="3645024"/>
            <a:ext cx="936104" cy="289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6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Гущина Наталия Ивановна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/>
              <a:t>учитель обществознания (каб.113)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500" b="1" dirty="0"/>
              <a:t>Использование </a:t>
            </a:r>
            <a:r>
              <a:rPr lang="ru-RU" sz="3500" b="1" dirty="0" err="1"/>
              <a:t>балльно</a:t>
            </a:r>
            <a:r>
              <a:rPr lang="ru-RU" sz="3500" b="1" dirty="0"/>
              <a:t>-рейтинговой системы в оценке результатов внеурочной деятельности</a:t>
            </a:r>
          </a:p>
          <a:p>
            <a:pPr marL="82296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3000" b="1" dirty="0"/>
              <a:t>Цель:    </a:t>
            </a:r>
            <a:r>
              <a:rPr lang="ru-RU" sz="3000" dirty="0">
                <a:solidFill>
                  <a:prstClr val="black"/>
                </a:solidFill>
              </a:rPr>
              <a:t>Знакомство слушателей с особенностями БРС во внеурочной деятельности</a:t>
            </a:r>
          </a:p>
          <a:p>
            <a:pPr marL="0" indent="0">
              <a:buNone/>
            </a:pPr>
            <a:r>
              <a:rPr lang="ru-RU" b="1" dirty="0" smtClean="0"/>
              <a:t> Задачи:</a:t>
            </a:r>
            <a:r>
              <a:rPr lang="ru-RU" dirty="0" smtClean="0"/>
              <a:t> </a:t>
            </a:r>
          </a:p>
          <a:p>
            <a:pPr marL="82296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3000" dirty="0">
                <a:solidFill>
                  <a:prstClr val="black"/>
                </a:solidFill>
              </a:rPr>
              <a:t>1. Познакомить с основными положениями БРС во внеурочной деятельности</a:t>
            </a:r>
          </a:p>
          <a:p>
            <a:pPr marL="82296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3000" dirty="0">
                <a:solidFill>
                  <a:prstClr val="black"/>
                </a:solidFill>
              </a:rPr>
              <a:t>2. Представить опыт работы во внеурочной деятельности с использованием БРС</a:t>
            </a:r>
          </a:p>
          <a:p>
            <a:pPr marL="82296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3000" dirty="0">
                <a:solidFill>
                  <a:prstClr val="black"/>
                </a:solidFill>
              </a:rPr>
              <a:t>3. Выявить основные объекты оценивания направлений внеурочной деятельности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C:\Users\k106_2\Desktop\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6632"/>
            <a:ext cx="151216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4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Уточнение запроса с управлением образования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Разработка содержания практической части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Методическая поддержка </a:t>
            </a:r>
            <a:r>
              <a:rPr lang="ru-RU" dirty="0" smtClean="0"/>
              <a:t>со стороны отдела РОС </a:t>
            </a:r>
            <a:r>
              <a:rPr lang="ru-RU" dirty="0" smtClean="0"/>
              <a:t>тьюторов-андрагогов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Обратная связь по итогам КПК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2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Количество обучающих мероприятий (по НОЦ)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354629"/>
              </p:ext>
            </p:extLst>
          </p:nvPr>
        </p:nvGraphicFramePr>
        <p:xfrm>
          <a:off x="1009403" y="1757553"/>
          <a:ext cx="10319657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2245601"/>
                <a:gridCol w="2705949"/>
                <a:gridCol w="3459347"/>
                <a:gridCol w="1908760"/>
              </a:tblGrid>
              <a:tr h="417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НОЦ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КПК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Внутренние  стажировки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Березники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Губаха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Добрянка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Лысьва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Нытва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Пермь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Чайковский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Чернушка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Чусовой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423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Количество обучающих мероприятий (по </a:t>
            </a:r>
            <a:r>
              <a:rPr lang="ru-RU" sz="3600" dirty="0" smtClean="0">
                <a:solidFill>
                  <a:srgbClr val="FF0000"/>
                </a:solidFill>
              </a:rPr>
              <a:t>ведущим)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653089"/>
              </p:ext>
            </p:extLst>
          </p:nvPr>
        </p:nvGraphicFramePr>
        <p:xfrm>
          <a:off x="1068779" y="1542733"/>
          <a:ext cx="9868394" cy="4941196"/>
        </p:xfrm>
        <a:graphic>
          <a:graphicData uri="http://schemas.openxmlformats.org/drawingml/2006/table">
            <a:tbl>
              <a:tblPr firstRow="1" firstCol="1" bandRow="1"/>
              <a:tblGrid>
                <a:gridCol w="4594555"/>
                <a:gridCol w="1765934"/>
                <a:gridCol w="3507905"/>
              </a:tblGrid>
              <a:tr h="380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ФИО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НОЦ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Кол-во проведенных мастер-классов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Федулова Ольга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Георгиевна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Чернушка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Мозгалина Александра Сергеевна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Чусовой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Ильясова Наталья Александровна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Чернушка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Шилова Тамара Ивановна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Чернушка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Чунжина Татьяна Анатольевна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Чусовой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Мутных Елена Викторовна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Чусовой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Смирнова Елена Анатольевна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Чусовой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Плис Татьяна Федоровна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Чусовой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Хакимова Юлия Замировна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Чайковский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Солдатова Елена Викторовна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Косолапова Нина Леонидовна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Оса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Тищенко Оксана Александровна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Оса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985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Краткие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Работа с запросом УО – необходимый компонент</a:t>
            </a:r>
          </a:p>
          <a:p>
            <a:pPr marL="0" indent="0">
              <a:buNone/>
            </a:pPr>
            <a:r>
              <a:rPr lang="ru-RU" dirty="0" smtClean="0"/>
              <a:t>2. Есть </a:t>
            </a:r>
            <a:r>
              <a:rPr lang="ru-RU" dirty="0" err="1" smtClean="0"/>
              <a:t>тьюторы-андрагоги</a:t>
            </a:r>
            <a:r>
              <a:rPr lang="ru-RU" dirty="0" smtClean="0"/>
              <a:t> реальные, и есть виртуальные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Ф</a:t>
            </a:r>
            <a:r>
              <a:rPr lang="ru-RU" dirty="0" smtClean="0"/>
              <a:t>ормат мастер-классов </a:t>
            </a:r>
            <a:r>
              <a:rPr lang="ru-RU" dirty="0" smtClean="0"/>
              <a:t>отрабатывается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b="1" dirty="0" smtClean="0"/>
              <a:t>Работа в качестве базовой образовательной площадки шире, чем участие в КПК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16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Цифры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Темы КПК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 «Проектирование форм и механизмов оценки образовательных результатов учащихся 10-11 классов в условиях ФГОС» (72 часа)</a:t>
            </a:r>
          </a:p>
          <a:p>
            <a:pPr marL="0" indent="0">
              <a:buNone/>
            </a:pPr>
            <a:r>
              <a:rPr lang="ru-RU" dirty="0" smtClean="0"/>
              <a:t>- «Современные модели индивидуализации образования в условиях ФГОС второго поколения» (108 и 24 часа)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Проведено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– 11 КПК из них 7 – для МР НОЦ, 3 – для ПК (Пермский район и Верещагино)</a:t>
            </a:r>
          </a:p>
          <a:p>
            <a:pPr marL="0" indent="0">
              <a:buNone/>
            </a:pPr>
            <a:r>
              <a:rPr lang="ru-RU" dirty="0" smtClean="0"/>
              <a:t>- стажировка для административно-педагогических команд ОУ Томской области (Оса + Чернушка)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Участвовали</a:t>
            </a:r>
            <a:r>
              <a:rPr lang="ru-RU" dirty="0" smtClean="0"/>
              <a:t> – 44 преподавателя, из них 38 человек – высшей категории, 6 – первой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2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Более подробно…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299658"/>
              </p:ext>
            </p:extLst>
          </p:nvPr>
        </p:nvGraphicFramePr>
        <p:xfrm>
          <a:off x="838200" y="1302025"/>
          <a:ext cx="10515601" cy="53074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019553"/>
                <a:gridCol w="1398903"/>
                <a:gridCol w="663538"/>
                <a:gridCol w="1284402"/>
                <a:gridCol w="1267690"/>
                <a:gridCol w="881515"/>
              </a:tblGrid>
              <a:tr h="58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НОЦ - база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групп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КПК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очных дней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приказа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1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КПК «Инновационные образовательные практики» (24 часа)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Чусовой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- июнь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4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КПК «Профильное и профессиональное самоопределение старшеклассников (24 часа)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Верещагино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25К7/14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сентября – 18 ноября (25.08-25.09)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18-19 сентября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2.5.1.8.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8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КПК «Психолого-педагогическое сопровождение учащихся при реализации ИОТ (24 часа)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Губаха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25К-3/14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сентября – 18 ноября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 октября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2.5.2.1.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8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КПК «Профильное и профессиональное самоопределение старшеклассников (24 часа)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Чайковский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25К-4/14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сентября – 18 ноября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21-22 октября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2.5.2.1.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8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КПК «Профильное и профессиональное самоопределение старшеклассников (24 часа)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Нытва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25К-6/14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сентября – 18 ноября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24-25 октября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2.5.2.1.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96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КПК «Инновационные образовательные практики (24 часа)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Чернушка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25К-5/14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сентября – 18 ноября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27-28 октября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2.5.2.1.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8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КПК «Построение образовательного процесса учащихся 8–11-х классов на основе ИОТ (24 часа)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25К-2/14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сентября – 18 ноября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29-30 октября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2.5.1.8.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8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КПК «Профильное и профессиональное самоопределение старшеклассников (24 часа)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Лысьва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25К-8/14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ноября – 13 декабря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13-14 ноября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4" marR="56724" marT="7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2.5.1.8.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0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КПК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Общетеоретическая часть по заявленной теме (ИРО ПК)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Практическая часть – «пассивная» стажировка слушателей на мастер-классах </a:t>
            </a:r>
            <a:r>
              <a:rPr lang="ru-RU" dirty="0" err="1" smtClean="0"/>
              <a:t>тьюторов-андрагогов</a:t>
            </a:r>
            <a:r>
              <a:rPr lang="ru-RU" dirty="0" smtClean="0"/>
              <a:t> (педагогов НОЦ)</a:t>
            </a:r>
          </a:p>
          <a:p>
            <a:pPr marL="514350" indent="-514350">
              <a:buAutoNum type="arabicPeriod"/>
            </a:pPr>
            <a:r>
              <a:rPr lang="ru-RU" dirty="0" smtClean="0"/>
              <a:t>«Активная» стажировка слушателей в индивидуальной или групповой форме у </a:t>
            </a:r>
            <a:r>
              <a:rPr lang="ru-RU" dirty="0" err="1" smtClean="0"/>
              <a:t>тьюторов-андрагогов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5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ИУП слушателя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выбор мастер-классов</a:t>
            </a:r>
          </a:p>
          <a:p>
            <a:pPr marL="0" indent="0">
              <a:buNone/>
            </a:pPr>
            <a:r>
              <a:rPr lang="ru-RU" dirty="0" smtClean="0"/>
              <a:t>- выбор темы и руководителя стажировки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6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РИСУНКИ\Шабл для педсоветов\92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70008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24298" y="14285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Тематические  ленты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61912"/>
              </p:ext>
            </p:extLst>
          </p:nvPr>
        </p:nvGraphicFramePr>
        <p:xfrm>
          <a:off x="510141" y="714357"/>
          <a:ext cx="11415560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452"/>
                <a:gridCol w="3194019"/>
                <a:gridCol w="2025348"/>
                <a:gridCol w="3332629"/>
                <a:gridCol w="2283112"/>
              </a:tblGrid>
              <a:tr h="709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№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 мастер-классов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 мастер-классов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</a:tr>
              <a:tr h="810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b="1" u="none" dirty="0" smtClean="0">
                          <a:solidFill>
                            <a:srgbClr val="C00000"/>
                          </a:solidFill>
                        </a:rPr>
                        <a:t>Тематическая лента №1: </a:t>
                      </a:r>
                    </a:p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b="1" dirty="0" err="1" smtClean="0"/>
                        <a:t>Тьюторские</a:t>
                      </a:r>
                      <a:r>
                        <a:rPr lang="ru-RU" sz="1400" b="1" dirty="0" smtClean="0"/>
                        <a:t> техники в профессиональном самоопределении старшеклассников»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Тематическая лента №2: </a:t>
                      </a:r>
                    </a:p>
                    <a:p>
                      <a:pPr algn="l"/>
                      <a:r>
                        <a:rPr lang="ru-RU" sz="1400" b="1" dirty="0" smtClean="0"/>
                        <a:t>«</a:t>
                      </a:r>
                      <a:r>
                        <a:rPr lang="ru-RU" sz="1400" b="1" dirty="0" err="1" smtClean="0"/>
                        <a:t>Тьюторское</a:t>
                      </a:r>
                      <a:r>
                        <a:rPr lang="ru-RU" sz="1400" b="1" dirty="0" smtClean="0"/>
                        <a:t> сопровождение образовательных практик»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757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Тьюторские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техники в профессиональном самоопределении 9-классников».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Фирус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Елена Александровна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Тьюторское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сопровождение социального проекта»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Шульгина Раиса Алексеевна</a:t>
                      </a:r>
                      <a:endParaRPr lang="ru-RU" sz="1400" dirty="0"/>
                    </a:p>
                  </a:txBody>
                  <a:tcPr/>
                </a:tc>
              </a:tr>
              <a:tr h="118605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«Психолого-педагогическое сопровождение процесса профессионального самоопределения учащихся в условиях НОЦ г. Губаха».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Бибердорф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Татьяна Григорьевна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«Сопровождение внеурочной деятельности обучающихся по физике».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Мороз Наталья Яковлевна</a:t>
                      </a:r>
                      <a:endParaRPr lang="ru-RU" sz="1400" dirty="0"/>
                    </a:p>
                  </a:txBody>
                  <a:tcPr/>
                </a:tc>
              </a:tr>
              <a:tr h="74909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 пути выбора профессии: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профессиографирование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Шульгина Раиса Алексеевна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«Доктор дома». (Социальная практика)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Новикова Татьяна Николаевна</a:t>
                      </a:r>
                      <a:endParaRPr lang="ru-RU" sz="1400" dirty="0"/>
                    </a:p>
                  </a:txBody>
                  <a:tcPr/>
                </a:tc>
              </a:tr>
              <a:tr h="1186059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«Построение образа будущего с использованием техники картографии».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Шайдуллина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Аниса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Раисовна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«Профессиональная проба, ее роль в профессиональном самоопределении старшеклассников».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Бибердорф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Татьяна Григорьевна</a:t>
                      </a:r>
                      <a:endParaRPr lang="ru-RU" sz="1400" dirty="0"/>
                    </a:p>
                  </a:txBody>
                  <a:tcPr/>
                </a:tc>
              </a:tr>
              <a:tr h="7490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0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1371600"/>
            <a:ext cx="7851648" cy="1481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 – классы</a:t>
            </a:r>
            <a:br>
              <a:rPr lang="ru-RU" dirty="0" smtClean="0"/>
            </a:br>
            <a:r>
              <a:rPr lang="ru-RU" dirty="0" smtClean="0"/>
              <a:t>(10.00 – 15.15)</a:t>
            </a:r>
            <a:br>
              <a:rPr lang="ru-RU" dirty="0" smtClean="0"/>
            </a:br>
            <a:r>
              <a:rPr lang="ru-RU" b="1" dirty="0"/>
              <a:t>Т</a:t>
            </a:r>
            <a:r>
              <a:rPr lang="ru-RU" b="1" dirty="0" smtClean="0"/>
              <a:t>ематические ленты: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3501008"/>
            <a:ext cx="7854696" cy="280831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3200" dirty="0"/>
              <a:t>Образовательные практики профессиональной направленности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ru-RU" dirty="0" smtClean="0"/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3200" dirty="0"/>
              <a:t>Образовательные практики учебной и социальной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3871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err="1" smtClean="0"/>
              <a:t>Полубок</a:t>
            </a:r>
            <a:r>
              <a:rPr lang="ru-RU" dirty="0" smtClean="0"/>
              <a:t> Ирина Борисовна </a:t>
            </a:r>
            <a:br>
              <a:rPr lang="ru-RU" dirty="0" smtClean="0"/>
            </a:br>
            <a:r>
              <a:rPr lang="ru-RU" sz="3100" dirty="0"/>
              <a:t>учитель биологии (каб.111)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prstClr val="black"/>
                </a:solidFill>
                <a:latin typeface="Candara"/>
              </a:rPr>
              <a:t>   </a:t>
            </a:r>
            <a:r>
              <a:rPr lang="ru-RU" sz="3500" b="1" dirty="0">
                <a:solidFill>
                  <a:prstClr val="black"/>
                </a:solidFill>
                <a:latin typeface="Constantia" pitchFamily="18" charset="0"/>
              </a:rPr>
              <a:t>Профессиональная практика: от замысла к реализации</a:t>
            </a:r>
          </a:p>
          <a:p>
            <a:pPr marL="0" indent="0">
              <a:buNone/>
            </a:pPr>
            <a:r>
              <a:rPr lang="ru-RU" sz="3600" b="1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Цель</a:t>
            </a:r>
            <a:r>
              <a:rPr lang="ru-RU" b="1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: </a:t>
            </a:r>
            <a:r>
              <a:rPr lang="ru-RU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научить</a:t>
            </a:r>
            <a:r>
              <a:rPr lang="ru-RU" dirty="0">
                <a:solidFill>
                  <a:prstClr val="black"/>
                </a:solidFill>
                <a:latin typeface="Constantia" pitchFamily="18" charset="0"/>
                <a:ea typeface="+mj-ea"/>
                <a:cs typeface="Times New Roman" pitchFamily="18" charset="0"/>
              </a:rPr>
              <a:t> проектировать  алгоритм прохождения профессиональной практики. </a:t>
            </a:r>
          </a:p>
          <a:p>
            <a:pPr marL="0" indent="0">
              <a:buNone/>
            </a:pPr>
            <a:r>
              <a:rPr lang="ru-RU" sz="3000" b="1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Задачи:</a:t>
            </a:r>
            <a:r>
              <a:rPr lang="ru-RU" sz="3000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ru-RU" sz="3000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ru-RU" sz="3000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1. Раскрыть понятие профессиональная практика.</a:t>
            </a:r>
            <a:br>
              <a:rPr lang="ru-RU" sz="3000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ru-RU" sz="3000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2. Познакомить со структурой профессиональной практики.</a:t>
            </a:r>
            <a:br>
              <a:rPr lang="ru-RU" sz="3000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ru-RU" sz="3000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3. Рассмотреть  алгоритм прохождения профессиональной практики.</a:t>
            </a:r>
            <a:br>
              <a:rPr lang="ru-RU" sz="3000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</a:br>
            <a:endParaRPr lang="ru-RU" sz="3000" dirty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4" name="Объект 3" descr="Tweet. Вся наша жизнь - это выбор (профессии, работы, друзей и др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4869160"/>
            <a:ext cx="1379984" cy="182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td1.mycdn.me/image?id=591211555401&amp;bid=591211555401&amp;t=13&amp;plc=WEB&amp;tkn=l_sUU-EfF7oJzz-r5yxlcJPz_LY"/>
          <p:cNvPicPr/>
          <p:nvPr/>
        </p:nvPicPr>
        <p:blipFill>
          <a:blip r:embed="rId3" cstate="print"/>
          <a:srcRect l="8143" r="13942"/>
          <a:stretch>
            <a:fillRect/>
          </a:stretch>
        </p:blipFill>
        <p:spPr bwMode="auto">
          <a:xfrm>
            <a:off x="1775521" y="188641"/>
            <a:ext cx="1656184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7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Гребнева Ольга Германовна</a:t>
            </a:r>
            <a:br>
              <a:rPr lang="ru-RU" dirty="0" smtClean="0"/>
            </a:br>
            <a:r>
              <a:rPr lang="ru-RU" sz="3100" dirty="0"/>
              <a:t>учитель русского языка и литературы (каб.112)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   Введение в профессиональные пробы</a:t>
            </a:r>
          </a:p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дать представление об организации краткосрочного курса «Введение в ПП»</a:t>
            </a:r>
          </a:p>
          <a:p>
            <a:pPr marL="0" indent="0">
              <a:buNone/>
            </a:pPr>
            <a:r>
              <a:rPr lang="ru-RU" b="1" dirty="0" smtClean="0"/>
              <a:t>Задачи</a:t>
            </a:r>
          </a:p>
          <a:p>
            <a:pPr marL="0" indent="0">
              <a:buNone/>
            </a:pPr>
            <a:r>
              <a:rPr lang="ru-RU" dirty="0" smtClean="0"/>
              <a:t>1. Познакомить с понятием ПП.</a:t>
            </a:r>
          </a:p>
          <a:p>
            <a:pPr marL="0" indent="0">
              <a:buNone/>
            </a:pPr>
            <a:r>
              <a:rPr lang="ru-RU" dirty="0" smtClean="0"/>
              <a:t>2. Представить  алгоритм формирования первичного представления о ПП.</a:t>
            </a:r>
          </a:p>
          <a:p>
            <a:pPr marL="0" indent="0">
              <a:buNone/>
            </a:pPr>
            <a:r>
              <a:rPr lang="ru-RU" dirty="0" smtClean="0"/>
              <a:t>3. Научить составлять </a:t>
            </a:r>
            <a:r>
              <a:rPr lang="ru-RU" dirty="0" err="1" smtClean="0"/>
              <a:t>профессиограмму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k106_2\Desktop\Моя фот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88641"/>
            <a:ext cx="1368152" cy="18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106_2\Desktop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725145"/>
            <a:ext cx="2232248" cy="20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1077</Words>
  <Application>Microsoft Office PowerPoint</Application>
  <PresentationFormat>Произвольный</PresentationFormat>
  <Paragraphs>265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Школы старшеклассников – базовые образовательные площадки ИРО ПК </vt:lpstr>
      <vt:lpstr>Цифры …</vt:lpstr>
      <vt:lpstr>Более подробно…</vt:lpstr>
      <vt:lpstr>Структура КПК</vt:lpstr>
      <vt:lpstr>ИУП слушателя</vt:lpstr>
      <vt:lpstr>Презентация PowerPoint</vt:lpstr>
      <vt:lpstr>Мастер – классы (10.00 – 15.15) Тематические ленты:</vt:lpstr>
      <vt:lpstr>Полубок Ирина Борисовна  учитель биологии (каб.111)</vt:lpstr>
      <vt:lpstr>Гребнева Ольга Германовна учитель русского языка и литературы (каб.112)</vt:lpstr>
      <vt:lpstr>Багнина Елена Дмитриевна  учитель физики (каб.111)</vt:lpstr>
      <vt:lpstr>Пирожкова Галина Петровна учитель экономики (каб.112)</vt:lpstr>
      <vt:lpstr>Михалева Анна Павловна учитель химии (каб.109)</vt:lpstr>
      <vt:lpstr>Югова Алевтина Петровна учитель русского языка и литературы (каб. 113)</vt:lpstr>
      <vt:lpstr>Семечкина Наталья Ивановна учитель русского языка и литературы (каб.109)</vt:lpstr>
      <vt:lpstr>Гущина Наталия Ивановна  учитель обществознания (каб.113)</vt:lpstr>
      <vt:lpstr>Подготовка КПК</vt:lpstr>
      <vt:lpstr>Количество обучающих мероприятий (по НОЦ)</vt:lpstr>
      <vt:lpstr>Количество обучающих мероприятий (по ведущим)</vt:lpstr>
      <vt:lpstr>Краткие выводы</vt:lpstr>
    </vt:vector>
  </TitlesOfParts>
  <Company>ИРО 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Школы старшеклассников – базовые образовательные площадки ИРО ПК </dc:title>
  <dc:creator>Элена Гарсиа</dc:creator>
  <cp:lastModifiedBy>Новикова Ольга Николаевна</cp:lastModifiedBy>
  <cp:revision>10</cp:revision>
  <dcterms:created xsi:type="dcterms:W3CDTF">2015-02-05T02:30:43Z</dcterms:created>
  <dcterms:modified xsi:type="dcterms:W3CDTF">2015-02-06T07:22:58Z</dcterms:modified>
</cp:coreProperties>
</file>