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4" r:id="rId2"/>
    <p:sldId id="264" r:id="rId3"/>
    <p:sldId id="285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3" r:id="rId12"/>
    <p:sldId id="274" r:id="rId13"/>
    <p:sldId id="272" r:id="rId14"/>
    <p:sldId id="275" r:id="rId15"/>
    <p:sldId id="276" r:id="rId16"/>
    <p:sldId id="286" r:id="rId17"/>
    <p:sldId id="287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6A04D-F487-4E1A-B671-CEC6B9C797AF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F0D79-E614-4A4C-9A2F-BB7174AA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93359C-F253-4A3D-95DE-438CA7748486}" type="slidenum">
              <a:rPr lang="ru-RU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B74AA-CC43-4C8A-A5D0-75E6704601F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7213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48D420-84E6-4533-BA96-56A8022E013E}" type="slidenum">
              <a:rPr lang="ru-RU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B8069B-491C-404A-99AA-D51397A82DCC}" type="slidenum">
              <a:rPr lang="ru-RU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CACED-7F3A-4B55-B063-49954E44E0F7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A4D95-4E34-4B22-90FE-0408025F7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c\Desktop\&#1041;&#1045;&#1056;&#1045;&#1047;&#1053;&#1048;&#1050;&#1048;%20&#1080;%20&#1080;&#1090;&#1086;&#1075;&#1086;.d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1296144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Программа конференции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«Индивидуализация образования в старшей школе: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опыт, проблемы, перспективы»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11-13 декабря 2013 года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КРУГЛЫЙ СТОЛ </a:t>
            </a:r>
          </a:p>
          <a:p>
            <a:pPr>
              <a:buNone/>
            </a:pPr>
            <a:r>
              <a:rPr lang="ru-RU" dirty="0" smtClean="0"/>
              <a:t>Специфика </a:t>
            </a:r>
            <a:r>
              <a:rPr lang="ru-RU" dirty="0"/>
              <a:t>образовательного процесса при обучении старшеклассников по ИОТ (специфика форм и методов организации, преподавания, содержания образования, взаимосвязи урочной и внеурочной деятельности, специфика видов образовательной деятельности)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Мировые тенденции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>
                <a:solidFill>
                  <a:srgbClr val="FF0000"/>
                </a:solidFill>
              </a:rPr>
              <a:t>Выводы по исследованиям </a:t>
            </a:r>
            <a:r>
              <a:rPr lang="en-US" dirty="0" smtClean="0">
                <a:solidFill>
                  <a:srgbClr val="FF0000"/>
                </a:solidFill>
              </a:rPr>
              <a:t>PISA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/>
              <a:t>Оценивается функциональная грамотность – способность применять полученные знания в различных (в том числе, </a:t>
            </a:r>
            <a:r>
              <a:rPr lang="ru-RU" dirty="0" err="1"/>
              <a:t>внеучебных</a:t>
            </a:r>
            <a:r>
              <a:rPr lang="ru-RU" dirty="0"/>
              <a:t>) ситуациях = </a:t>
            </a:r>
            <a:r>
              <a:rPr lang="ru-RU" b="1" dirty="0" err="1"/>
              <a:t>системно-деятельностный</a:t>
            </a:r>
            <a:r>
              <a:rPr lang="ru-RU" b="1" dirty="0"/>
              <a:t> (</a:t>
            </a:r>
            <a:r>
              <a:rPr lang="ru-RU" b="1" dirty="0" err="1"/>
              <a:t>компетентностный</a:t>
            </a:r>
            <a:r>
              <a:rPr lang="ru-RU" b="1" dirty="0"/>
              <a:t> подход</a:t>
            </a:r>
            <a:r>
              <a:rPr lang="ru-RU" dirty="0"/>
              <a:t>)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По читательской, математической , естественнонаучной грамотности Россия – на 40-ых местах из 65 стран-участниц исследования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875"/>
          </a:xfrm>
        </p:spPr>
        <p:txBody>
          <a:bodyPr/>
          <a:lstStyle/>
          <a:p>
            <a:pPr>
              <a:defRPr/>
            </a:pPr>
            <a:r>
              <a:rPr lang="ru-RU" sz="3200" dirty="0" smtClean="0">
                <a:solidFill>
                  <a:srgbClr val="FF0000"/>
                </a:solidFill>
              </a:rPr>
              <a:t>Технологии открытого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>(сетевого) образования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551656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2400" b="1" dirty="0" smtClean="0"/>
              <a:t>Возможности сетевого образования:</a:t>
            </a:r>
          </a:p>
          <a:p>
            <a:pPr>
              <a:defRPr/>
            </a:pPr>
            <a:r>
              <a:rPr lang="ru-RU" sz="2400" dirty="0" smtClean="0"/>
              <a:t>образовательные сообщества становятся основным элементом образования на протяжении всей жизни</a:t>
            </a:r>
          </a:p>
          <a:p>
            <a:pPr>
              <a:defRPr/>
            </a:pPr>
            <a:r>
              <a:rPr lang="ru-RU" sz="2400" dirty="0" smtClean="0"/>
              <a:t>обмен опытом участников образовательных сетей способствует их взаимному развитию</a:t>
            </a:r>
          </a:p>
          <a:p>
            <a:pPr>
              <a:defRPr/>
            </a:pPr>
            <a:r>
              <a:rPr lang="ru-RU" sz="2400" dirty="0" smtClean="0"/>
              <a:t>образовательные возможности старших школьников приближаются к образовательным возможностям взрослых</a:t>
            </a:r>
          </a:p>
          <a:p>
            <a:pPr>
              <a:defRPr/>
            </a:pPr>
            <a:r>
              <a:rPr lang="ru-RU" sz="2400" dirty="0" smtClean="0"/>
              <a:t>лучший образовательный опыт общедоступен – выравнивание образовательного пространства</a:t>
            </a:r>
          </a:p>
          <a:p>
            <a:pPr>
              <a:defRPr/>
            </a:pPr>
            <a:r>
              <a:rPr lang="ru-RU" sz="2400" dirty="0" smtClean="0"/>
              <a:t>от поддержки отдельных талантов к формированию </a:t>
            </a:r>
            <a:r>
              <a:rPr lang="ru-RU" sz="2400" dirty="0" err="1" smtClean="0"/>
              <a:t>креативного</a:t>
            </a:r>
            <a:r>
              <a:rPr lang="ru-RU" sz="2400" dirty="0" smtClean="0"/>
              <a:t> потенциала города, региона, страны</a:t>
            </a:r>
          </a:p>
          <a:p>
            <a:pPr>
              <a:defRPr/>
            </a:pPr>
            <a:endParaRPr lang="ru-RU" sz="2400" dirty="0" smtClean="0"/>
          </a:p>
          <a:p>
            <a:pPr>
              <a:defRPr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06D62-706D-4B93-8B7E-6118570E099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>
              <a:defRPr/>
            </a:pPr>
            <a:r>
              <a:rPr lang="ru-RU" sz="3200" dirty="0" smtClean="0">
                <a:solidFill>
                  <a:srgbClr val="FF0000"/>
                </a:solidFill>
              </a:rPr>
              <a:t>Технологии открытого </a:t>
            </a:r>
            <a:r>
              <a:rPr lang="en-US" sz="3200" dirty="0" smtClean="0">
                <a:solidFill>
                  <a:srgbClr val="FF0000"/>
                </a:solidFill>
              </a:rPr>
              <a:t>(</a:t>
            </a:r>
            <a:r>
              <a:rPr lang="ru-RU" sz="3200" dirty="0" smtClean="0">
                <a:solidFill>
                  <a:srgbClr val="FF0000"/>
                </a:solidFill>
              </a:rPr>
              <a:t>сетевого</a:t>
            </a:r>
            <a:r>
              <a:rPr lang="en-US" sz="3200" dirty="0" smtClean="0">
                <a:solidFill>
                  <a:srgbClr val="FF0000"/>
                </a:solidFill>
              </a:rPr>
              <a:t>)</a:t>
            </a:r>
            <a:r>
              <a:rPr lang="ru-RU" sz="3200" dirty="0" smtClean="0">
                <a:solidFill>
                  <a:srgbClr val="FF0000"/>
                </a:solidFill>
              </a:rPr>
              <a:t> образования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052513"/>
            <a:ext cx="8713788" cy="58054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    </a:t>
            </a:r>
            <a:r>
              <a:rPr lang="ru-RU" sz="2400" b="1" dirty="0" smtClean="0"/>
              <a:t>Ключевые  компетенции участников сетевого интеллектуального сообщества</a:t>
            </a:r>
            <a:r>
              <a:rPr lang="ru-RU" sz="2400" dirty="0" smtClean="0"/>
              <a:t>:</a:t>
            </a:r>
          </a:p>
          <a:p>
            <a:pPr>
              <a:defRPr/>
            </a:pPr>
            <a:r>
              <a:rPr lang="ru-RU" sz="2400" dirty="0" smtClean="0"/>
              <a:t>умение определять свою роль в команде (лидера, модератора, участника, </a:t>
            </a:r>
            <a:r>
              <a:rPr lang="ru-RU" sz="2400" dirty="0" err="1" smtClean="0"/>
              <a:t>фасилитатора</a:t>
            </a:r>
            <a:r>
              <a:rPr lang="ru-RU" sz="2400" dirty="0" smtClean="0"/>
              <a:t>)</a:t>
            </a:r>
          </a:p>
          <a:p>
            <a:pPr>
              <a:defRPr/>
            </a:pPr>
            <a:r>
              <a:rPr lang="ru-RU" sz="2400" dirty="0" smtClean="0"/>
              <a:t>умение подбирать под конкретную задачу конфигурацию интеллектуальной сети и состав участников</a:t>
            </a:r>
          </a:p>
          <a:p>
            <a:pPr>
              <a:defRPr/>
            </a:pPr>
            <a:r>
              <a:rPr lang="ru-RU" sz="2400" dirty="0" smtClean="0"/>
              <a:t>умение принимать разнообразие точек зрения, преодолевать групповые, в т.ч. межкультурные различия</a:t>
            </a:r>
          </a:p>
          <a:p>
            <a:pPr>
              <a:defRPr/>
            </a:pPr>
            <a:r>
              <a:rPr lang="ru-RU" sz="2400" dirty="0" smtClean="0"/>
              <a:t>способность оценивать и принимать коллективный опыт, прогнозировать развитие событий и явлений, опираясь на опыт участников интеллектуальной сети</a:t>
            </a:r>
          </a:p>
          <a:p>
            <a:pPr>
              <a:defRPr/>
            </a:pPr>
            <a:r>
              <a:rPr lang="ru-RU" sz="2400" dirty="0" smtClean="0"/>
              <a:t>умение презентовать свои результаты</a:t>
            </a:r>
          </a:p>
          <a:p>
            <a:pPr>
              <a:defRPr/>
            </a:pPr>
            <a:endParaRPr lang="ru-RU" sz="2400" dirty="0" smtClean="0"/>
          </a:p>
          <a:p>
            <a:pPr>
              <a:defRPr/>
            </a:pPr>
            <a:endParaRPr lang="ru-RU" sz="2400" dirty="0" smtClean="0"/>
          </a:p>
          <a:p>
            <a:pPr>
              <a:defRPr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C54AF-1247-46F7-902A-F432AF8FB45C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СЕГОДНЯ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Модель индивидуализации образования была экспериментально апробирована в НОЦ – Школах для старшеклассников Пермского края в течении 5-х лет (с 2008 по 2013г.г.). В результате апробации модели были выделены дополнительные к существующим в традиционно организованном образовательном процессе (и финансирующимся из действующего </a:t>
            </a:r>
            <a:r>
              <a:rPr lang="ru-RU" dirty="0" err="1"/>
              <a:t>подушевого</a:t>
            </a:r>
            <a:r>
              <a:rPr lang="ru-RU" dirty="0"/>
              <a:t> норматива)    виды образовательной деятельности и условия образовательного процесса, специфические для данной модели образования: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Обучение по ИОТ (ИОП, ИУП), в том числе увеличение доли  самостоятельной образовательной деятельности через работу с открытыми образовательными ресурсами</a:t>
            </a:r>
          </a:p>
          <a:p>
            <a:pPr lvl="0"/>
            <a:r>
              <a:rPr lang="ru-RU" dirty="0"/>
              <a:t>Образовательная логистика ( группы сменного состава, нелинейное расписание)</a:t>
            </a:r>
          </a:p>
          <a:p>
            <a:pPr lvl="0"/>
            <a:r>
              <a:rPr lang="ru-RU" dirty="0"/>
              <a:t>Инновационные образовательные практики (исследовательская деятельность, моделирование, конструирование, социальные проекты и практики, учебные проекты и практики, профессиональные практики и пробы)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Вариативность внеурочной деятельности, появление большого количества временных творческих коллективов, детско-взрослых сообществ, клубного пространства. </a:t>
            </a:r>
          </a:p>
          <a:p>
            <a:pPr lvl="0"/>
            <a:r>
              <a:rPr lang="ru-RU" dirty="0"/>
              <a:t>Актуализация процессов адаптации, профессионального и личностного </a:t>
            </a:r>
            <a:r>
              <a:rPr lang="ru-RU" dirty="0" smtClean="0"/>
              <a:t>самоопределения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285750"/>
            <a:ext cx="6867525" cy="779463"/>
          </a:xfrm>
        </p:spPr>
        <p:txBody>
          <a:bodyPr/>
          <a:lstStyle/>
          <a:p>
            <a:pPr algn="l">
              <a:defRPr/>
            </a:pPr>
            <a:r>
              <a:rPr lang="ru-RU" sz="3000" b="1" dirty="0" smtClean="0">
                <a:latin typeface="+mn-lt"/>
              </a:rPr>
              <a:t>ОБРАЗОВАТЕЛЬНАЯ   СРЕДА</a:t>
            </a:r>
            <a:endParaRPr lang="ru-RU" sz="3000" b="1" dirty="0">
              <a:latin typeface="+mn-lt"/>
            </a:endParaRPr>
          </a:p>
        </p:txBody>
      </p:sp>
      <p:sp>
        <p:nvSpPr>
          <p:cNvPr id="22532" name="AutoShape 3"/>
          <p:cNvSpPr>
            <a:spLocks noChangeArrowheads="1"/>
          </p:cNvSpPr>
          <p:nvPr/>
        </p:nvSpPr>
        <p:spPr bwMode="auto">
          <a:xfrm>
            <a:off x="2906713" y="2044700"/>
            <a:ext cx="3152775" cy="8572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2A1C7"/>
              </a:gs>
              <a:gs pos="100000">
                <a:srgbClr val="F0ECF4"/>
              </a:gs>
            </a:gsLst>
            <a:lin ang="18900000" scaled="1"/>
          </a:gra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1600" b="1" dirty="0">
                <a:latin typeface="Calibri" pitchFamily="34" charset="0"/>
              </a:rPr>
              <a:t>ИНДИВИДУАЛЬНАЯ ОБРАЗОВАТЕЛЬНАЯ ПРОГРАММА</a:t>
            </a:r>
            <a:endParaRPr lang="ru-RU" sz="1600" dirty="0"/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6215063" y="1643063"/>
            <a:ext cx="2781300" cy="6429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5EBFF"/>
              </a:gs>
              <a:gs pos="100000">
                <a:srgbClr val="CC99FF">
                  <a:alpha val="67998"/>
                </a:srgbClr>
              </a:gs>
            </a:gsLst>
            <a:lin ang="189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ДОПОЛНИТЕЛЬНОЕ ОБАЗОВАНИЕ СЕКЦИИ, КРУЖКИ, КЛУБЫ</a:t>
            </a:r>
            <a:endParaRPr lang="ru-RU" sz="1200"/>
          </a:p>
        </p:txBody>
      </p:sp>
      <p:sp>
        <p:nvSpPr>
          <p:cNvPr id="16390" name="AutoShape 5"/>
          <p:cNvSpPr>
            <a:spLocks noChangeArrowheads="1"/>
          </p:cNvSpPr>
          <p:nvPr/>
        </p:nvSpPr>
        <p:spPr bwMode="auto">
          <a:xfrm>
            <a:off x="3241675" y="1285875"/>
            <a:ext cx="2482850" cy="4873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5EBFF"/>
              </a:gs>
              <a:gs pos="100000">
                <a:srgbClr val="CC99FF"/>
              </a:gs>
            </a:gsLst>
            <a:lin ang="189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ТЬЮТОРСКОЕ СОПРОВОЖДЕНИЕ</a:t>
            </a:r>
            <a:endParaRPr lang="ru-RU"/>
          </a:p>
        </p:txBody>
      </p:sp>
      <p:sp>
        <p:nvSpPr>
          <p:cNvPr id="16391" name="AutoShape 6"/>
          <p:cNvSpPr>
            <a:spLocks noChangeArrowheads="1"/>
          </p:cNvSpPr>
          <p:nvPr/>
        </p:nvSpPr>
        <p:spPr bwMode="auto">
          <a:xfrm>
            <a:off x="6543675" y="2473325"/>
            <a:ext cx="2349500" cy="5429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5EBFF"/>
              </a:gs>
              <a:gs pos="100000">
                <a:srgbClr val="CC99FF"/>
              </a:gs>
            </a:gsLst>
            <a:lin ang="189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СОЦИАЛЬНОЕ ПРОЕКТИРОВАНИЕ</a:t>
            </a:r>
            <a:endParaRPr lang="ru-RU"/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6697663" y="3355975"/>
            <a:ext cx="2411412" cy="5778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5EBFF"/>
              </a:gs>
              <a:gs pos="100000">
                <a:srgbClr val="CC99FF"/>
              </a:gs>
            </a:gsLst>
            <a:lin ang="27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ДОПОЛНИТЕЛЬНЫЕ ЗАНЯТИЯ ПО ПРЕДМЕТАМ</a:t>
            </a:r>
            <a:endParaRPr lang="ru-RU"/>
          </a:p>
        </p:txBody>
      </p:sp>
      <p:sp>
        <p:nvSpPr>
          <p:cNvPr id="22537" name="AutoShape 8"/>
          <p:cNvSpPr>
            <a:spLocks noChangeArrowheads="1"/>
          </p:cNvSpPr>
          <p:nvPr/>
        </p:nvSpPr>
        <p:spPr bwMode="auto">
          <a:xfrm>
            <a:off x="2857500" y="3611563"/>
            <a:ext cx="3357563" cy="6000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BBB59"/>
              </a:gs>
              <a:gs pos="100000">
                <a:srgbClr val="EBF1DE"/>
              </a:gs>
            </a:gsLst>
            <a:lin ang="18900000" scaled="1"/>
          </a:gra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1400" b="1" dirty="0" smtClean="0">
                <a:latin typeface="Calibri" pitchFamily="34" charset="0"/>
              </a:rPr>
              <a:t>ПСИХОЛОГО-ПЕДАГОГИЧЕСКОЕ сопровождение</a:t>
            </a:r>
            <a:endParaRPr lang="ru-RU" dirty="0"/>
          </a:p>
        </p:txBody>
      </p:sp>
      <p:sp>
        <p:nvSpPr>
          <p:cNvPr id="16394" name="AutoShape 9"/>
          <p:cNvSpPr>
            <a:spLocks noChangeArrowheads="1"/>
          </p:cNvSpPr>
          <p:nvPr/>
        </p:nvSpPr>
        <p:spPr bwMode="auto">
          <a:xfrm>
            <a:off x="173038" y="1679575"/>
            <a:ext cx="2684462" cy="6064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99FF"/>
              </a:gs>
              <a:gs pos="100000">
                <a:srgbClr val="F5EBFF"/>
              </a:gs>
            </a:gsLst>
            <a:lin ang="27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СОЦИАЛЬНЫЕ  ПРАКТИКИ, ПРОФЕССИОНАЛЬНЫЕ ПРОБЫ</a:t>
            </a:r>
            <a:endParaRPr lang="ru-RU"/>
          </a:p>
        </p:txBody>
      </p:sp>
      <p:sp>
        <p:nvSpPr>
          <p:cNvPr id="16395" name="AutoShape 10"/>
          <p:cNvSpPr>
            <a:spLocks noChangeArrowheads="1"/>
          </p:cNvSpPr>
          <p:nvPr/>
        </p:nvSpPr>
        <p:spPr bwMode="auto">
          <a:xfrm>
            <a:off x="130175" y="2473325"/>
            <a:ext cx="2546350" cy="5143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99FF"/>
              </a:gs>
              <a:gs pos="100000">
                <a:srgbClr val="F5EBFF"/>
              </a:gs>
            </a:gsLst>
            <a:lin ang="27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ОБЩЕСТВЕННЫЕ ОРГАНИЗАЦИИ, СОУПРАВЛЕНИЕ</a:t>
            </a:r>
            <a:endParaRPr lang="ru-RU"/>
          </a:p>
        </p:txBody>
      </p:sp>
      <p:sp>
        <p:nvSpPr>
          <p:cNvPr id="16396" name="AutoShape 11"/>
          <p:cNvSpPr>
            <a:spLocks noChangeArrowheads="1"/>
          </p:cNvSpPr>
          <p:nvPr/>
        </p:nvSpPr>
        <p:spPr bwMode="auto">
          <a:xfrm>
            <a:off x="30163" y="3340100"/>
            <a:ext cx="2336800" cy="5429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99FF"/>
              </a:gs>
              <a:gs pos="100000">
                <a:srgbClr val="F5EBFF"/>
              </a:gs>
            </a:gsLst>
            <a:lin ang="189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САМООБРАЗОВАНИЕ</a:t>
            </a:r>
            <a:endParaRPr lang="ru-RU"/>
          </a:p>
        </p:txBody>
      </p:sp>
      <p:sp>
        <p:nvSpPr>
          <p:cNvPr id="16397" name="AutoShape 12"/>
          <p:cNvSpPr>
            <a:spLocks noChangeArrowheads="1"/>
          </p:cNvSpPr>
          <p:nvPr/>
        </p:nvSpPr>
        <p:spPr bwMode="auto">
          <a:xfrm>
            <a:off x="198438" y="4049713"/>
            <a:ext cx="2547937" cy="587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99FF"/>
              </a:gs>
              <a:gs pos="100000">
                <a:srgbClr val="F5EBFF"/>
              </a:gs>
            </a:gsLst>
            <a:lin ang="189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ОЛИМПИАДНОЕ ДВИЖЕНИЕ</a:t>
            </a:r>
            <a:endParaRPr lang="ru-RU"/>
          </a:p>
        </p:txBody>
      </p:sp>
      <p:sp>
        <p:nvSpPr>
          <p:cNvPr id="16398" name="AutoShape 13"/>
          <p:cNvSpPr>
            <a:spLocks noChangeArrowheads="1"/>
          </p:cNvSpPr>
          <p:nvPr/>
        </p:nvSpPr>
        <p:spPr bwMode="auto">
          <a:xfrm>
            <a:off x="6359525" y="4102100"/>
            <a:ext cx="2744788" cy="587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5EBFF"/>
              </a:gs>
              <a:gs pos="100000">
                <a:srgbClr val="CC99FF"/>
              </a:gs>
            </a:gsLst>
            <a:lin ang="27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  <a:cs typeface="Calibri" pitchFamily="34" charset="0"/>
              </a:rPr>
              <a:t>ДОСУГОВАЯ ДЕЯТЕЛЬНОСТЬ</a:t>
            </a:r>
            <a:endParaRPr lang="ru-RU" sz="1200" b="1"/>
          </a:p>
        </p:txBody>
      </p:sp>
      <p:sp>
        <p:nvSpPr>
          <p:cNvPr id="22543" name="AutoShape 14"/>
          <p:cNvSpPr>
            <a:spLocks noChangeArrowheads="1"/>
          </p:cNvSpPr>
          <p:nvPr/>
        </p:nvSpPr>
        <p:spPr bwMode="auto">
          <a:xfrm>
            <a:off x="3028950" y="4440238"/>
            <a:ext cx="3152775" cy="4984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587B84"/>
              </a:gs>
            </a:gsLst>
            <a:lin ang="5400000" scaled="1"/>
          </a:gra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1400" b="1">
                <a:latin typeface="Calibri" pitchFamily="34" charset="0"/>
              </a:rPr>
              <a:t>ИНДИВИДУАЛЬНЫЙ УЧЕБНЫЙ ПЛАН</a:t>
            </a:r>
            <a:endParaRPr lang="ru-RU"/>
          </a:p>
        </p:txBody>
      </p:sp>
      <p:sp>
        <p:nvSpPr>
          <p:cNvPr id="16400" name="AutoShape 15"/>
          <p:cNvSpPr>
            <a:spLocks noChangeArrowheads="1"/>
          </p:cNvSpPr>
          <p:nvPr/>
        </p:nvSpPr>
        <p:spPr bwMode="auto">
          <a:xfrm>
            <a:off x="130175" y="5084763"/>
            <a:ext cx="1754188" cy="6762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E9F5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ПРЕДМЕТЫ НА ПРОФИЛЬНОМ УРОВНЕ</a:t>
            </a:r>
            <a:endParaRPr lang="ru-RU" sz="1200"/>
          </a:p>
        </p:txBody>
      </p:sp>
      <p:sp>
        <p:nvSpPr>
          <p:cNvPr id="16401" name="AutoShape 16"/>
          <p:cNvSpPr>
            <a:spLocks noChangeArrowheads="1"/>
          </p:cNvSpPr>
          <p:nvPr/>
        </p:nvSpPr>
        <p:spPr bwMode="auto">
          <a:xfrm>
            <a:off x="2066925" y="5084763"/>
            <a:ext cx="1543050" cy="6762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E9F5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 dirty="0">
                <a:latin typeface="Calibri" pitchFamily="34" charset="0"/>
              </a:rPr>
              <a:t>ПРЕДМЕТЫ НА БАЗОВОМ УРОВНЕ</a:t>
            </a:r>
            <a:endParaRPr lang="ru-RU" sz="1200" dirty="0"/>
          </a:p>
        </p:txBody>
      </p:sp>
      <p:sp>
        <p:nvSpPr>
          <p:cNvPr id="16402" name="AutoShape 17"/>
          <p:cNvSpPr>
            <a:spLocks noChangeArrowheads="1"/>
          </p:cNvSpPr>
          <p:nvPr/>
        </p:nvSpPr>
        <p:spPr bwMode="auto">
          <a:xfrm>
            <a:off x="3775075" y="5084763"/>
            <a:ext cx="1481138" cy="6762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E9F5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ЭЛЕКТИВНЫЕ КУРСЫ</a:t>
            </a:r>
            <a:endParaRPr lang="ru-RU" sz="1200"/>
          </a:p>
        </p:txBody>
      </p:sp>
      <p:sp>
        <p:nvSpPr>
          <p:cNvPr id="16403" name="AutoShape 18"/>
          <p:cNvSpPr>
            <a:spLocks noChangeArrowheads="1"/>
          </p:cNvSpPr>
          <p:nvPr/>
        </p:nvSpPr>
        <p:spPr bwMode="auto">
          <a:xfrm>
            <a:off x="5464175" y="5075238"/>
            <a:ext cx="1609725" cy="685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E9F5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СПЕЦИАЛЬНЫЕ КУРСЫ</a:t>
            </a:r>
            <a:endParaRPr lang="ru-RU" sz="1200"/>
          </a:p>
        </p:txBody>
      </p:sp>
      <p:sp>
        <p:nvSpPr>
          <p:cNvPr id="16404" name="AutoShape 19"/>
          <p:cNvSpPr>
            <a:spLocks noChangeArrowheads="1"/>
          </p:cNvSpPr>
          <p:nvPr/>
        </p:nvSpPr>
        <p:spPr bwMode="auto">
          <a:xfrm>
            <a:off x="7235825" y="5080000"/>
            <a:ext cx="1760538" cy="6810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E9F5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ПРОЕКТНАЯ И ИССЛЕДОВАТЕЛЬСКАЯ ДЕЯТЕЛЬНОСТЬ</a:t>
            </a:r>
            <a:endParaRPr lang="ru-RU" sz="1200"/>
          </a:p>
        </p:txBody>
      </p:sp>
      <p:sp>
        <p:nvSpPr>
          <p:cNvPr id="16405" name="AutoShape 20"/>
          <p:cNvSpPr>
            <a:spLocks noChangeArrowheads="1"/>
          </p:cNvSpPr>
          <p:nvPr/>
        </p:nvSpPr>
        <p:spPr bwMode="auto">
          <a:xfrm>
            <a:off x="6016625" y="5991225"/>
            <a:ext cx="1838325" cy="685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E9F5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ДИСТАНЦИОННОЕ ОБУЧЕНИЕ</a:t>
            </a:r>
            <a:endParaRPr lang="ru-RU" sz="1200"/>
          </a:p>
        </p:txBody>
      </p:sp>
      <p:sp>
        <p:nvSpPr>
          <p:cNvPr id="16406" name="AutoShape 21"/>
          <p:cNvSpPr>
            <a:spLocks noChangeArrowheads="1"/>
          </p:cNvSpPr>
          <p:nvPr/>
        </p:nvSpPr>
        <p:spPr bwMode="auto">
          <a:xfrm>
            <a:off x="1874044" y="5981700"/>
            <a:ext cx="1604962" cy="6810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E9F5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>
                <a:latin typeface="Calibri" pitchFamily="34" charset="0"/>
              </a:rPr>
              <a:t>УЧЕБНЫЕ ПРАКТИКИ</a:t>
            </a:r>
            <a:endParaRPr lang="ru-RU" sz="1200"/>
          </a:p>
        </p:txBody>
      </p:sp>
      <p:sp>
        <p:nvSpPr>
          <p:cNvPr id="16407" name="AutoShape 23"/>
          <p:cNvSpPr>
            <a:spLocks noChangeArrowheads="1"/>
          </p:cNvSpPr>
          <p:nvPr/>
        </p:nvSpPr>
        <p:spPr bwMode="auto">
          <a:xfrm>
            <a:off x="3886200" y="5991225"/>
            <a:ext cx="1838325" cy="685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E9F5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 dirty="0">
                <a:latin typeface="Calibri" pitchFamily="34" charset="0"/>
              </a:rPr>
              <a:t>ПРЕДМЕТНО-ПОТОЧНОЕ ОБУЧЕНИЕ</a:t>
            </a:r>
            <a:endParaRPr lang="ru-RU" sz="1200" dirty="0"/>
          </a:p>
        </p:txBody>
      </p:sp>
      <p:sp>
        <p:nvSpPr>
          <p:cNvPr id="22552" name="AutoShape 14"/>
          <p:cNvSpPr>
            <a:spLocks noChangeArrowheads="1"/>
          </p:cNvSpPr>
          <p:nvPr/>
        </p:nvSpPr>
        <p:spPr bwMode="auto">
          <a:xfrm>
            <a:off x="3001963" y="3040063"/>
            <a:ext cx="3152775" cy="4984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587B84"/>
              </a:gs>
            </a:gsLst>
            <a:lin ang="5400000" scaled="1"/>
          </a:gra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1400" b="1">
                <a:latin typeface="Calibri" pitchFamily="34" charset="0"/>
              </a:rPr>
              <a:t>НЕЛИНЕЙНОЕ РАСПИСАНИЕ</a:t>
            </a:r>
            <a:endParaRPr lang="ru-RU"/>
          </a:p>
        </p:txBody>
      </p:sp>
      <p:sp>
        <p:nvSpPr>
          <p:cNvPr id="24" name="AutoShape 16"/>
          <p:cNvSpPr>
            <a:spLocks noChangeArrowheads="1"/>
          </p:cNvSpPr>
          <p:nvPr/>
        </p:nvSpPr>
        <p:spPr bwMode="auto">
          <a:xfrm>
            <a:off x="130175" y="5877272"/>
            <a:ext cx="1561505" cy="93610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100000">
                <a:srgbClr val="E9F5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 dirty="0" smtClean="0">
                <a:latin typeface="Calibri" pitchFamily="34" charset="0"/>
              </a:rPr>
              <a:t>НЕАКАДЕМИЧЕСКИЕ ПРЕДМЕТЫ</a:t>
            </a:r>
            <a:endParaRPr lang="ru-RU" sz="1200" dirty="0"/>
          </a:p>
        </p:txBody>
      </p:sp>
      <p:sp>
        <p:nvSpPr>
          <p:cNvPr id="25" name="AutoShape 9"/>
          <p:cNvSpPr>
            <a:spLocks noChangeArrowheads="1"/>
          </p:cNvSpPr>
          <p:nvPr/>
        </p:nvSpPr>
        <p:spPr bwMode="auto">
          <a:xfrm>
            <a:off x="124006" y="982662"/>
            <a:ext cx="2684462" cy="6064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99FF"/>
              </a:gs>
              <a:gs pos="100000">
                <a:srgbClr val="F5EBFF"/>
              </a:gs>
            </a:gsLst>
            <a:lin ang="27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200" b="1" dirty="0" smtClean="0">
                <a:latin typeface="Calibri" pitchFamily="34" charset="0"/>
              </a:rPr>
              <a:t>НАСЫЩЕННАЯ СОВРЕМЕННАЯ ИНФРАСТРУКТУРА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9041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Специфические Социально-образовательные </a:t>
            </a:r>
            <a:r>
              <a:rPr lang="ru-RU" sz="3100" b="1" dirty="0"/>
              <a:t>результаты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Способности (и навыки) самоопределения, формирования и реализации жизненной и образовательной траектории;</a:t>
            </a:r>
          </a:p>
          <a:p>
            <a:pPr lvl="0"/>
            <a:r>
              <a:rPr lang="ru-RU" dirty="0"/>
              <a:t>Способность и готовность делать осознанный выбор, принимать и реализовывать ответственные решения;</a:t>
            </a:r>
          </a:p>
          <a:p>
            <a:pPr lvl="0"/>
            <a:r>
              <a:rPr lang="ru-RU" dirty="0"/>
              <a:t>Адекватная профильная и профессиональная ориентация;</a:t>
            </a:r>
          </a:p>
          <a:p>
            <a:pPr lvl="0"/>
            <a:r>
              <a:rPr lang="ru-RU" dirty="0"/>
              <a:t>Самоорганизация;</a:t>
            </a:r>
          </a:p>
          <a:p>
            <a:pPr lvl="0"/>
            <a:r>
              <a:rPr lang="ru-RU" dirty="0"/>
              <a:t>Умение, способность и готовность работать в команде;</a:t>
            </a:r>
          </a:p>
          <a:p>
            <a:pPr lvl="0"/>
            <a:r>
              <a:rPr lang="ru-RU" dirty="0"/>
              <a:t>Уверенное использование средств ИКТ для решения </a:t>
            </a:r>
            <a:r>
              <a:rPr lang="ru-RU" dirty="0" err="1"/>
              <a:t>деятельностных</a:t>
            </a:r>
            <a:r>
              <a:rPr lang="ru-RU" dirty="0"/>
              <a:t> задач;</a:t>
            </a:r>
          </a:p>
          <a:p>
            <a:pPr lvl="0"/>
            <a:r>
              <a:rPr lang="ru-RU" dirty="0"/>
              <a:t>Умение действовать в проблемных ситуациях, в условиях неопределенности и недостатка информации;</a:t>
            </a:r>
          </a:p>
          <a:p>
            <a:pPr lvl="0"/>
            <a:r>
              <a:rPr lang="ru-RU" dirty="0"/>
              <a:t>Социально-экономическая мобильность; </a:t>
            </a:r>
          </a:p>
          <a:p>
            <a:pPr lvl="0"/>
            <a:r>
              <a:rPr lang="ru-RU" dirty="0"/>
              <a:t>Готовность к инновационной деятельности.</a:t>
            </a:r>
          </a:p>
          <a:p>
            <a:pPr algn="ctr"/>
            <a:r>
              <a:rPr lang="ru-RU" sz="6300" b="1" dirty="0" smtClean="0"/>
              <a:t>САМООПРЕДЕЛЕНИЕ</a:t>
            </a:r>
            <a:endParaRPr lang="ru-RU" sz="6300" b="1" dirty="0"/>
          </a:p>
        </p:txBody>
      </p:sp>
    </p:spTree>
    <p:extLst>
      <p:ext uri="{BB962C8B-B14F-4D97-AF65-F5344CB8AC3E}">
        <p14:creationId xmlns:p14="http://schemas.microsoft.com/office/powerpoint/2010/main" xmlns="" val="3898632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Количественные критерии </a:t>
            </a:r>
            <a:r>
              <a:rPr lang="ru-RU" b="1" dirty="0">
                <a:hlinkClick r:id="rId2" action="ppaction://hlinkfile"/>
              </a:rPr>
              <a:t>индивидуализации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ЗАВТРА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ШКОЛА СТАРШЕКЛАССНИКОВ – ОТКРЫТАЯ ОБРАЗОВАТЕЛЬНАЯ СРЕДА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КАКАЯ модель образовательного процесса  в  старшей школе необходима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Сегодня и завтра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" y="274638"/>
            <a:ext cx="8572500" cy="725487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ОБРАЗОВАТЕЛЬНОЕ ПРОСТРАНСТВО СТАРШЕКЛАССНИКА</a:t>
            </a: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>
            <p:ph idx="4294967295"/>
          </p:nvPr>
        </p:nvGraphicFramePr>
        <p:xfrm>
          <a:off x="539750" y="1557338"/>
          <a:ext cx="5761038" cy="4535487"/>
        </p:xfrm>
        <a:graphic>
          <a:graphicData uri="http://schemas.openxmlformats.org/presentationml/2006/ole">
            <p:oleObj spid="_x0000_s1026" r:id="rId4" imgW="5656680" imgH="6429240" progId="">
              <p:embed/>
            </p:oleObj>
          </a:graphicData>
        </a:graphic>
      </p:graphicFrame>
      <p:sp>
        <p:nvSpPr>
          <p:cNvPr id="1028" name="TextBox 5"/>
          <p:cNvSpPr txBox="1">
            <a:spLocks noChangeArrowheads="1"/>
          </p:cNvSpPr>
          <p:nvPr/>
        </p:nvSpPr>
        <p:spPr bwMode="auto">
          <a:xfrm>
            <a:off x="5429250" y="5572125"/>
            <a:ext cx="3444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b="1"/>
              <a:t>У – учитель</a:t>
            </a:r>
          </a:p>
          <a:p>
            <a:pPr eaLnBrk="1" hangingPunct="1"/>
            <a:r>
              <a:rPr lang="ru-RU" b="1"/>
              <a:t>Т – тьютор</a:t>
            </a:r>
          </a:p>
          <a:p>
            <a:pPr eaLnBrk="1" hangingPunct="1"/>
            <a:r>
              <a:rPr lang="ru-RU" b="1"/>
              <a:t>СП – социальный продюсер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" y="274638"/>
            <a:ext cx="8572500" cy="654050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ИНСТИТУЦИОНАЛЬНАЯ ТРАНСФОРМАЦИЯ ОБРАЗОВАНИЯ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1214438"/>
            <a:ext cx="8286750" cy="50720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i="1" dirty="0" smtClean="0"/>
              <a:t>Базовая институциональная форма: </a:t>
            </a:r>
            <a:r>
              <a:rPr lang="ru-RU" sz="2800" dirty="0" smtClean="0"/>
              <a:t>(школа КУС) индивидуальная образовательная программа</a:t>
            </a:r>
          </a:p>
          <a:p>
            <a:pPr eaLnBrk="1" hangingPunct="1">
              <a:buFontTx/>
              <a:buNone/>
            </a:pPr>
            <a:r>
              <a:rPr lang="ru-RU" sz="2800" i="1" dirty="0" smtClean="0"/>
              <a:t>Ролевая матрица:</a:t>
            </a:r>
            <a:r>
              <a:rPr lang="ru-RU" sz="2800" dirty="0" smtClean="0"/>
              <a:t> (учитель – ученик) </a:t>
            </a:r>
            <a:r>
              <a:rPr lang="ru-RU" sz="2800" dirty="0" err="1" smtClean="0"/>
              <a:t>тьютор</a:t>
            </a:r>
            <a:r>
              <a:rPr lang="ru-RU" sz="2800" dirty="0" smtClean="0"/>
              <a:t>/</a:t>
            </a:r>
            <a:r>
              <a:rPr lang="ru-RU" sz="2800" dirty="0" err="1" smtClean="0"/>
              <a:t>коуч</a:t>
            </a:r>
            <a:r>
              <a:rPr lang="ru-RU" sz="2800" dirty="0" smtClean="0"/>
              <a:t>/</a:t>
            </a:r>
            <a:r>
              <a:rPr lang="ru-RU" sz="2800" dirty="0" err="1" smtClean="0"/>
              <a:t>фасилитатор</a:t>
            </a:r>
            <a:r>
              <a:rPr lang="ru-RU" sz="2800" dirty="0" smtClean="0"/>
              <a:t>/социальный продюсер – учащийся с ИОП</a:t>
            </a:r>
          </a:p>
          <a:p>
            <a:pPr eaLnBrk="1" hangingPunct="1">
              <a:buFontTx/>
              <a:buNone/>
            </a:pPr>
            <a:r>
              <a:rPr lang="ru-RU" sz="2800" i="1" dirty="0" smtClean="0"/>
              <a:t>Базовый процесс: </a:t>
            </a:r>
            <a:r>
              <a:rPr lang="ru-RU" sz="2800" dirty="0" smtClean="0"/>
              <a:t>(учение) образовательная рефлексия</a:t>
            </a:r>
          </a:p>
          <a:p>
            <a:pPr eaLnBrk="1" hangingPunct="1">
              <a:buFontTx/>
              <a:buNone/>
            </a:pPr>
            <a:r>
              <a:rPr lang="ru-RU" sz="2800" i="1" dirty="0" smtClean="0"/>
              <a:t>Базовый объект: </a:t>
            </a:r>
            <a:r>
              <a:rPr lang="ru-RU" sz="2800" dirty="0" smtClean="0"/>
              <a:t>(основы наук) способы мышления и деятельности (способности) учащегося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образовательного процесса старшеклассника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Открытая образовательная среда</a:t>
            </a:r>
          </a:p>
          <a:p>
            <a:r>
              <a:rPr lang="ru-RU" dirty="0" smtClean="0"/>
              <a:t>2. Свободный выбор образовательных программ и ресурсов</a:t>
            </a:r>
          </a:p>
          <a:p>
            <a:r>
              <a:rPr lang="ru-RU" dirty="0" smtClean="0"/>
              <a:t>3. Образовательная рефлексия</a:t>
            </a:r>
          </a:p>
          <a:p>
            <a:pPr algn="just"/>
            <a:r>
              <a:rPr lang="ru-RU" dirty="0" smtClean="0"/>
              <a:t>4. Образовательные результаты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3" y="274638"/>
            <a:ext cx="8715375" cy="654050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ЭПИГРАФЫ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14500" y="1285875"/>
            <a:ext cx="7143750" cy="5000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200" b="1" i="1" dirty="0" smtClean="0"/>
              <a:t>1. «Главной задачей образования на современном этапе развития человеческой цивилизации должно стать создание условий для самостоятельного выбора человека, формирования </a:t>
            </a:r>
            <a:r>
              <a:rPr lang="ru-RU" sz="2200" b="1" i="1" u="sng" dirty="0" smtClean="0"/>
              <a:t>готовности</a:t>
            </a:r>
            <a:r>
              <a:rPr lang="ru-RU" sz="2200" b="1" i="1" dirty="0" smtClean="0"/>
              <a:t> и способности действовать на основе постоянного выбора  и умение выходить из ситуации выбора без стрессов»</a:t>
            </a:r>
            <a:r>
              <a:rPr lang="ru-RU" sz="2200" b="1" dirty="0" smtClean="0"/>
              <a:t>.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ru-RU" sz="1600" b="1" i="1" dirty="0" smtClean="0"/>
              <a:t>(Из доклада международной комиссии ЮНЕСКО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ru-RU" sz="1600" b="1" i="1" dirty="0" smtClean="0"/>
              <a:t>по образованию в XXI веке)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200" b="1" i="1" dirty="0" smtClean="0"/>
              <a:t>2. «Старшая школа – не окончание общего, а старт другого, нешкольного типа образования» 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ru-RU" sz="1600" b="1" i="1" dirty="0" smtClean="0"/>
              <a:t>(И.И. Калина)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контексты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ФГОС СОО</a:t>
            </a:r>
          </a:p>
          <a:p>
            <a:r>
              <a:rPr lang="ru-RU" dirty="0" smtClean="0"/>
              <a:t>ЗАКОН РФ «Об образовании в РФ» от 29.12.2012. № 273-ФЗ</a:t>
            </a:r>
          </a:p>
          <a:p>
            <a:r>
              <a:rPr lang="ru-RU" dirty="0" smtClean="0"/>
              <a:t>Мировые стандарты и тенденции развития 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85750"/>
            <a:ext cx="8115300" cy="914400"/>
          </a:xfrm>
          <a:solidFill>
            <a:srgbClr val="000066"/>
          </a:solidFill>
          <a:ln>
            <a:solidFill>
              <a:srgbClr val="FFFF00"/>
            </a:solidFill>
          </a:ln>
        </p:spPr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chemeClr val="accent2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ФГОС - ответ на вызовы времени</a:t>
            </a:r>
          </a:p>
        </p:txBody>
      </p:sp>
      <p:sp>
        <p:nvSpPr>
          <p:cNvPr id="1536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857250" y="1562100"/>
            <a:ext cx="7962900" cy="4572000"/>
          </a:xfrm>
          <a:solidFill>
            <a:schemeClr val="bg1"/>
          </a:solidFill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solidFill>
                  <a:srgbClr val="E62A2A"/>
                </a:solidFill>
                <a:latin typeface="Cambria" pitchFamily="18" charset="0"/>
              </a:rPr>
              <a:t>Не догонять, а работать на опережение на основе   прогноза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dirty="0" smtClean="0">
                <a:solidFill>
                  <a:schemeClr val="tx2"/>
                </a:solidFill>
                <a:latin typeface="Cambria" pitchFamily="18" charset="0"/>
              </a:rPr>
              <a:t>Выпускнику  -  компетенции</a:t>
            </a: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 XXI</a:t>
            </a:r>
            <a:r>
              <a:rPr lang="ru-RU" dirty="0" smtClean="0">
                <a:solidFill>
                  <a:schemeClr val="tx2"/>
                </a:solidFill>
                <a:latin typeface="Cambria" pitchFamily="18" charset="0"/>
              </a:rPr>
              <a:t> века – инновационное поведение</a:t>
            </a:r>
            <a:endParaRPr lang="en-US" sz="1200" dirty="0" smtClean="0">
              <a:solidFill>
                <a:schemeClr val="tx2"/>
              </a:solidFill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CC0000"/>
                </a:solidFill>
                <a:latin typeface="Cambria" pitchFamily="18" charset="0"/>
              </a:rPr>
              <a:t>установка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на инициативу в приобретении компетенций и </a:t>
            </a:r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формировании высокой компетентности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CC0000"/>
                </a:solidFill>
                <a:latin typeface="Cambria" pitchFamily="18" charset="0"/>
              </a:rPr>
              <a:t>готовность</a:t>
            </a:r>
            <a:r>
              <a:rPr lang="ru-RU" sz="2000" b="1" dirty="0" smtClean="0">
                <a:solidFill>
                  <a:srgbClr val="0000CC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и способность к  технологическим, организационным, социальным инновациям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CC0000"/>
                </a:solidFill>
                <a:latin typeface="Cambria" pitchFamily="18" charset="0"/>
              </a:rPr>
              <a:t>высокая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социальная активность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CC0000"/>
                </a:solidFill>
                <a:latin typeface="Cambria" pitchFamily="18" charset="0"/>
              </a:rPr>
              <a:t>требовательность к</a:t>
            </a:r>
            <a:r>
              <a:rPr lang="ru-RU" sz="2000" b="1" dirty="0" smtClean="0">
                <a:solidFill>
                  <a:schemeClr val="bg2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исполнению обязательств, ориентация на </a:t>
            </a:r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  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сотрудничество и взаимную ответственность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CC0000"/>
                </a:solidFill>
                <a:latin typeface="Cambria" pitchFamily="18" charset="0"/>
              </a:rPr>
              <a:t>способность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быстро адаптироваться к новым вызовам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CC0000"/>
                </a:solidFill>
                <a:latin typeface="Cambria" pitchFamily="18" charset="0"/>
              </a:rPr>
              <a:t>компетентность в</a:t>
            </a:r>
            <a:r>
              <a:rPr lang="ru-RU" sz="2000" b="1" dirty="0" smtClean="0">
                <a:solidFill>
                  <a:schemeClr val="bg2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осуществлении социальных взаимодействий, </a:t>
            </a:r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способствующих быстрому распространению опыта и созданию эффектов коллективного действия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000" dirty="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ru-RU" sz="2000" dirty="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775" y="2325688"/>
            <a:ext cx="3600450" cy="3886200"/>
          </a:xfrm>
          <a:solidFill>
            <a:schemeClr val="bg1"/>
          </a:solidFill>
          <a:ln>
            <a:solidFill>
              <a:srgbClr val="0000FF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buFontTx/>
              <a:buNone/>
            </a:pPr>
            <a:r>
              <a:rPr lang="ru-RU" sz="2000" b="1" smtClean="0">
                <a:solidFill>
                  <a:srgbClr val="CC0000"/>
                </a:solidFill>
              </a:rPr>
              <a:t>Школа 1908-2008</a:t>
            </a:r>
          </a:p>
          <a:p>
            <a:pPr algn="ctr"/>
            <a:endParaRPr lang="ru-RU" sz="1600" b="1" smtClean="0">
              <a:solidFill>
                <a:schemeClr val="bg2"/>
              </a:solidFill>
            </a:endParaRPr>
          </a:p>
          <a:p>
            <a:r>
              <a:rPr lang="ru-RU" sz="1800" b="1" smtClean="0">
                <a:solidFill>
                  <a:schemeClr val="tx2"/>
                </a:solidFill>
                <a:latin typeface="Cambria" pitchFamily="18" charset="0"/>
              </a:rPr>
              <a:t>Базовые интеллектуальные навыки (чтение, письмо, счет)</a:t>
            </a:r>
          </a:p>
          <a:p>
            <a:endParaRPr lang="ru-RU" sz="1800" b="1" smtClean="0">
              <a:solidFill>
                <a:schemeClr val="tx2"/>
              </a:solidFill>
              <a:latin typeface="Cambria" pitchFamily="18" charset="0"/>
            </a:endParaRPr>
          </a:p>
          <a:p>
            <a:r>
              <a:rPr lang="ru-RU" sz="1800" b="1" smtClean="0">
                <a:solidFill>
                  <a:schemeClr val="tx2"/>
                </a:solidFill>
                <a:latin typeface="Cambria" pitchFamily="18" charset="0"/>
              </a:rPr>
              <a:t>«картина мира»</a:t>
            </a:r>
          </a:p>
          <a:p>
            <a:endParaRPr lang="ru-RU" sz="1800" b="1" smtClean="0">
              <a:solidFill>
                <a:schemeClr val="tx2"/>
              </a:solidFill>
              <a:latin typeface="Cambria" pitchFamily="18" charset="0"/>
            </a:endParaRPr>
          </a:p>
          <a:p>
            <a:r>
              <a:rPr lang="ru-RU" sz="1800" b="1" smtClean="0">
                <a:solidFill>
                  <a:schemeClr val="tx2"/>
                </a:solidFill>
                <a:latin typeface="Cambria" pitchFamily="18" charset="0"/>
              </a:rPr>
              <a:t>Подготовка к выбору профессии</a:t>
            </a:r>
          </a:p>
          <a:p>
            <a:endParaRPr lang="ru-RU" sz="1600" b="1" smtClean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03850" y="2084388"/>
            <a:ext cx="3486150" cy="3886200"/>
          </a:xfrm>
          <a:solidFill>
            <a:schemeClr val="bg1"/>
          </a:solidFill>
          <a:ln>
            <a:solidFill>
              <a:srgbClr val="0000FF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buFontTx/>
              <a:buNone/>
            </a:pPr>
            <a:r>
              <a:rPr lang="ru-RU" sz="2000" b="1" smtClean="0">
                <a:solidFill>
                  <a:srgbClr val="CC0000"/>
                </a:solidFill>
              </a:rPr>
              <a:t>Школа 2020</a:t>
            </a:r>
          </a:p>
          <a:p>
            <a:r>
              <a:rPr lang="ru-RU" sz="1800" b="1" smtClean="0">
                <a:solidFill>
                  <a:schemeClr val="tx2"/>
                </a:solidFill>
                <a:latin typeface="Cambria" pitchFamily="18" charset="0"/>
              </a:rPr>
              <a:t>Умение работать с большими объемами информации</a:t>
            </a:r>
          </a:p>
          <a:p>
            <a:r>
              <a:rPr lang="ru-RU" sz="1800" b="1" smtClean="0">
                <a:solidFill>
                  <a:schemeClr val="tx2"/>
                </a:solidFill>
                <a:latin typeface="Cambria" pitchFamily="18" charset="0"/>
              </a:rPr>
              <a:t>Коммуникативные компетенции</a:t>
            </a:r>
          </a:p>
          <a:p>
            <a:r>
              <a:rPr lang="ru-RU" sz="1800" b="1" smtClean="0">
                <a:solidFill>
                  <a:schemeClr val="tx2"/>
                </a:solidFill>
                <a:latin typeface="Cambria" pitchFamily="18" charset="0"/>
              </a:rPr>
              <a:t>Креативность</a:t>
            </a:r>
          </a:p>
          <a:p>
            <a:endParaRPr lang="ru-RU" sz="1800" b="1" smtClean="0">
              <a:solidFill>
                <a:schemeClr val="tx2"/>
              </a:solidFill>
              <a:latin typeface="Cambria" pitchFamily="18" charset="0"/>
            </a:endParaRPr>
          </a:p>
          <a:p>
            <a:r>
              <a:rPr lang="ru-RU" sz="1800" b="1" smtClean="0">
                <a:solidFill>
                  <a:schemeClr val="tx2"/>
                </a:solidFill>
                <a:latin typeface="Cambria" pitchFamily="18" charset="0"/>
              </a:rPr>
              <a:t>Способность к самообразованию 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42900" y="298450"/>
            <a:ext cx="8534400" cy="6461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Будущее</a:t>
            </a:r>
          </a:p>
        </p:txBody>
      </p:sp>
      <p:sp>
        <p:nvSpPr>
          <p:cNvPr id="14341" name="AutoShape 6"/>
          <p:cNvSpPr>
            <a:spLocks noChangeArrowheads="1"/>
          </p:cNvSpPr>
          <p:nvPr/>
        </p:nvSpPr>
        <p:spPr bwMode="auto">
          <a:xfrm rot="-2287756">
            <a:off x="3989388" y="3957638"/>
            <a:ext cx="1335087" cy="8969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 rot="-2363610">
            <a:off x="4119563" y="4264025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ФГОС</a:t>
            </a:r>
          </a:p>
        </p:txBody>
      </p:sp>
      <p:sp>
        <p:nvSpPr>
          <p:cNvPr id="14343" name="Прямоугольник 6"/>
          <p:cNvSpPr>
            <a:spLocks noChangeArrowheads="1"/>
          </p:cNvSpPr>
          <p:nvPr/>
        </p:nvSpPr>
        <p:spPr bwMode="auto">
          <a:xfrm>
            <a:off x="1524000" y="1200150"/>
            <a:ext cx="716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ru-RU" sz="2000" dirty="0">
                <a:solidFill>
                  <a:srgbClr val="FF0000"/>
                </a:solidFill>
                <a:latin typeface="Cambria" pitchFamily="18" charset="0"/>
              </a:rPr>
              <a:t>глобализация, </a:t>
            </a:r>
            <a:r>
              <a:rPr kumimoji="1" lang="ru-RU" sz="2000" dirty="0" err="1">
                <a:solidFill>
                  <a:srgbClr val="FF0000"/>
                </a:solidFill>
                <a:latin typeface="Cambria" pitchFamily="18" charset="0"/>
              </a:rPr>
              <a:t>гиперконкуренция</a:t>
            </a:r>
            <a:r>
              <a:rPr kumimoji="1" lang="ru-RU" sz="2000" dirty="0">
                <a:solidFill>
                  <a:srgbClr val="FF0000"/>
                </a:solidFill>
                <a:latin typeface="Cambria" pitchFamily="18" charset="0"/>
              </a:rPr>
              <a:t>, сверхбыстрая смена технологий, интернет, социальная самоорганизация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450" y="190500"/>
            <a:ext cx="80772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 b="1" dirty="0" smtClean="0">
                <a:latin typeface="Cambria" pitchFamily="18" charset="0"/>
              </a:rPr>
              <a:t>Новое содержание образования </a:t>
            </a:r>
            <a:endParaRPr lang="ru-RU" sz="4000" b="1" dirty="0">
              <a:latin typeface="Cambria" pitchFamily="18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sz="quarter" idx="1"/>
          </p:nvPr>
        </p:nvSpPr>
        <p:spPr>
          <a:xfrm>
            <a:off x="895350" y="1504950"/>
            <a:ext cx="7924800" cy="4152900"/>
          </a:xfrm>
        </p:spPr>
        <p:txBody>
          <a:bodyPr>
            <a:normAutofit fontScale="92500" lnSpcReduction="20000"/>
          </a:bodyPr>
          <a:lstStyle/>
          <a:p>
            <a:pPr marL="547688" indent="-411163">
              <a:lnSpc>
                <a:spcPct val="50000"/>
              </a:lnSpc>
              <a:buClr>
                <a:srgbClr val="000000"/>
              </a:buClr>
              <a:buFont typeface="Wingdings" pitchFamily="2" charset="2"/>
              <a:buChar char="ü"/>
            </a:pPr>
            <a:endParaRPr lang="ru-RU" sz="1400" dirty="0" smtClean="0"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  <a:p>
            <a:pPr marL="547688" indent="-411163">
              <a:buClr>
                <a:srgbClr val="3333FF"/>
              </a:buClr>
              <a:buFont typeface="Wingdings" pitchFamily="2" charset="2"/>
              <a:buChar char="q"/>
            </a:pPr>
            <a:r>
              <a:rPr lang="ru-RU" sz="22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организация образовательного процесса  на основе </a:t>
            </a:r>
            <a:r>
              <a:rPr lang="ru-RU" sz="2200" dirty="0" err="1" smtClean="0">
                <a:latin typeface="Arial" pitchFamily="34" charset="0"/>
                <a:ea typeface="Cambria Math" pitchFamily="18" charset="0"/>
                <a:cs typeface="Arial" pitchFamily="34" charset="0"/>
              </a:rPr>
              <a:t>системно-деятельностного</a:t>
            </a:r>
            <a:r>
              <a:rPr lang="ru-RU" sz="22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 подхода </a:t>
            </a:r>
          </a:p>
          <a:p>
            <a:pPr marL="547688" indent="-411163">
              <a:buClr>
                <a:srgbClr val="3333FF"/>
              </a:buClr>
              <a:buFont typeface="Wingdings" pitchFamily="2" charset="2"/>
              <a:buChar char="q"/>
            </a:pPr>
            <a:r>
              <a:rPr lang="ru-RU" sz="22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формирование </a:t>
            </a:r>
            <a:r>
              <a:rPr lang="ru-RU" sz="2200" dirty="0" err="1" smtClean="0">
                <a:latin typeface="Arial" pitchFamily="34" charset="0"/>
                <a:ea typeface="Cambria Math" pitchFamily="18" charset="0"/>
                <a:cs typeface="Arial" pitchFamily="34" charset="0"/>
              </a:rPr>
              <a:t>социокультурной</a:t>
            </a:r>
            <a:r>
              <a:rPr lang="ru-RU" sz="22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 образовательной среды школы</a:t>
            </a:r>
          </a:p>
          <a:p>
            <a:pPr marL="547688" indent="-411163">
              <a:buClr>
                <a:srgbClr val="3333FF"/>
              </a:buClr>
              <a:buFont typeface="Wingdings" pitchFamily="2" charset="2"/>
              <a:buChar char="q"/>
            </a:pPr>
            <a:r>
              <a:rPr lang="ru-RU" sz="22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обеспечение формирования универсальных учебных действий</a:t>
            </a:r>
          </a:p>
          <a:p>
            <a:pPr marL="547688" indent="-411163">
              <a:buClr>
                <a:srgbClr val="3333FF"/>
              </a:buClr>
              <a:buFont typeface="Wingdings" pitchFamily="2" charset="2"/>
              <a:buChar char="q"/>
            </a:pPr>
            <a:r>
              <a:rPr lang="ru-RU" sz="22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введение интегрированных предметов (</a:t>
            </a:r>
            <a:r>
              <a:rPr lang="ru-RU" sz="2200" dirty="0" err="1" smtClean="0">
                <a:latin typeface="Arial" pitchFamily="34" charset="0"/>
                <a:ea typeface="Cambria Math" pitchFamily="18" charset="0"/>
                <a:cs typeface="Arial" pitchFamily="34" charset="0"/>
              </a:rPr>
              <a:t>метапредметов</a:t>
            </a:r>
            <a:r>
              <a:rPr lang="ru-RU" sz="22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)</a:t>
            </a:r>
          </a:p>
          <a:p>
            <a:pPr marL="547688" indent="-411163">
              <a:buClr>
                <a:srgbClr val="3333FF"/>
              </a:buClr>
              <a:buFont typeface="Wingdings" pitchFamily="2" charset="2"/>
              <a:buChar char="q"/>
            </a:pPr>
            <a:r>
              <a:rPr lang="ru-RU" sz="22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непрерывное обновление содержания при сохранении фундаментальных основ знаний</a:t>
            </a:r>
          </a:p>
          <a:p>
            <a:pPr marL="547688" indent="-411163">
              <a:buClr>
                <a:srgbClr val="3333FF"/>
              </a:buClr>
              <a:buFont typeface="Wingdings" pitchFamily="2" charset="2"/>
              <a:buChar char="q"/>
            </a:pPr>
            <a:r>
              <a:rPr lang="ru-RU" sz="22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обеспечение индивидуализации процесса обучения </a:t>
            </a:r>
          </a:p>
          <a:p>
            <a:pPr marL="547688" indent="-411163">
              <a:buClr>
                <a:srgbClr val="3333FF"/>
              </a:buClr>
              <a:buFontTx/>
              <a:buNone/>
            </a:pPr>
            <a:r>
              <a:rPr lang="ru-RU" sz="2200" dirty="0" smtClean="0">
                <a:solidFill>
                  <a:srgbClr val="3333FF"/>
                </a:solidFill>
                <a:latin typeface="Arial" pitchFamily="34" charset="0"/>
                <a:ea typeface="Cambria Math" pitchFamily="18" charset="0"/>
                <a:cs typeface="Arial" pitchFamily="34" charset="0"/>
              </a:rPr>
              <a:t> </a:t>
            </a:r>
          </a:p>
          <a:p>
            <a:pPr marL="547688" indent="-411163" algn="ctr">
              <a:lnSpc>
                <a:spcPct val="70000"/>
              </a:lnSpc>
              <a:buFontTx/>
              <a:buNone/>
            </a:pPr>
            <a:r>
              <a:rPr lang="ru-RU" sz="2200" dirty="0" smtClean="0">
                <a:solidFill>
                  <a:srgbClr val="000099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   </a:t>
            </a:r>
            <a:r>
              <a:rPr lang="ru-RU" sz="2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Развитие образования и науки, экономики и социальной сферы возможно только на междисциплинарной основе  (конвергенции знаний), взаимодействии  науки и технологий </a:t>
            </a:r>
          </a:p>
          <a:p>
            <a:pPr marL="547688" indent="-411163">
              <a:lnSpc>
                <a:spcPct val="70000"/>
              </a:lnSpc>
            </a:pPr>
            <a:endParaRPr lang="ru-RU" sz="2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333500" y="176213"/>
            <a:ext cx="7315200" cy="113823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>
                <a:latin typeface="Cambria" pitchFamily="18" charset="0"/>
              </a:rPr>
              <a:t>Новое содержание образования </a:t>
            </a:r>
            <a:endParaRPr lang="ru-RU" smtClean="0"/>
          </a:p>
        </p:txBody>
      </p:sp>
      <p:sp>
        <p:nvSpPr>
          <p:cNvPr id="5" name="Блок-схема: узел 4"/>
          <p:cNvSpPr/>
          <p:nvPr/>
        </p:nvSpPr>
        <p:spPr>
          <a:xfrm>
            <a:off x="250825" y="1714500"/>
            <a:ext cx="3673475" cy="3455988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Cambria" pitchFamily="18" charset="0"/>
              </a:rPr>
              <a:t>ГУМАНИТАРНОЕ ОБРАЗОВАНИЕ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5148263" y="1773238"/>
            <a:ext cx="3671887" cy="3168650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FontTx/>
              <a:buNone/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       </a:t>
            </a:r>
            <a:r>
              <a:rPr lang="ru-RU" sz="1400" dirty="0" smtClean="0">
                <a:solidFill>
                  <a:schemeClr val="tx1"/>
                </a:solidFill>
              </a:rPr>
              <a:t>МАТЕМАТИЧЕСКОЕ  </a:t>
            </a:r>
          </a:p>
          <a:p>
            <a:pPr>
              <a:buFontTx/>
              <a:buNone/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       ОБРАЗОВАНИЕ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2700338" y="3141663"/>
            <a:ext cx="3671887" cy="3455987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ЕСТЕСТВЕННОНАУЧНОЕ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ОБРАЗОВАНИЕ</a:t>
            </a:r>
          </a:p>
        </p:txBody>
      </p:sp>
      <p:sp>
        <p:nvSpPr>
          <p:cNvPr id="21510" name="TextBox 7"/>
          <p:cNvSpPr txBox="1">
            <a:spLocks noChangeArrowheads="1"/>
          </p:cNvSpPr>
          <p:nvPr/>
        </p:nvSpPr>
        <p:spPr bwMode="auto">
          <a:xfrm>
            <a:off x="3035300" y="1514475"/>
            <a:ext cx="337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mbria" pitchFamily="18" charset="0"/>
              </a:rPr>
              <a:t>КОНВЕРГЕНЦИЯ ЗНАНИЙ</a:t>
            </a:r>
          </a:p>
        </p:txBody>
      </p:sp>
      <p:pic>
        <p:nvPicPr>
          <p:cNvPr id="21511" name="Picture 2" descr="C:\Users\EKnyazeva\Desktop\Презентации 2012 год\картинки для презентации\365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1989138"/>
            <a:ext cx="2303462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273-ФЗ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ПРИОРИТЕТ ОБРАЗОВАТЕЛЬНЫХ ПРОГРАММ</a:t>
            </a:r>
          </a:p>
          <a:p>
            <a:r>
              <a:rPr lang="ru-RU" dirty="0"/>
              <a:t>Статья 15. Сетевая форма реализации образовательных программ</a:t>
            </a:r>
            <a:endParaRPr lang="ru-RU" dirty="0" smtClean="0"/>
          </a:p>
          <a:p>
            <a:r>
              <a:rPr lang="ru-RU" dirty="0"/>
              <a:t>Статья 16. Реализация образовательных программ с применением электронного обучения и дистанционных образовательных технологий</a:t>
            </a:r>
            <a:endParaRPr lang="ru-RU" dirty="0" smtClean="0"/>
          </a:p>
          <a:p>
            <a:r>
              <a:rPr lang="ru-RU" dirty="0" smtClean="0"/>
              <a:t>Ст.34. 3</a:t>
            </a:r>
            <a:r>
              <a:rPr lang="ru-RU" dirty="0"/>
              <a:t>) обучение по индивидуальному учебному плану, в том числе ускоренное обучение,</a:t>
            </a:r>
            <a:endParaRPr lang="ru-RU" dirty="0" smtClean="0"/>
          </a:p>
          <a:p>
            <a:r>
              <a:rPr lang="ru-RU" dirty="0" smtClean="0">
                <a:solidFill>
                  <a:schemeClr val="accent2"/>
                </a:solidFill>
              </a:rPr>
              <a:t>Индивидуализация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Сетевое образование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Открытое образование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966</Words>
  <Application>Microsoft Office PowerPoint</Application>
  <PresentationFormat>Экран (4:3)</PresentationFormat>
  <Paragraphs>152</Paragraphs>
  <Slides>22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Программа конференции «Индивидуализация образования в старшей школе: опыт, проблемы, перспективы» 11-13 декабря 2013 года </vt:lpstr>
      <vt:lpstr>КАКАЯ модель образовательного процесса  в  старшей школе необходима</vt:lpstr>
      <vt:lpstr>ЭПИГРАФЫ </vt:lpstr>
      <vt:lpstr>контексты</vt:lpstr>
      <vt:lpstr>ФГОС - ответ на вызовы времени</vt:lpstr>
      <vt:lpstr>Слайд 6</vt:lpstr>
      <vt:lpstr>Новое содержание образования </vt:lpstr>
      <vt:lpstr>Новое содержание образования </vt:lpstr>
      <vt:lpstr>273-ФЗ</vt:lpstr>
      <vt:lpstr>Мировые тенденции  Выводы по исследованиям PISA</vt:lpstr>
      <vt:lpstr>Технологии открытого (сетевого) образования</vt:lpstr>
      <vt:lpstr>Технологии открытого (сетевого) образования</vt:lpstr>
      <vt:lpstr>СЕГОДНЯ</vt:lpstr>
      <vt:lpstr>Слайд 14</vt:lpstr>
      <vt:lpstr>Слайд 15</vt:lpstr>
      <vt:lpstr>ОБРАЗОВАТЕЛЬНАЯ   СРЕДА</vt:lpstr>
      <vt:lpstr>Специфические Социально-образовательные результаты  </vt:lpstr>
      <vt:lpstr>Слайд 18</vt:lpstr>
      <vt:lpstr>ЗАВТРА</vt:lpstr>
      <vt:lpstr>ОБРАЗОВАТЕЛЬНОЕ ПРОСТРАНСТВО СТАРШЕКЛАССНИКА</vt:lpstr>
      <vt:lpstr>ИНСТИТУЦИОНАЛЬНАЯ ТРАНСФОРМАЦИЯ ОБРАЗОВАНИЯ</vt:lpstr>
      <vt:lpstr>Модель образовательного процесса старшеклассника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Основная цель российского образования</dc:title>
  <dc:creator>Pc</dc:creator>
  <cp:lastModifiedBy>Pc</cp:lastModifiedBy>
  <cp:revision>13</cp:revision>
  <dcterms:created xsi:type="dcterms:W3CDTF">2013-12-11T18:16:52Z</dcterms:created>
  <dcterms:modified xsi:type="dcterms:W3CDTF">2013-12-11T20:35:15Z</dcterms:modified>
</cp:coreProperties>
</file>