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61" r:id="rId3"/>
    <p:sldId id="274" r:id="rId4"/>
    <p:sldId id="273" r:id="rId5"/>
    <p:sldId id="275" r:id="rId6"/>
    <p:sldId id="257" r:id="rId7"/>
    <p:sldId id="263" r:id="rId8"/>
    <p:sldId id="262" r:id="rId9"/>
    <p:sldId id="264" r:id="rId10"/>
    <p:sldId id="266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E6720-E258-43F1-A1BC-A37367203810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8CB22-5C7A-4A26-8C26-CEDF3C10B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452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Они же и проблемы, они же и точки роста. Поэтому по этим направлениям организованы</a:t>
            </a:r>
            <a:r>
              <a:rPr lang="ru-RU" baseline="0" dirty="0" smtClean="0"/>
              <a:t> круглые столы. </a:t>
            </a:r>
            <a:r>
              <a:rPr lang="ru-RU" dirty="0" smtClean="0"/>
              <a:t>Понятно, что для ОШ </a:t>
            </a:r>
            <a:r>
              <a:rPr lang="ru-RU" dirty="0" err="1" smtClean="0"/>
              <a:t>д.б</a:t>
            </a:r>
            <a:r>
              <a:rPr lang="ru-RU" dirty="0" smtClean="0"/>
              <a:t>. своя специфика. Надо предостеречь от упрощения. Разработаны</a:t>
            </a:r>
            <a:r>
              <a:rPr lang="ru-RU" baseline="0" dirty="0" smtClean="0"/>
              <a:t> критерии оценки наличия в школе обучения по ИОТ.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8CB22-5C7A-4A26-8C26-CEDF3C10B9D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38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2470-F82D-47E6-A486-15BA201A4C75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2EFB-397D-45A5-AF9E-329C402B04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2470-F82D-47E6-A486-15BA201A4C75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2EFB-397D-45A5-AF9E-329C402B04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2470-F82D-47E6-A486-15BA201A4C75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2EFB-397D-45A5-AF9E-329C402B04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2470-F82D-47E6-A486-15BA201A4C75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2EFB-397D-45A5-AF9E-329C402B04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2470-F82D-47E6-A486-15BA201A4C75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2EFB-397D-45A5-AF9E-329C402B04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2470-F82D-47E6-A486-15BA201A4C75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2EFB-397D-45A5-AF9E-329C402B04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2470-F82D-47E6-A486-15BA201A4C75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2EFB-397D-45A5-AF9E-329C402B04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2470-F82D-47E6-A486-15BA201A4C75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2EFB-397D-45A5-AF9E-329C402B04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2470-F82D-47E6-A486-15BA201A4C75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2EFB-397D-45A5-AF9E-329C402B04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2470-F82D-47E6-A486-15BA201A4C75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BF2EFB-397D-45A5-AF9E-329C402B04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22470-F82D-47E6-A486-15BA201A4C75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2EFB-397D-45A5-AF9E-329C402B04A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6B22470-F82D-47E6-A486-15BA201A4C75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3BF2EFB-397D-45A5-AF9E-329C402B04A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980728"/>
            <a:ext cx="7630616" cy="2808312"/>
          </a:xfrm>
        </p:spPr>
        <p:txBody>
          <a:bodyPr>
            <a:normAutofit/>
          </a:bodyPr>
          <a:lstStyle/>
          <a:p>
            <a:r>
              <a:rPr lang="ru-RU" dirty="0" smtClean="0"/>
              <a:t>Перспективы </a:t>
            </a:r>
            <a:r>
              <a:rPr lang="ru-RU" dirty="0"/>
              <a:t>индивидуализации образования в старшей и основной </a:t>
            </a:r>
            <a:r>
              <a:rPr lang="ru-RU" dirty="0" smtClean="0"/>
              <a:t>школе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7304856" cy="2232248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О. Н. Новикова, </a:t>
            </a:r>
          </a:p>
          <a:p>
            <a:pPr algn="r"/>
            <a:r>
              <a:rPr lang="ru-RU" dirty="0"/>
              <a:t>начальник отдела развития образовательных систем ГБУ ДПО </a:t>
            </a:r>
            <a:r>
              <a:rPr lang="ru-RU" dirty="0" smtClean="0"/>
              <a:t>«ИРО ПК», </a:t>
            </a:r>
            <a:r>
              <a:rPr lang="ru-RU" dirty="0"/>
              <a:t>оперативный руководитель реализацией мероприятий ГБУ ДПО «ИРО ПК» стажировочной площадки Пермского края, оперативный руководитель деятельностью краевой сетевой экспериментальной площадки </a:t>
            </a:r>
            <a:r>
              <a:rPr lang="ru-RU" dirty="0" smtClean="0"/>
              <a:t>НОЦ Пермского </a:t>
            </a:r>
            <a:r>
              <a:rPr lang="ru-RU" dirty="0"/>
              <a:t>края, </a:t>
            </a:r>
            <a:r>
              <a:rPr lang="ru-RU" dirty="0" err="1"/>
              <a:t>к.филос.н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6404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221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«Добавленная </a:t>
            </a:r>
            <a:r>
              <a:rPr lang="ru-RU" dirty="0"/>
              <a:t>стоимость» обучения по </a:t>
            </a:r>
            <a:r>
              <a:rPr lang="ru-RU" dirty="0" smtClean="0"/>
              <a:t>ИОТ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Зам. директора по расписанию, </a:t>
            </a:r>
          </a:p>
          <a:p>
            <a:pPr marL="0" indent="0">
              <a:buNone/>
            </a:pPr>
            <a:r>
              <a:rPr lang="ru-RU" dirty="0" err="1" smtClean="0"/>
              <a:t>Зам.директора</a:t>
            </a:r>
            <a:r>
              <a:rPr lang="ru-RU" dirty="0" smtClean="0"/>
              <a:t> по психолого-педагогическому сопровождению (кураторы, </a:t>
            </a:r>
            <a:r>
              <a:rPr lang="ru-RU" dirty="0" err="1" smtClean="0"/>
              <a:t>тьюторы</a:t>
            </a:r>
            <a:r>
              <a:rPr lang="ru-RU" dirty="0" smtClean="0"/>
              <a:t>, </a:t>
            </a:r>
            <a:r>
              <a:rPr lang="ru-RU" dirty="0" err="1" smtClean="0"/>
              <a:t>соц.педагог</a:t>
            </a:r>
            <a:r>
              <a:rPr lang="ru-RU" dirty="0" smtClean="0"/>
              <a:t>, психолог) </a:t>
            </a:r>
          </a:p>
          <a:p>
            <a:pPr marL="0" indent="0">
              <a:buNone/>
            </a:pPr>
            <a:r>
              <a:rPr lang="ru-RU" dirty="0" smtClean="0"/>
              <a:t>Инженеры по МТБ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 err="1" smtClean="0"/>
              <a:t>медиатекарь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err="1" smtClean="0"/>
              <a:t>Тьюторы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Кураторы </a:t>
            </a:r>
          </a:p>
          <a:p>
            <a:pPr marL="0" indent="0">
              <a:buNone/>
            </a:pPr>
            <a:r>
              <a:rPr lang="ru-RU" dirty="0" err="1" smtClean="0"/>
              <a:t>Зам.директора</a:t>
            </a:r>
            <a:r>
              <a:rPr lang="ru-RU" dirty="0" smtClean="0"/>
              <a:t> по профильной и профессиональной ориентации</a:t>
            </a:r>
          </a:p>
          <a:p>
            <a:pPr marL="0" indent="0">
              <a:buNone/>
            </a:pPr>
            <a:r>
              <a:rPr lang="ru-RU" dirty="0" err="1" smtClean="0"/>
              <a:t>Зам.директора</a:t>
            </a:r>
            <a:r>
              <a:rPr lang="ru-RU" dirty="0" smtClean="0"/>
              <a:t> по внеурочной деятельности и социализации</a:t>
            </a:r>
          </a:p>
          <a:p>
            <a:pPr marL="0" indent="0">
              <a:buNone/>
            </a:pPr>
            <a:r>
              <a:rPr lang="ru-RU" dirty="0" smtClean="0"/>
              <a:t>Новые  виды деятельности педагогов-предметников  - преподавание инновационных образовательных практик, учебное </a:t>
            </a:r>
            <a:r>
              <a:rPr lang="ru-RU" dirty="0" err="1" smtClean="0"/>
              <a:t>тьюторство</a:t>
            </a:r>
            <a:r>
              <a:rPr lang="ru-RU" dirty="0" smtClean="0"/>
              <a:t>, дифференцированное преподавание  предметов</a:t>
            </a:r>
          </a:p>
        </p:txBody>
      </p:sp>
    </p:spTree>
    <p:extLst>
      <p:ext uri="{BB962C8B-B14F-4D97-AF65-F5344CB8AC3E}">
        <p14:creationId xmlns:p14="http://schemas.microsoft.com/office/powerpoint/2010/main" val="2642232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/>
          <a:lstStyle/>
          <a:p>
            <a:r>
              <a:rPr lang="ru-RU" dirty="0" smtClean="0"/>
              <a:t>Проблема стоимости ИОТ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Удорожание стоимости обучения по ИОТ в модели НОЦ происходит  не за счет учебного процесса, а за счет новых видов деятельности. </a:t>
            </a:r>
          </a:p>
          <a:p>
            <a:pPr marL="0" indent="0">
              <a:buNone/>
            </a:pPr>
            <a:r>
              <a:rPr lang="ru-RU" dirty="0" smtClean="0"/>
              <a:t>Причем до настоящего времени удорожания требует не их функционирование, а их создание, т.е. разработка, апробация, коррекция, освоение (доведение до фиксации функционалов, методик, методов).</a:t>
            </a:r>
          </a:p>
          <a:p>
            <a:pPr marL="0" indent="0">
              <a:buNone/>
            </a:pPr>
            <a:r>
              <a:rPr lang="ru-RU" dirty="0" smtClean="0"/>
              <a:t>Действующая </a:t>
            </a:r>
            <a:r>
              <a:rPr lang="ru-RU" dirty="0"/>
              <a:t>методика расчета НПФ не включает </a:t>
            </a:r>
            <a:r>
              <a:rPr lang="ru-RU" dirty="0" smtClean="0"/>
              <a:t>эти виды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46959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064896" cy="79776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Обеспечение обучения по ИОТ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554461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Управленческие задачи </a:t>
            </a:r>
            <a:r>
              <a:rPr lang="ru-RU" sz="2800" dirty="0"/>
              <a:t>ближайших </a:t>
            </a:r>
            <a:r>
              <a:rPr lang="ru-RU" sz="2800" dirty="0" smtClean="0"/>
              <a:t>лет: </a:t>
            </a:r>
            <a:endParaRPr lang="ru-RU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доведение </a:t>
            </a:r>
            <a:r>
              <a:rPr lang="ru-RU" sz="2800" dirty="0" smtClean="0"/>
              <a:t>инновационных видов деятельности </a:t>
            </a:r>
            <a:r>
              <a:rPr lang="ru-RU" sz="2800" dirty="0"/>
              <a:t>до уровня форм и методов </a:t>
            </a:r>
            <a:r>
              <a:rPr lang="ru-RU" sz="2800" dirty="0" smtClean="0"/>
              <a:t>функциональной </a:t>
            </a:r>
            <a:r>
              <a:rPr lang="ru-RU" sz="2800" dirty="0" smtClean="0"/>
              <a:t>деятельности</a:t>
            </a:r>
            <a:r>
              <a:rPr lang="ru-RU" sz="2800" dirty="0"/>
              <a:t>, </a:t>
            </a:r>
            <a:r>
              <a:rPr lang="ru-RU" sz="2800" dirty="0" smtClean="0"/>
              <a:t>поддающейся </a:t>
            </a:r>
            <a:r>
              <a:rPr lang="ru-RU" sz="2800" dirty="0"/>
              <a:t>стандартизированному содержательному и финансовому </a:t>
            </a:r>
            <a:r>
              <a:rPr lang="ru-RU" sz="2800" dirty="0" smtClean="0"/>
              <a:t>нормированию;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dirty="0" smtClean="0"/>
              <a:t>включение их в методику расчета НПФ, но не вместе с существующими видами, а вместо тех, которые они собой заменяют.</a:t>
            </a:r>
          </a:p>
          <a:p>
            <a:pPr marL="0" indent="0">
              <a:buNone/>
            </a:pPr>
            <a:r>
              <a:rPr lang="ru-RU" sz="2800" dirty="0" smtClean="0"/>
              <a:t>Кстати, критерии оценки наличия в школе обучения по ИОТ разработаны и апробируются в рамках ФСП.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2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/>
          <a:lstStyle/>
          <a:p>
            <a:r>
              <a:rPr lang="ru-RU" sz="3200" dirty="0" smtClean="0"/>
              <a:t>«Невидимая» экономия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Стоило бы подсчитать стоимость создания условий обучения на старшей ступени в НОЦ, стоимость обеспечения тех же условий для не структурированной сети СОШ и сравнить ее со стоимостью незапланированного удорожания образовательного процесса. Выявленную экономию возвратить в те муниципалитеты, где реструктуризация сети состоялась.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20459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576064"/>
          </a:xfrm>
        </p:spPr>
        <p:txBody>
          <a:bodyPr>
            <a:noAutofit/>
          </a:bodyPr>
          <a:lstStyle/>
          <a:p>
            <a:r>
              <a:rPr lang="ru-RU" sz="3600" dirty="0" smtClean="0"/>
              <a:t>Возможные Перспективы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6166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КСЭП по индивидуализации образования на старшей ступени в рамках новых ФГОС: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600" dirty="0" smtClean="0"/>
              <a:t>Модели </a:t>
            </a:r>
            <a:r>
              <a:rPr lang="ru-RU" sz="2600" dirty="0" smtClean="0"/>
              <a:t>индивидуализации (ШС как ОУ или ступень ОУ, сеть, учреждение на уровне муниципалитета по направлению, другие?);</a:t>
            </a:r>
            <a:endParaRPr lang="ru-RU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sz="2600" dirty="0" smtClean="0"/>
              <a:t>Уровни индивидуализации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600" dirty="0" smtClean="0"/>
              <a:t>И</a:t>
            </a:r>
            <a:r>
              <a:rPr lang="ru-RU" sz="2600" dirty="0" smtClean="0"/>
              <a:t>ндивидуализация в содержании образования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smtClean="0"/>
              <a:t>2</a:t>
            </a:r>
            <a:r>
              <a:rPr lang="ru-RU" sz="2600" smtClean="0"/>
              <a:t>. КСЭП </a:t>
            </a:r>
            <a:r>
              <a:rPr lang="ru-RU" sz="2600" dirty="0" smtClean="0"/>
              <a:t>как часть </a:t>
            </a:r>
            <a:r>
              <a:rPr lang="ru-RU" sz="2600" dirty="0" smtClean="0"/>
              <a:t>краевой работы </a:t>
            </a:r>
            <a:r>
              <a:rPr lang="ru-RU" sz="2600" dirty="0" smtClean="0"/>
              <a:t>по внедрению ФГОС старшей ступени,  трансляция ее результатов на систему.</a:t>
            </a:r>
          </a:p>
          <a:p>
            <a:pPr marL="0" indent="0">
              <a:buNone/>
            </a:pPr>
            <a:r>
              <a:rPr lang="ru-RU" sz="2600" dirty="0" smtClean="0"/>
              <a:t>3. Включение ОШ (</a:t>
            </a:r>
            <a:r>
              <a:rPr lang="ru-RU" sz="2600" dirty="0" smtClean="0"/>
              <a:t>8-9-е </a:t>
            </a:r>
            <a:r>
              <a:rPr lang="ru-RU" sz="2600" dirty="0" smtClean="0"/>
              <a:t>классы</a:t>
            </a:r>
            <a:r>
              <a:rPr lang="ru-RU" sz="2600" dirty="0" smtClean="0"/>
              <a:t>) в контексте новых ФГОС и с учетом специфики ступени.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638815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47248" cy="720080"/>
          </a:xfrm>
        </p:spPr>
        <p:txBody>
          <a:bodyPr>
            <a:noAutofit/>
          </a:bodyPr>
          <a:lstStyle/>
          <a:p>
            <a:r>
              <a:rPr lang="ru-RU" dirty="0" smtClean="0"/>
              <a:t>Трактовка и</a:t>
            </a:r>
            <a:r>
              <a:rPr lang="ru-RU" dirty="0" smtClean="0"/>
              <a:t>ндивидуализации </a:t>
            </a:r>
            <a:r>
              <a:rPr lang="ru-RU" dirty="0" smtClean="0"/>
              <a:t>образования</a:t>
            </a:r>
            <a:br>
              <a:rPr lang="ru-RU" dirty="0" smtClean="0"/>
            </a:br>
            <a:r>
              <a:rPr lang="ru-RU" dirty="0" smtClean="0"/>
              <a:t>(по результатам проекта НОЦ)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64867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600" b="1" dirty="0" smtClean="0"/>
              <a:t>Системный </a:t>
            </a:r>
            <a:r>
              <a:rPr lang="ru-RU" sz="2600" b="1" dirty="0" smtClean="0"/>
              <a:t>уровень</a:t>
            </a:r>
            <a:r>
              <a:rPr lang="ru-RU" sz="2600" dirty="0" smtClean="0"/>
              <a:t>:</a:t>
            </a:r>
          </a:p>
          <a:p>
            <a:pPr marL="0" indent="0" algn="just">
              <a:buNone/>
            </a:pPr>
            <a:r>
              <a:rPr lang="ru-RU" sz="2600" dirty="0" smtClean="0"/>
              <a:t> </a:t>
            </a:r>
            <a:r>
              <a:rPr lang="ru-RU" sz="2600" dirty="0" smtClean="0"/>
              <a:t>создание </a:t>
            </a:r>
            <a:r>
              <a:rPr lang="ru-RU" sz="2600" dirty="0" smtClean="0"/>
              <a:t>условий для обучения в соответствии с социально-образовательными потребностями, способностями и возможностями учащихся и их семей на основе их осознанного выбора в рамках массовой</a:t>
            </a:r>
            <a:r>
              <a:rPr lang="ru-RU" sz="2600" b="1" dirty="0" smtClean="0"/>
              <a:t> </a:t>
            </a:r>
            <a:r>
              <a:rPr lang="ru-RU" sz="2600" dirty="0" smtClean="0"/>
              <a:t>системы образования.</a:t>
            </a:r>
          </a:p>
          <a:p>
            <a:pPr marL="0" indent="0" algn="just">
              <a:buNone/>
            </a:pPr>
            <a:r>
              <a:rPr lang="ru-RU" sz="2600" b="1" dirty="0" smtClean="0"/>
              <a:t>Индивидуальный уровень</a:t>
            </a:r>
            <a:r>
              <a:rPr lang="ru-RU" sz="2600" dirty="0" smtClean="0"/>
              <a:t>: </a:t>
            </a:r>
            <a:r>
              <a:rPr lang="ru-RU" sz="2600" dirty="0" smtClean="0"/>
              <a:t> </a:t>
            </a:r>
          </a:p>
          <a:p>
            <a:pPr marL="0" indent="0" algn="just">
              <a:buNone/>
            </a:pPr>
            <a:r>
              <a:rPr lang="ru-RU" sz="2600" dirty="0" smtClean="0"/>
              <a:t>возможность </a:t>
            </a:r>
            <a:r>
              <a:rPr lang="ru-RU" sz="2600" dirty="0" smtClean="0"/>
              <a:t>для старшеклассников и их семей </a:t>
            </a:r>
            <a:r>
              <a:rPr lang="ru-RU" sz="2600" dirty="0"/>
              <a:t>самостоятельно, на основе собственного осознанного выбора и ответственных решений  сформировать и реализовать </a:t>
            </a:r>
            <a:r>
              <a:rPr lang="ru-RU" sz="2600" dirty="0" smtClean="0"/>
              <a:t>свою индивидуальную образовательную траекторию (в форме ИУП, ИОП</a:t>
            </a:r>
            <a:r>
              <a:rPr lang="ru-RU" sz="2600" dirty="0" smtClean="0"/>
              <a:t>).</a:t>
            </a:r>
          </a:p>
          <a:p>
            <a:pPr marL="0" indent="0" algn="just">
              <a:buNone/>
            </a:pPr>
            <a:r>
              <a:rPr lang="ru-RU" sz="2600" b="1" dirty="0" smtClean="0"/>
              <a:t>Содержательный уровень</a:t>
            </a:r>
            <a:r>
              <a:rPr lang="ru-RU" sz="2600" dirty="0" smtClean="0"/>
              <a:t>: </a:t>
            </a:r>
            <a:endParaRPr lang="ru-RU" sz="2600" dirty="0" smtClean="0"/>
          </a:p>
          <a:p>
            <a:pPr marL="0" indent="0" algn="just">
              <a:buNone/>
            </a:pPr>
            <a:r>
              <a:rPr lang="ru-RU" sz="2600" dirty="0" smtClean="0"/>
              <a:t>Реализация форм, методов, содержания </a:t>
            </a:r>
            <a:r>
              <a:rPr lang="ru-RU" sz="2600" dirty="0" smtClean="0"/>
              <a:t>образования с учетом индивидуальных образовательных траекторий учащихся на основе методологии ФГОС 2-го поколения.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2800" b="1" dirty="0" smtClean="0"/>
              <a:t>Индивидуализация=обучение по ИОТ</a:t>
            </a:r>
            <a:endParaRPr lang="ru-RU" sz="2800" b="1" dirty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8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064896" cy="79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Качества выпускника старшей школы</a:t>
            </a:r>
            <a:br>
              <a:rPr lang="ru-RU" dirty="0" smtClean="0"/>
            </a:br>
            <a:r>
              <a:rPr lang="ru-RU" dirty="0" smtClean="0"/>
              <a:t>(результаты индивидуализации)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00628"/>
            <a:ext cx="7660332" cy="506467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Мобильность;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Умение делать </a:t>
            </a:r>
            <a:r>
              <a:rPr lang="ru-RU" sz="3200" dirty="0" smtClean="0"/>
              <a:t>осознанный выбор</a:t>
            </a:r>
            <a:r>
              <a:rPr lang="ru-RU" sz="3200" dirty="0"/>
              <a:t>, принимать и реализовывать ответственные решения;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Умение действовать в неопределенной ситуации, устойчивость к социальным рискам;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/>
              <a:t>Способность к самоопределению, самостоятельному управлению собой.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333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792088"/>
          </a:xfrm>
        </p:spPr>
        <p:txBody>
          <a:bodyPr>
            <a:noAutofit/>
          </a:bodyPr>
          <a:lstStyle/>
          <a:p>
            <a:r>
              <a:rPr lang="ru-RU" sz="3600" dirty="0" smtClean="0"/>
              <a:t>Основные направления индивидуализации в СШ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4006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dirty="0" smtClean="0"/>
              <a:t>Профильное академическое и неакадемическое обучение по учебным группам с учетом индивидуальных образовательных целей учащихся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Система профильного и профессионального самоопределения, включая комплекс образовательных программ профессиональных практик и проб, курсов профессиональной ориентации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Система вариативных видов образовательной деятельности на основе объединения урочной и внеурочной, учебной и </a:t>
            </a:r>
            <a:r>
              <a:rPr lang="ru-RU" sz="2400" dirty="0" err="1" smtClean="0"/>
              <a:t>внеучебной</a:t>
            </a:r>
            <a:r>
              <a:rPr lang="ru-RU" sz="2400" dirty="0" smtClean="0"/>
              <a:t> деятельности</a:t>
            </a:r>
          </a:p>
          <a:p>
            <a:pPr>
              <a:buFont typeface="+mj-lt"/>
              <a:buAutoNum type="arabicPeriod"/>
            </a:pPr>
            <a:r>
              <a:rPr lang="ru-RU" sz="2400" dirty="0" err="1" smtClean="0"/>
              <a:t>Тьюторское</a:t>
            </a:r>
            <a:r>
              <a:rPr lang="ru-RU" sz="2400" dirty="0" smtClean="0"/>
              <a:t> сопровождение обучения по ИОТ, включая организационно-содержательные модели, методические и дидактические материалы</a:t>
            </a:r>
          </a:p>
        </p:txBody>
      </p:sp>
    </p:spTree>
    <p:extLst>
      <p:ext uri="{BB962C8B-B14F-4D97-AF65-F5344CB8AC3E}">
        <p14:creationId xmlns:p14="http://schemas.microsoft.com/office/powerpoint/2010/main" val="70698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06090"/>
          </a:xfrm>
        </p:spPr>
        <p:txBody>
          <a:bodyPr>
            <a:noAutofit/>
          </a:bodyPr>
          <a:lstStyle/>
          <a:p>
            <a:r>
              <a:rPr lang="ru-RU" sz="3200" dirty="0" smtClean="0"/>
              <a:t>Условия и проблемы индивидуализации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472608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800" dirty="0"/>
              <a:t>Позиция школы по отношению к роли учащихся и их родителей («личная ответственность субъекта</a:t>
            </a:r>
            <a:r>
              <a:rPr lang="ru-RU" sz="2800" dirty="0" smtClean="0"/>
              <a:t>»).</a:t>
            </a:r>
            <a:endParaRPr lang="ru-RU" sz="2800" dirty="0"/>
          </a:p>
          <a:p>
            <a:pPr marL="514350" indent="-514350">
              <a:buAutoNum type="arabicPeriod"/>
            </a:pPr>
            <a:r>
              <a:rPr lang="ru-RU" sz="2800" dirty="0" smtClean="0"/>
              <a:t>Позиция школы по отношению к окружающей социальной среде («открытое образование»).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Концентрация демографических, кадровых, социальных, организационных ресурсов. 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Финансово-экономические, материально-технические условия.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Оценка не только учебных, но и в целом образовательных результатов учащихся.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55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Специфические характеристики модели Школы старшеклассников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91264" cy="532859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3200" dirty="0"/>
              <a:t>Специфика индивидуализации на старшей ступени – это наличие </a:t>
            </a:r>
            <a:r>
              <a:rPr lang="ru-RU" sz="3200" dirty="0" smtClean="0"/>
              <a:t>современных условий </a:t>
            </a:r>
            <a:r>
              <a:rPr lang="ru-RU" sz="3200" dirty="0"/>
              <a:t>обучения и социально-образовательных отношений за рамками школы.</a:t>
            </a:r>
          </a:p>
          <a:p>
            <a:pPr>
              <a:buFont typeface="+mj-lt"/>
              <a:buAutoNum type="arabicPeriod"/>
            </a:pPr>
            <a:r>
              <a:rPr lang="ru-RU" sz="3200" dirty="0" smtClean="0"/>
              <a:t>Модель индивидуализации образования – это модель «открытой» школы.</a:t>
            </a:r>
          </a:p>
          <a:p>
            <a:pPr>
              <a:buFont typeface="+mj-lt"/>
              <a:buAutoNum type="arabicPeriod"/>
            </a:pPr>
            <a:r>
              <a:rPr lang="ru-RU" sz="3200" dirty="0" smtClean="0"/>
              <a:t>Принцип открытости – основной качественный признак модели НОЦ.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7326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7200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Связь ресурсов и открытости школы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54461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Привлечение образовательных и социальных партнеров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Влияние на социально-экономическое развитие территории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Создание и удержание широкой разнообразной человеческой среды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Наличие широкого и одновременно специализированного спектра образовательных услуг по направлениям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Специализация, дифференциация и индивидуализация содержания образования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65852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Уровни открытости школы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147248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 Внутренний образовательный процесс школы  автономен по отношению к внешней социально- образовательной среде. Ее влияние на деятельность школы ничтожно мало.</a:t>
            </a:r>
          </a:p>
          <a:p>
            <a:pPr marL="0" indent="0">
              <a:buNone/>
            </a:pPr>
            <a:r>
              <a:rPr lang="ru-RU" dirty="0" smtClean="0"/>
              <a:t>2. Школа создает вокруг себя широкую и насыщенную социально-образовательную среду, координирует и корректирует свою работу в связи с ней (включает программы профессиональных и социальных практик, учитывает программы доп. Образования, привлекает внешних специалистов и т.п.)</a:t>
            </a:r>
          </a:p>
          <a:p>
            <a:pPr marL="0" indent="0">
              <a:buNone/>
            </a:pPr>
            <a:r>
              <a:rPr lang="ru-RU" dirty="0" smtClean="0"/>
              <a:t>3. Школа ориентируется на социально-образовательная среду, отвечает на ее вызовы и запросы, включает ее представителей в свою работу (осуществляется общественно-государственное управление)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083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Качественные условия и ограничения модели ШС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По сравнению с традиционной школой:</a:t>
            </a:r>
          </a:p>
          <a:p>
            <a:r>
              <a:rPr lang="ru-RU" dirty="0" smtClean="0"/>
              <a:t>Не менее 100 старшеклассников на параллели</a:t>
            </a:r>
          </a:p>
          <a:p>
            <a:r>
              <a:rPr lang="ru-RU" dirty="0" smtClean="0"/>
              <a:t>Современная профессиональная и мировоззренческая установка управленцев и педагогов, специализация педагогической деятельности, новые профессиональные компетентности вместо старых.</a:t>
            </a:r>
          </a:p>
          <a:p>
            <a:r>
              <a:rPr lang="ru-RU" dirty="0" smtClean="0"/>
              <a:t>Организационное усложнение деятельности как ОУ в целом, так и отдельных субъектов деятельности</a:t>
            </a:r>
          </a:p>
          <a:p>
            <a:r>
              <a:rPr lang="ru-RU" dirty="0" smtClean="0"/>
              <a:t>Содержательно-функциональное </a:t>
            </a:r>
            <a:r>
              <a:rPr lang="ru-RU" dirty="0"/>
              <a:t>переформатирование </a:t>
            </a:r>
            <a:r>
              <a:rPr lang="ru-RU" dirty="0" smtClean="0"/>
              <a:t>деятельности всех сотрудников – не только педагогов, управленцев ШС, но и  8-9 классов ОШ</a:t>
            </a:r>
          </a:p>
          <a:p>
            <a:r>
              <a:rPr lang="ru-RU" dirty="0" smtClean="0"/>
              <a:t>Переформатирование </a:t>
            </a:r>
            <a:r>
              <a:rPr lang="ru-RU" dirty="0"/>
              <a:t>работы управленцев муниципального уровня.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20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288</TotalTime>
  <Words>924</Words>
  <Application>Microsoft Office PowerPoint</Application>
  <PresentationFormat>Экран (4:3)</PresentationFormat>
  <Paragraphs>81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Углы</vt:lpstr>
      <vt:lpstr>Перспективы индивидуализации образования в старшей и основной школе</vt:lpstr>
      <vt:lpstr>Трактовка индивидуализации образования (по результатам проекта НОЦ)</vt:lpstr>
      <vt:lpstr>Качества выпускника старшей школы (результаты индивидуализации)</vt:lpstr>
      <vt:lpstr>Основные направления индивидуализации в СШ</vt:lpstr>
      <vt:lpstr>Условия и проблемы индивидуализации</vt:lpstr>
      <vt:lpstr>Специфические характеристики модели Школы старшеклассников</vt:lpstr>
      <vt:lpstr>Связь ресурсов и открытости школы</vt:lpstr>
      <vt:lpstr>Уровни открытости школы </vt:lpstr>
      <vt:lpstr>Качественные условия и ограничения модели ШС</vt:lpstr>
      <vt:lpstr>  «Добавленная стоимость» обучения по ИОТ </vt:lpstr>
      <vt:lpstr>Проблема стоимости ИОТ</vt:lpstr>
      <vt:lpstr>Обеспечение обучения по ИОТ</vt:lpstr>
      <vt:lpstr>«Невидимая» экономия</vt:lpstr>
      <vt:lpstr>Возможные Перспективы</vt:lpstr>
    </vt:vector>
  </TitlesOfParts>
  <Company>ЦРО ПК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Админ</cp:lastModifiedBy>
  <cp:revision>17</cp:revision>
  <dcterms:created xsi:type="dcterms:W3CDTF">2013-12-09T13:05:03Z</dcterms:created>
  <dcterms:modified xsi:type="dcterms:W3CDTF">2013-12-10T13:30:30Z</dcterms:modified>
</cp:coreProperties>
</file>