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5" r:id="rId3"/>
    <p:sldId id="284" r:id="rId4"/>
    <p:sldId id="287" r:id="rId5"/>
    <p:sldId id="274" r:id="rId6"/>
    <p:sldId id="260" r:id="rId7"/>
    <p:sldId id="279" r:id="rId8"/>
    <p:sldId id="296" r:id="rId9"/>
    <p:sldId id="297" r:id="rId10"/>
    <p:sldId id="275" r:id="rId11"/>
    <p:sldId id="276" r:id="rId12"/>
    <p:sldId id="277" r:id="rId13"/>
    <p:sldId id="295" r:id="rId14"/>
    <p:sldId id="294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49" autoAdjust="0"/>
    <p:restoredTop sz="86329" autoAdjust="0"/>
  </p:normalViewPr>
  <p:slideViewPr>
    <p:cSldViewPr>
      <p:cViewPr varScale="1">
        <p:scale>
          <a:sx n="39" d="100"/>
          <a:sy n="39" d="100"/>
        </p:scale>
        <p:origin x="-108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09C73-4DB5-4B60-88C4-E05404C180D7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2DEF1-7C92-4777-A0DA-F9A3F755E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90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Край - один из победителей конкурсного отбора региональных программ развития образования. представление опыта Пермского края по реализации (ИОТ) старшеклассников для регионов РФ.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5751D4-E625-4EAC-8C1B-51D1BB63F16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Хотя и в разной степени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2DEF1-7C92-4777-A0DA-F9A3F755E20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815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Сейчас они</a:t>
            </a:r>
            <a:r>
              <a:rPr lang="ru-RU" baseline="0" dirty="0" smtClean="0"/>
              <a:t> в качестве отдельных элементов</a:t>
            </a:r>
            <a:r>
              <a:rPr lang="ru-RU" dirty="0" smtClean="0"/>
              <a:t> применяются уже повсеместно.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2DEF1-7C92-4777-A0DA-F9A3F755E20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793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6318-7DC5-4A35-8B4D-AFE9E1B74AB7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C76B-8540-4762-8CB3-15388224F7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35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6318-7DC5-4A35-8B4D-AFE9E1B74AB7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C76B-8540-4762-8CB3-15388224F7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44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6318-7DC5-4A35-8B4D-AFE9E1B74AB7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C76B-8540-4762-8CB3-15388224F7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472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6318-7DC5-4A35-8B4D-AFE9E1B74AB7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C76B-8540-4762-8CB3-15388224F7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22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6318-7DC5-4A35-8B4D-AFE9E1B74AB7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C76B-8540-4762-8CB3-15388224F7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43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6318-7DC5-4A35-8B4D-AFE9E1B74AB7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C76B-8540-4762-8CB3-15388224F7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058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6318-7DC5-4A35-8B4D-AFE9E1B74AB7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C76B-8540-4762-8CB3-15388224F7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580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6318-7DC5-4A35-8B4D-AFE9E1B74AB7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C76B-8540-4762-8CB3-15388224F7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88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6318-7DC5-4A35-8B4D-AFE9E1B74AB7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C76B-8540-4762-8CB3-15388224F7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082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6318-7DC5-4A35-8B4D-AFE9E1B74AB7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C76B-8540-4762-8CB3-15388224F7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902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6318-7DC5-4A35-8B4D-AFE9E1B74AB7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C76B-8540-4762-8CB3-15388224F7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22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66318-7DC5-4A35-8B4D-AFE9E1B74AB7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C76B-8540-4762-8CB3-15388224F7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56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Основные результаты проекта НОЦ  и деятельности КСЭП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ru-RU" dirty="0" smtClean="0"/>
              <a:t>С.В. Шубин, </a:t>
            </a:r>
          </a:p>
          <a:p>
            <a:pPr algn="r"/>
            <a:r>
              <a:rPr lang="ru-RU" dirty="0" smtClean="0"/>
              <a:t>директор ГБУ ДПО ИРО ПК, </a:t>
            </a:r>
          </a:p>
          <a:p>
            <a:pPr algn="r"/>
            <a:r>
              <a:rPr lang="ru-RU" dirty="0" smtClean="0"/>
              <a:t>научный руководитель КСЭП, </a:t>
            </a:r>
          </a:p>
          <a:p>
            <a:pPr algn="r"/>
            <a:r>
              <a:rPr lang="ru-RU" dirty="0" err="1" smtClean="0"/>
              <a:t>к.ф-м.н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8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Идеи, родившиеся в процессе решения проблем обучения по ИОТ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78112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Вариативность перешла в индивидуализацию </a:t>
            </a:r>
            <a:r>
              <a:rPr lang="ru-RU" dirty="0" smtClean="0"/>
              <a:t>-обучение </a:t>
            </a:r>
            <a:r>
              <a:rPr lang="ru-RU" dirty="0" smtClean="0"/>
              <a:t>по ИУП, </a:t>
            </a:r>
            <a:r>
              <a:rPr lang="ru-RU" dirty="0" smtClean="0"/>
              <a:t>ИУП.</a:t>
            </a:r>
            <a:endParaRPr lang="ru-RU" dirty="0" smtClean="0"/>
          </a:p>
          <a:p>
            <a:r>
              <a:rPr lang="ru-RU" dirty="0" smtClean="0"/>
              <a:t>Понимание школы как самодостаточной базы перешло в формирование открытого образовательного пространства, школы как оператора образовательных услуг.</a:t>
            </a:r>
          </a:p>
          <a:p>
            <a:r>
              <a:rPr lang="ru-RU" dirty="0" smtClean="0"/>
              <a:t>Изменилось понимание управления образовательным процессом и деятельностью школы в </a:t>
            </a:r>
            <a:r>
              <a:rPr lang="ru-RU" dirty="0" smtClean="0"/>
              <a:t>целом, усложнилась </a:t>
            </a:r>
            <a:r>
              <a:rPr lang="ru-RU" dirty="0" smtClean="0"/>
              <a:t>организационно-управленческая структура школы,  появились новые механизмы управления </a:t>
            </a:r>
            <a:r>
              <a:rPr lang="ru-RU" dirty="0" smtClean="0"/>
              <a:t>учащимися</a:t>
            </a:r>
            <a:r>
              <a:rPr lang="ru-RU" dirty="0"/>
              <a:t>.</a:t>
            </a:r>
            <a:endParaRPr lang="ru-RU" dirty="0" smtClean="0"/>
          </a:p>
          <a:p>
            <a:r>
              <a:rPr lang="ru-RU" dirty="0" smtClean="0"/>
              <a:t>Сформировалось понимание </a:t>
            </a:r>
            <a:r>
              <a:rPr lang="ru-RU" dirty="0" smtClean="0"/>
              <a:t>сетевого взаимодействия по разным аспектам.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33553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Реализованные инновации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363272" cy="5400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С</a:t>
            </a:r>
            <a:r>
              <a:rPr lang="ru-RU" dirty="0" smtClean="0"/>
              <a:t>озданы </a:t>
            </a:r>
            <a:r>
              <a:rPr lang="ru-RU" dirty="0" smtClean="0"/>
              <a:t>не запланированные в проекте НОЦ </a:t>
            </a:r>
            <a:r>
              <a:rPr lang="ru-RU" dirty="0" smtClean="0"/>
              <a:t>инновационные </a:t>
            </a:r>
            <a:r>
              <a:rPr lang="ru-RU" dirty="0" smtClean="0"/>
              <a:t>формы, методы, механизмы управленческой и педагогической деятельности, в частности:</a:t>
            </a:r>
          </a:p>
          <a:p>
            <a:r>
              <a:rPr lang="ru-RU" dirty="0" smtClean="0"/>
              <a:t>Обучение по учебным/образовательным группам, потокам постоянного и переменного состава</a:t>
            </a:r>
          </a:p>
          <a:p>
            <a:r>
              <a:rPr lang="ru-RU" dirty="0" smtClean="0"/>
              <a:t>Нелинейное расписание полного дня</a:t>
            </a:r>
          </a:p>
          <a:p>
            <a:r>
              <a:rPr lang="ru-RU" dirty="0" err="1" smtClean="0"/>
              <a:t>Тьюторское</a:t>
            </a:r>
            <a:r>
              <a:rPr lang="ru-RU" dirty="0" smtClean="0"/>
              <a:t> сопровождение </a:t>
            </a:r>
            <a:r>
              <a:rPr lang="ru-RU" dirty="0" smtClean="0"/>
              <a:t>ИОТ учащихся</a:t>
            </a:r>
            <a:endParaRPr lang="ru-RU" dirty="0" smtClean="0"/>
          </a:p>
          <a:p>
            <a:r>
              <a:rPr lang="ru-RU" dirty="0" smtClean="0"/>
              <a:t>Инновационные образовательные практики</a:t>
            </a:r>
          </a:p>
          <a:p>
            <a:r>
              <a:rPr lang="ru-RU" dirty="0" smtClean="0"/>
              <a:t>Объединение учебного и воспитательного процесса в единым образовательный процесс на уровне построения системы деятельности школы</a:t>
            </a:r>
          </a:p>
          <a:p>
            <a:r>
              <a:rPr lang="ru-RU" dirty="0" smtClean="0"/>
              <a:t>И т.д.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49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Реализованные инновации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517632" cy="5400600"/>
          </a:xfrm>
        </p:spPr>
        <p:txBody>
          <a:bodyPr>
            <a:normAutofit/>
          </a:bodyPr>
          <a:lstStyle/>
          <a:p>
            <a:r>
              <a:rPr lang="ru-RU" dirty="0"/>
              <a:t>Созданы и апробированы </a:t>
            </a:r>
            <a:r>
              <a:rPr lang="ru-RU" dirty="0" smtClean="0"/>
              <a:t>новые</a:t>
            </a:r>
            <a:r>
              <a:rPr lang="ru-RU" dirty="0"/>
              <a:t>, ранее в школе не присутствующие виды образовательной, педагогической и административной деятельности.</a:t>
            </a:r>
          </a:p>
          <a:p>
            <a:r>
              <a:rPr lang="ru-RU" dirty="0" smtClean="0"/>
              <a:t>Все </a:t>
            </a:r>
            <a:r>
              <a:rPr lang="ru-RU" dirty="0" smtClean="0"/>
              <a:t>инновационные элементы созданы </a:t>
            </a:r>
            <a:r>
              <a:rPr lang="ru-RU" dirty="0" smtClean="0"/>
              <a:t>и </a:t>
            </a:r>
            <a:r>
              <a:rPr lang="ru-RU" dirty="0" smtClean="0"/>
              <a:t>отрабатываются системно</a:t>
            </a:r>
            <a:r>
              <a:rPr lang="ru-RU" dirty="0" smtClean="0"/>
              <a:t>, заменяя традиционные элементы и системы.</a:t>
            </a:r>
            <a:endParaRPr lang="ru-RU" dirty="0" smtClean="0"/>
          </a:p>
          <a:p>
            <a:r>
              <a:rPr lang="ru-RU" dirty="0" smtClean="0"/>
              <a:t>Создан качественно новый образовательный процесс, обеспечивающий заявленный социально-образовательный результат.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00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/>
          <a:lstStyle/>
          <a:p>
            <a:r>
              <a:rPr lang="ru-RU" dirty="0" smtClean="0"/>
              <a:t>Реализованные инновации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35719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Созданы </a:t>
            </a:r>
            <a:r>
              <a:rPr lang="ru-RU" dirty="0"/>
              <a:t>не отдельные «уникальные» </a:t>
            </a:r>
            <a:r>
              <a:rPr lang="ru-RU" dirty="0" smtClean="0"/>
              <a:t>ОУ, </a:t>
            </a:r>
          </a:p>
          <a:p>
            <a:pPr marL="0" indent="0">
              <a:buNone/>
            </a:pPr>
            <a:r>
              <a:rPr lang="ru-RU" dirty="0" smtClean="0"/>
              <a:t>а </a:t>
            </a:r>
            <a:r>
              <a:rPr lang="ru-RU" dirty="0" smtClean="0"/>
              <a:t>сеть </a:t>
            </a:r>
            <a:r>
              <a:rPr lang="ru-RU" dirty="0" smtClean="0"/>
              <a:t>ОУ,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организующаяся </a:t>
            </a:r>
            <a:r>
              <a:rPr lang="ru-RU" dirty="0" smtClean="0"/>
              <a:t>на уровне проектного офиса и работающая по аспектам:</a:t>
            </a:r>
          </a:p>
          <a:p>
            <a:r>
              <a:rPr lang="ru-RU" dirty="0" smtClean="0"/>
              <a:t>сетевая научно-методическая, инновационная работа, </a:t>
            </a:r>
          </a:p>
          <a:p>
            <a:r>
              <a:rPr lang="ru-RU" dirty="0" smtClean="0"/>
              <a:t>организационно-управленческое взаимодействие между ОУ, </a:t>
            </a:r>
          </a:p>
          <a:p>
            <a:r>
              <a:rPr lang="ru-RU" dirty="0" smtClean="0"/>
              <a:t>Совместная реализация образовательного процесса,</a:t>
            </a:r>
          </a:p>
          <a:p>
            <a:r>
              <a:rPr lang="ru-RU" dirty="0" smtClean="0"/>
              <a:t>Трансляция опыта, повышение квалификации и профессиональное развитие </a:t>
            </a:r>
            <a:r>
              <a:rPr lang="ru-RU" dirty="0" smtClean="0"/>
              <a:t>педагогов края и регионов РФ.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8803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</a:t>
            </a:r>
            <a:r>
              <a:rPr lang="ru-RU" dirty="0" smtClean="0"/>
              <a:t>деятельности КСЭП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18457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Модель «Школа старшеклассников</a:t>
            </a:r>
            <a:r>
              <a:rPr lang="ru-RU" dirty="0" smtClean="0"/>
              <a:t>» содержательно оказалась богаче, чем проект НОЦ, ее содержание вышло за рамки проекта.</a:t>
            </a:r>
            <a:endParaRPr lang="ru-RU" dirty="0"/>
          </a:p>
          <a:p>
            <a:r>
              <a:rPr lang="ru-RU" dirty="0" smtClean="0"/>
              <a:t>Концепция, методология и элементы модели могут рассматриваться как основа для развития всей старшей ступени на уровне массового образования.</a:t>
            </a:r>
          </a:p>
          <a:p>
            <a:r>
              <a:rPr lang="ru-RU" dirty="0" smtClean="0"/>
              <a:t>Фактически </a:t>
            </a:r>
            <a:r>
              <a:rPr lang="ru-RU" dirty="0"/>
              <a:t>в рамках КСЭП создается новый профессиональный стандарт обучения на старшей ступени и новый тип образовательной программы старшей </a:t>
            </a:r>
            <a:r>
              <a:rPr lang="ru-RU" dirty="0" smtClean="0"/>
              <a:t>ступени в соответствии с </a:t>
            </a:r>
            <a:r>
              <a:rPr lang="ru-RU" dirty="0"/>
              <a:t>Ф</a:t>
            </a:r>
            <a:r>
              <a:rPr lang="ru-RU" dirty="0" smtClean="0"/>
              <a:t>ГОС 2-го поколения.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61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850106"/>
          </a:xfrm>
        </p:spPr>
        <p:txBody>
          <a:bodyPr/>
          <a:lstStyle/>
          <a:p>
            <a:r>
              <a:rPr lang="ru-RU" dirty="0" smtClean="0"/>
              <a:t>Результаты НОЦ - выпускники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25658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ЕГЭ – неспециализированный результат школы, так как может быть достигнут разными средствами. </a:t>
            </a:r>
          </a:p>
          <a:p>
            <a:pPr marL="0" indent="0">
              <a:buNone/>
            </a:pPr>
            <a:r>
              <a:rPr lang="ru-RU" dirty="0" smtClean="0"/>
              <a:t>Специализированный результат – </a:t>
            </a:r>
            <a:r>
              <a:rPr lang="ru-RU" dirty="0"/>
              <a:t>э</a:t>
            </a:r>
            <a:r>
              <a:rPr lang="ru-RU" dirty="0" smtClean="0"/>
              <a:t>то качество человеческого материала, человеческий потенциал выпускников НОЦ, т.е. результат, обеспечиваемый условиями воспитания, созданной в школе средой, </a:t>
            </a:r>
            <a:r>
              <a:rPr lang="ru-RU" smtClean="0"/>
              <a:t>реализуемой образовательной </a:t>
            </a:r>
            <a:r>
              <a:rPr lang="ru-RU" dirty="0" smtClean="0"/>
              <a:t>программой. Прежняя среда не может дать нового человеческого результата.</a:t>
            </a:r>
          </a:p>
          <a:p>
            <a:pPr marL="0" indent="0">
              <a:buNone/>
            </a:pPr>
            <a:r>
              <a:rPr lang="ru-RU" dirty="0" smtClean="0"/>
              <a:t>Стоило бы провести сравнительное исследование  выпускников традиционной школы и НОЦ, а также выпускников НОЦ из территорий с разными сетями ОУ.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08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2400"/>
            <a:ext cx="8435280" cy="75632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История проекта НОЦ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54461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2006 г.  - Министерством образования ПК при поддержке правительства и муниципальных образований ПК инициирован краевой комплексный социально-образовательный проект «Новые образовательные центры (НОЦ) – Школы для старшеклассников». </a:t>
            </a:r>
          </a:p>
          <a:p>
            <a:pPr>
              <a:defRPr/>
            </a:pPr>
            <a:r>
              <a:rPr lang="ru-RU" dirty="0" smtClean="0"/>
              <a:t>Создан проектный офис.</a:t>
            </a:r>
            <a:r>
              <a:rPr lang="ru-RU" dirty="0"/>
              <a:t> </a:t>
            </a:r>
            <a:r>
              <a:rPr lang="ru-RU" dirty="0" smtClean="0"/>
              <a:t>Организовано научно-методическое </a:t>
            </a:r>
            <a:r>
              <a:rPr lang="ru-RU" dirty="0"/>
              <a:t>сопровождение </a:t>
            </a:r>
            <a:r>
              <a:rPr lang="ru-RU" dirty="0" smtClean="0"/>
              <a:t>проекта НОЦ на уровне ЦРО ПК.</a:t>
            </a:r>
          </a:p>
        </p:txBody>
      </p:sp>
    </p:spTree>
    <p:extLst>
      <p:ext uri="{BB962C8B-B14F-4D97-AF65-F5344CB8AC3E}">
        <p14:creationId xmlns:p14="http://schemas.microsoft.com/office/powerpoint/2010/main" val="216508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проекта НОЦ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147248" cy="5616624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ru-RU" dirty="0" smtClean="0"/>
              <a:t>2008 г.  - открылись первые НОЦ. Сейчас статус НОЦ имеют 11 СОШ, фактически функционируют по модели НОЦ 10 ОУ.</a:t>
            </a:r>
          </a:p>
          <a:p>
            <a:pPr>
              <a:defRPr/>
            </a:pPr>
            <a:r>
              <a:rPr lang="ru-RU" dirty="0" smtClean="0"/>
              <a:t>2009 г. – Впервые создана краевая сетевая экспериментальная площадка по теме «Разработка и апробация требований к качеству образовательной деятельности в Школах для старшеклассников Пермского края» - это 9 НОЦ. </a:t>
            </a:r>
          </a:p>
          <a:p>
            <a:pPr>
              <a:defRPr/>
            </a:pPr>
            <a:r>
              <a:rPr lang="ru-RU" dirty="0" smtClean="0"/>
              <a:t>2010  - г. НОЦ г. Добрянки и г. </a:t>
            </a:r>
            <a:r>
              <a:rPr lang="ru-RU" dirty="0" err="1" smtClean="0"/>
              <a:t>Чусового</a:t>
            </a:r>
            <a:r>
              <a:rPr lang="ru-RU" dirty="0" smtClean="0"/>
              <a:t> получили статус федеральных инновационных площадок, сохраняет статус ФИП НОЦ г. </a:t>
            </a:r>
            <a:r>
              <a:rPr lang="ru-RU" dirty="0" err="1" smtClean="0"/>
              <a:t>Чусового</a:t>
            </a:r>
            <a:r>
              <a:rPr lang="ru-RU" dirty="0" smtClean="0"/>
              <a:t>.</a:t>
            </a:r>
          </a:p>
          <a:p>
            <a:pPr>
              <a:defRPr/>
            </a:pPr>
            <a:r>
              <a:rPr lang="ru-RU" dirty="0" smtClean="0"/>
              <a:t>2011 - 2013 г. – Пермский край включен в состав федеральной </a:t>
            </a:r>
            <a:r>
              <a:rPr lang="ru-RU" dirty="0" err="1" smtClean="0"/>
              <a:t>стажировочной</a:t>
            </a:r>
            <a:r>
              <a:rPr lang="ru-RU" dirty="0" smtClean="0"/>
              <a:t> площадки со своей темой «Создание условий для реализации индивидуальных образовательных траекторий (ИОТ) старшеклассников как интегрального средства обеспечения современного качества образования».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999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70609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Краевой контекст реализации проекта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54461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Комплексная программа модернизации </a:t>
            </a:r>
            <a:r>
              <a:rPr lang="ru-RU" dirty="0" err="1" smtClean="0"/>
              <a:t>обр-я</a:t>
            </a:r>
            <a:endParaRPr lang="ru-RU" dirty="0" smtClean="0"/>
          </a:p>
          <a:p>
            <a:r>
              <a:rPr lang="ru-RU" dirty="0" smtClean="0"/>
              <a:t>НПФ, НСОТ</a:t>
            </a:r>
          </a:p>
          <a:p>
            <a:r>
              <a:rPr lang="ru-RU" dirty="0" smtClean="0"/>
              <a:t>ЕГЭ, ГИА, региональное тестирование</a:t>
            </a:r>
          </a:p>
          <a:p>
            <a:r>
              <a:rPr lang="ru-RU" dirty="0" smtClean="0"/>
              <a:t>Школы ступеней</a:t>
            </a:r>
          </a:p>
          <a:p>
            <a:r>
              <a:rPr lang="ru-RU" dirty="0" smtClean="0"/>
              <a:t>Базовые школы</a:t>
            </a:r>
          </a:p>
          <a:p>
            <a:r>
              <a:rPr lang="ru-RU" dirty="0" smtClean="0"/>
              <a:t>Международный </a:t>
            </a:r>
            <a:r>
              <a:rPr lang="ru-RU" dirty="0" err="1" smtClean="0"/>
              <a:t>бакалавриат</a:t>
            </a:r>
            <a:endParaRPr lang="ru-RU" dirty="0" smtClean="0"/>
          </a:p>
          <a:p>
            <a:r>
              <a:rPr lang="ru-RU" dirty="0" smtClean="0"/>
              <a:t>Владение иностранными языками</a:t>
            </a:r>
          </a:p>
          <a:p>
            <a:r>
              <a:rPr lang="ru-RU" dirty="0" smtClean="0"/>
              <a:t>Поддержка одаренных детей</a:t>
            </a:r>
          </a:p>
          <a:p>
            <a:r>
              <a:rPr lang="ru-RU" dirty="0" smtClean="0"/>
              <a:t>Приоритет естественнонаучных предметов</a:t>
            </a:r>
          </a:p>
          <a:p>
            <a:r>
              <a:rPr lang="ru-RU" dirty="0" smtClean="0"/>
              <a:t>Губернаторские стипендии успешным студентам, старшеклассникам</a:t>
            </a:r>
          </a:p>
        </p:txBody>
      </p:sp>
    </p:spTree>
    <p:extLst>
      <p:ext uri="{BB962C8B-B14F-4D97-AF65-F5344CB8AC3E}">
        <p14:creationId xmlns:p14="http://schemas.microsoft.com/office/powerpoint/2010/main" val="213833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78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Условия участия в проекте НОЦ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001419"/>
          </a:xfrm>
        </p:spPr>
        <p:txBody>
          <a:bodyPr/>
          <a:lstStyle/>
          <a:p>
            <a:r>
              <a:rPr lang="ru-RU" dirty="0" smtClean="0"/>
              <a:t>Административно-политическое решение муниципалитетов о создании НОЦ</a:t>
            </a:r>
          </a:p>
          <a:p>
            <a:r>
              <a:rPr lang="ru-RU" dirty="0" smtClean="0"/>
              <a:t>Реализация программы развития муниципальной сети ОУ</a:t>
            </a:r>
          </a:p>
          <a:p>
            <a:r>
              <a:rPr lang="ru-RU" dirty="0" smtClean="0"/>
              <a:t>Комплексная поддержка проекта на </a:t>
            </a:r>
            <a:r>
              <a:rPr lang="ru-RU" dirty="0"/>
              <a:t>уровне края</a:t>
            </a:r>
          </a:p>
          <a:p>
            <a:r>
              <a:rPr lang="ru-RU" dirty="0" smtClean="0"/>
              <a:t>Выделение и сопровождение старшей школы как отдельной ступени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55071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Ц</a:t>
            </a:r>
            <a:r>
              <a:rPr lang="ru-RU" dirty="0" smtClean="0"/>
              <a:t>ели </a:t>
            </a:r>
            <a:r>
              <a:rPr lang="ru-RU" dirty="0" smtClean="0"/>
              <a:t>проекта </a:t>
            </a:r>
            <a:r>
              <a:rPr lang="ru-RU" dirty="0" smtClean="0"/>
              <a:t>НОЦ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04056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/>
              <a:t>К</a:t>
            </a:r>
            <a:r>
              <a:rPr lang="ru-RU" dirty="0" smtClean="0"/>
              <a:t>онцентрация </a:t>
            </a:r>
            <a:r>
              <a:rPr lang="ru-RU" dirty="0"/>
              <a:t>основных типов </a:t>
            </a:r>
            <a:r>
              <a:rPr lang="ru-RU" dirty="0" smtClean="0"/>
              <a:t>ресурсов муниципалитетов на старшей ступени (дети, кадры, финансовая и административная поддержка).</a:t>
            </a:r>
          </a:p>
          <a:p>
            <a:pPr marL="514350" indent="-514350">
              <a:buAutoNum type="arabicPeriod"/>
            </a:pPr>
            <a:r>
              <a:rPr lang="ru-RU" dirty="0" smtClean="0"/>
              <a:t>Создание современных условий обучения (имущественный комплекс и МТБ). 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 smtClean="0"/>
              <a:t> Внесение вариативности в учебный процесс (обучение по академическим и неакадемическим профильным и универсальным направлениям).</a:t>
            </a:r>
          </a:p>
        </p:txBody>
      </p:sp>
    </p:spTree>
    <p:extLst>
      <p:ext uri="{BB962C8B-B14F-4D97-AF65-F5344CB8AC3E}">
        <p14:creationId xmlns:p14="http://schemas.microsoft.com/office/powerpoint/2010/main" val="72057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Преимущественные характеристики 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52565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В </a:t>
            </a:r>
            <a:r>
              <a:rPr lang="ru-RU" dirty="0" smtClean="0"/>
              <a:t>проекте совпали управленческие </a:t>
            </a:r>
            <a:r>
              <a:rPr lang="ru-RU" dirty="0"/>
              <a:t>цели, </a:t>
            </a:r>
            <a:r>
              <a:rPr lang="ru-RU" dirty="0" smtClean="0"/>
              <a:t>социально-педагогические </a:t>
            </a:r>
            <a:r>
              <a:rPr lang="ru-RU" dirty="0"/>
              <a:t>идеи и ресурсное </a:t>
            </a:r>
            <a:r>
              <a:rPr lang="ru-RU" dirty="0" smtClean="0"/>
              <a:t>обеспечение.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Проект проектировался, планировался </a:t>
            </a:r>
            <a:r>
              <a:rPr lang="ru-RU" dirty="0"/>
              <a:t>и </a:t>
            </a:r>
            <a:r>
              <a:rPr lang="ru-RU" dirty="0" smtClean="0"/>
              <a:t>реализовывался поэтапно</a:t>
            </a:r>
            <a:r>
              <a:rPr lang="ru-RU" dirty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нем комплексно  решались соответствующие задачи:</a:t>
            </a:r>
            <a:endParaRPr lang="ru-RU" dirty="0" smtClean="0"/>
          </a:p>
          <a:p>
            <a:r>
              <a:rPr lang="ru-RU" dirty="0" smtClean="0"/>
              <a:t>Финансово-экономические (имущественные, МТБ, </a:t>
            </a:r>
            <a:r>
              <a:rPr lang="ru-RU" dirty="0" err="1" smtClean="0"/>
              <a:t>фин</a:t>
            </a:r>
            <a:r>
              <a:rPr lang="ru-RU" dirty="0" smtClean="0"/>
              <a:t>-эк. обеспечение обр. деятельности)</a:t>
            </a:r>
          </a:p>
          <a:p>
            <a:r>
              <a:rPr lang="ru-RU" dirty="0" smtClean="0"/>
              <a:t>Административные (оптимизация сети, создание новых педагогических и ученических коллективов, создание новых механизмов управления НОЦ и сетью ОУ)</a:t>
            </a:r>
          </a:p>
          <a:p>
            <a:r>
              <a:rPr lang="ru-RU" dirty="0"/>
              <a:t>Социально-педагогические </a:t>
            </a:r>
            <a:r>
              <a:rPr lang="ru-RU" dirty="0" smtClean="0"/>
              <a:t>(научно-организационное сопровождение, профессиональное развитие педагогов)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858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22114"/>
          </a:xfrm>
        </p:spPr>
        <p:txBody>
          <a:bodyPr>
            <a:normAutofit/>
          </a:bodyPr>
          <a:lstStyle/>
          <a:p>
            <a:r>
              <a:rPr lang="ru-RU" dirty="0" smtClean="0"/>
              <a:t>Результаты проекта НОЦ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3285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Разработана и доведена до режима функционирования организационно-содержательная модель </a:t>
            </a:r>
            <a:r>
              <a:rPr lang="ru-RU" dirty="0"/>
              <a:t>массового образования </a:t>
            </a:r>
            <a:r>
              <a:rPr lang="ru-RU" dirty="0" smtClean="0"/>
              <a:t>«Школа старшеклассников».</a:t>
            </a:r>
          </a:p>
          <a:p>
            <a:pPr marL="514350" indent="-514350">
              <a:buAutoNum type="arabicPeriod"/>
            </a:pPr>
            <a:r>
              <a:rPr lang="ru-RU" dirty="0" smtClean="0"/>
              <a:t>Модель доказала свою жизнеспособность и эффективность. </a:t>
            </a:r>
          </a:p>
          <a:p>
            <a:pPr marL="514350" indent="-514350">
              <a:buAutoNum type="arabicPeriod"/>
            </a:pPr>
            <a:r>
              <a:rPr lang="ru-RU" dirty="0" smtClean="0"/>
              <a:t>Модель можно транслировать полностью и по системам элементов. </a:t>
            </a:r>
          </a:p>
          <a:p>
            <a:pPr marL="514350" indent="-514350">
              <a:buAutoNum type="arabicPeriod"/>
            </a:pPr>
            <a:r>
              <a:rPr lang="ru-RU" dirty="0" smtClean="0"/>
              <a:t>Основные идеи проекта подтвердились на практике.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366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82352"/>
          </a:xfrm>
        </p:spPr>
        <p:txBody>
          <a:bodyPr/>
          <a:lstStyle/>
          <a:p>
            <a:r>
              <a:rPr lang="ru-RU" dirty="0" smtClean="0"/>
              <a:t>Цели деятельности КСЭП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Управленческое и научно-методическое нормирование деятельности ОУ в рамках проекта (авторский надзор).</a:t>
            </a:r>
          </a:p>
          <a:p>
            <a:pPr marL="514350" indent="-514350">
              <a:buAutoNum type="arabicPeriod"/>
            </a:pPr>
            <a:r>
              <a:rPr lang="ru-RU" dirty="0" smtClean="0"/>
              <a:t>Механизм доведения средств, обеспечивающих реализацию инновационных видов административной, педагогической и образовательной деятельности.</a:t>
            </a:r>
          </a:p>
          <a:p>
            <a:pPr marL="514350" indent="-514350">
              <a:buAutoNum type="arabicPeriod"/>
            </a:pPr>
            <a:r>
              <a:rPr lang="ru-RU" dirty="0" smtClean="0"/>
              <a:t>Разработка и апробация форм, методов, механизмов реализации социально-образовательных идей проекта.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1205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884</Words>
  <Application>Microsoft Office PowerPoint</Application>
  <PresentationFormat>Экран (4:3)</PresentationFormat>
  <Paragraphs>88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Основные результаты проекта НОЦ  и деятельности КСЭП</vt:lpstr>
      <vt:lpstr>История проекта НОЦ</vt:lpstr>
      <vt:lpstr>История проекта НОЦ</vt:lpstr>
      <vt:lpstr>Краевой контекст реализации проекта</vt:lpstr>
      <vt:lpstr> Условия участия в проекте НОЦ </vt:lpstr>
      <vt:lpstr>Цели проекта НОЦ</vt:lpstr>
      <vt:lpstr>Преимущественные характеристики  проекта</vt:lpstr>
      <vt:lpstr>Результаты проекта НОЦ</vt:lpstr>
      <vt:lpstr>Цели деятельности КСЭП</vt:lpstr>
      <vt:lpstr>Идеи, родившиеся в процессе решения проблем обучения по ИОТ</vt:lpstr>
      <vt:lpstr>Реализованные инновации</vt:lpstr>
      <vt:lpstr>Реализованные инновации</vt:lpstr>
      <vt:lpstr>Реализованные инновации</vt:lpstr>
      <vt:lpstr>Результаты деятельности КСЭП</vt:lpstr>
      <vt:lpstr>Результаты НОЦ - выпускники</vt:lpstr>
    </vt:vector>
  </TitlesOfParts>
  <Company>ЦРО ПК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72</cp:revision>
  <dcterms:created xsi:type="dcterms:W3CDTF">2013-11-14T16:58:08Z</dcterms:created>
  <dcterms:modified xsi:type="dcterms:W3CDTF">2013-12-09T13:13:02Z</dcterms:modified>
</cp:coreProperties>
</file>