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6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6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7D4AA2BF-61B3-4DBE-8097-1536529C6F00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4366A088-B630-47DB-B379-39780AF432EF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1426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AA2BF-61B3-4DBE-8097-1536529C6F00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6A088-B630-47DB-B379-39780AF432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684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marL="0"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Corbel" pitchFamily="34" charset="0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AA2BF-61B3-4DBE-8097-1536529C6F00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6A088-B630-47DB-B379-39780AF432EF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7222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AA2BF-61B3-4DBE-8097-1536529C6F00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6A088-B630-47DB-B379-39780AF432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718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AA2BF-61B3-4DBE-8097-1536529C6F00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6A088-B630-47DB-B379-39780AF432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586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AA2BF-61B3-4DBE-8097-1536529C6F00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6A088-B630-47DB-B379-39780AF432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6458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AA2BF-61B3-4DBE-8097-1536529C6F00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6A088-B630-47DB-B379-39780AF432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4012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AA2BF-61B3-4DBE-8097-1536529C6F00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6A088-B630-47DB-B379-39780AF432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037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AA2BF-61B3-4DBE-8097-1536529C6F00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6A088-B630-47DB-B379-39780AF432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6532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AA2BF-61B3-4DBE-8097-1536529C6F00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6A088-B630-47DB-B379-39780AF432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302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AA2BF-61B3-4DBE-8097-1536529C6F00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6A088-B630-47DB-B379-39780AF432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9338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7D4AA2BF-61B3-4DBE-8097-1536529C6F00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366A088-B630-47DB-B379-39780AF432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8125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23191" y="490491"/>
            <a:ext cx="9966960" cy="2926080"/>
          </a:xfrm>
        </p:spPr>
        <p:txBody>
          <a:bodyPr>
            <a:noAutofit/>
          </a:bodyPr>
          <a:lstStyle/>
          <a:p>
            <a:r>
              <a:rPr lang="ru-RU" sz="4800" dirty="0">
                <a:solidFill>
                  <a:schemeClr val="accent4">
                    <a:lumMod val="50000"/>
                  </a:schemeClr>
                </a:solidFill>
                <a:effectLst/>
              </a:rPr>
              <a:t>Презентация методических рекомендаций. </a:t>
            </a:r>
            <a:r>
              <a:rPr lang="ru-RU" sz="4800" dirty="0" smtClean="0">
                <a:solidFill>
                  <a:schemeClr val="accent4">
                    <a:lumMod val="50000"/>
                  </a:schemeClr>
                </a:solidFill>
                <a:effectLst/>
              </a:rPr>
              <a:t/>
            </a:r>
            <a:br>
              <a:rPr lang="ru-RU" sz="4800" dirty="0" smtClean="0">
                <a:solidFill>
                  <a:schemeClr val="accent4">
                    <a:lumMod val="50000"/>
                  </a:schemeClr>
                </a:solidFill>
                <a:effectLst/>
              </a:rPr>
            </a:br>
            <a:r>
              <a:rPr lang="ru-RU" sz="4800" dirty="0" smtClean="0">
                <a:solidFill>
                  <a:schemeClr val="accent4">
                    <a:lumMod val="50000"/>
                  </a:schemeClr>
                </a:solidFill>
                <a:effectLst/>
              </a:rPr>
              <a:t>О </a:t>
            </a:r>
            <a:r>
              <a:rPr lang="ru-RU" sz="4800" dirty="0">
                <a:solidFill>
                  <a:schemeClr val="accent4">
                    <a:lumMod val="50000"/>
                  </a:schemeClr>
                </a:solidFill>
                <a:effectLst/>
              </a:rPr>
              <a:t>формах работы с детьми и </a:t>
            </a:r>
            <a:r>
              <a:rPr lang="ru-RU" sz="4800" dirty="0" smtClean="0">
                <a:solidFill>
                  <a:schemeClr val="accent4">
                    <a:lumMod val="50000"/>
                  </a:schemeClr>
                </a:solidFill>
                <a:effectLst/>
              </a:rPr>
              <a:t>родителями</a:t>
            </a:r>
            <a:endParaRPr lang="ru-RU" sz="48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00821" y="4461817"/>
            <a:ext cx="8767860" cy="1388165"/>
          </a:xfrm>
        </p:spPr>
        <p:txBody>
          <a:bodyPr/>
          <a:lstStyle/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Голева Татьяна Геннадьевна,</a:t>
            </a:r>
          </a:p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в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едущий научный сотрудник </a:t>
            </a: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ГАУ ДПО «Институт развития образования Пермского края»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411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7738" y="1793173"/>
            <a:ext cx="4899475" cy="30583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653738"/>
            <a:ext cx="2623750" cy="20568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" y="3615548"/>
            <a:ext cx="2830286" cy="2778097"/>
          </a:xfrm>
          <a:prstGeom prst="rect">
            <a:avLst/>
          </a:prstGeom>
        </p:spPr>
      </p:pic>
      <p:cxnSp>
        <p:nvCxnSpPr>
          <p:cNvPr id="8" name="Прямая со стрелкой 7"/>
          <p:cNvCxnSpPr/>
          <p:nvPr/>
        </p:nvCxnSpPr>
        <p:spPr>
          <a:xfrm>
            <a:off x="3988525" y="1985554"/>
            <a:ext cx="2606333" cy="724993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4232366" y="3439886"/>
            <a:ext cx="2362492" cy="1166948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7806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Что педагогу необходимо учитывать при работе семьями с миграционной историей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0640713"/>
              </p:ext>
            </p:extLst>
          </p:nvPr>
        </p:nvGraphicFramePr>
        <p:xfrm>
          <a:off x="1143000" y="2057400"/>
          <a:ext cx="9872664" cy="414528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4936332"/>
                <a:gridCol w="49363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200" baseline="0" dirty="0" smtClean="0"/>
                        <a:t>Характеристики</a:t>
                      </a:r>
                      <a:endParaRPr lang="ru-RU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smtClean="0"/>
                        <a:t>Способы преодоления</a:t>
                      </a:r>
                      <a:endParaRPr lang="ru-RU" sz="2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200" dirty="0" smtClean="0"/>
                        <a:t>Недостаточное</a:t>
                      </a:r>
                      <a:r>
                        <a:rPr lang="ru-RU" sz="2200" baseline="0" dirty="0" smtClean="0"/>
                        <a:t> владение русским языком</a:t>
                      </a:r>
                      <a:endParaRPr lang="ru-RU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dirty="0" smtClean="0"/>
                        <a:t>Адаптированные формы передачи информации</a:t>
                      </a:r>
                      <a:endParaRPr lang="ru-RU" sz="2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200" dirty="0" smtClean="0"/>
                        <a:t>Особеннос</a:t>
                      </a:r>
                      <a:r>
                        <a:rPr lang="ru-RU" sz="2200" baseline="0" dirty="0" smtClean="0"/>
                        <a:t>ти менталитета (бурное реагирование)</a:t>
                      </a:r>
                      <a:endParaRPr lang="ru-RU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dirty="0" smtClean="0"/>
                        <a:t>Вежливое</a:t>
                      </a:r>
                      <a:r>
                        <a:rPr lang="ru-RU" sz="2200" baseline="0" dirty="0" smtClean="0"/>
                        <a:t> общение в любой ситуации; управление коммуникативной ситуацией, </a:t>
                      </a:r>
                      <a:r>
                        <a:rPr lang="ru-RU" sz="2200" baseline="0" dirty="0" err="1" smtClean="0"/>
                        <a:t>деэскалация</a:t>
                      </a:r>
                      <a:r>
                        <a:rPr lang="ru-RU" sz="2200" baseline="0" dirty="0" smtClean="0"/>
                        <a:t> </a:t>
                      </a:r>
                      <a:endParaRPr lang="ru-RU" sz="2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200" dirty="0" smtClean="0"/>
                        <a:t>Недостаток</a:t>
                      </a:r>
                      <a:r>
                        <a:rPr lang="ru-RU" sz="2200" baseline="0" dirty="0" smtClean="0"/>
                        <a:t> знаний о местности, нормативно-правовых основ</a:t>
                      </a:r>
                      <a:endParaRPr lang="ru-RU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dirty="0" smtClean="0"/>
                        <a:t>Объяснение, уточнение данных при информировании</a:t>
                      </a:r>
                      <a:endParaRPr lang="ru-RU" sz="2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200" dirty="0" smtClean="0"/>
                        <a:t>Свои</a:t>
                      </a:r>
                      <a:r>
                        <a:rPr lang="ru-RU" sz="2200" baseline="0" dirty="0" smtClean="0"/>
                        <a:t> семейные и религиозные традиции</a:t>
                      </a:r>
                      <a:endParaRPr lang="ru-RU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dirty="0" smtClean="0"/>
                        <a:t>Получение больше</a:t>
                      </a:r>
                      <a:r>
                        <a:rPr lang="ru-RU" sz="2200" baseline="0" dirty="0" smtClean="0"/>
                        <a:t>й информации о различиях, поиск компромиссных решений</a:t>
                      </a:r>
                      <a:endParaRPr lang="ru-RU" sz="2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1251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200" b="1" dirty="0">
                <a:solidFill>
                  <a:schemeClr val="accent4">
                    <a:lumMod val="50000"/>
                  </a:schemeClr>
                </a:solidFill>
              </a:rPr>
              <a:t>МЕТОДИЧЕСКИЕ </a:t>
            </a:r>
            <a:r>
              <a:rPr lang="ru-RU" sz="2200" b="1" dirty="0" smtClean="0">
                <a:solidFill>
                  <a:schemeClr val="accent4">
                    <a:lumMod val="50000"/>
                  </a:schemeClr>
                </a:solidFill>
              </a:rPr>
              <a:t>РЕКОМЕНДАЦИИ</a:t>
            </a:r>
            <a:br>
              <a:rPr lang="ru-RU" sz="2200" b="1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2200" b="1" dirty="0" smtClean="0">
                <a:solidFill>
                  <a:schemeClr val="accent4">
                    <a:lumMod val="50000"/>
                  </a:schemeClr>
                </a:solidFill>
              </a:rPr>
              <a:t>ОРГАНИЗАЦИЯ </a:t>
            </a:r>
            <a:r>
              <a:rPr lang="ru-RU" sz="2200" b="1" dirty="0">
                <a:solidFill>
                  <a:schemeClr val="accent4">
                    <a:lumMod val="50000"/>
                  </a:schemeClr>
                </a:solidFill>
              </a:rPr>
              <a:t>ВЗАИМОДЕЙСТВИЯ С РОДИТЕЛЯМИ (ЗАКОННЫМИ ПРЕДСТАВИТЕЛЯМИ) НЕСОВЕРШЕННОЛЕТНИХ ИНОСТРАННЫХ ГРАЖДАН И ДЕТЕЙ С МИГРАЦИОННОЙ ИСТОРИЕЙ</a:t>
            </a:r>
            <a:endParaRPr lang="ru-RU" sz="2200" dirty="0">
              <a:solidFill>
                <a:schemeClr val="accent4">
                  <a:lumMod val="50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4211487"/>
              </p:ext>
            </p:extLst>
          </p:nvPr>
        </p:nvGraphicFramePr>
        <p:xfrm>
          <a:off x="951412" y="2235926"/>
          <a:ext cx="10258696" cy="379780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0258696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Права и обязанности родителей (законных представителей) .......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Подходы к взаимодействию с родителями (законными представителями) в зависимости от стадии </a:t>
                      </a:r>
                      <a:r>
                        <a:rPr lang="ru-RU" sz="2000" dirty="0" smtClean="0">
                          <a:effectLst/>
                        </a:rPr>
                        <a:t>адаптации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Основные этапы выстраивания взаимодействия с родителями (законными представителями</a:t>
                      </a:r>
                      <a:r>
                        <a:rPr lang="ru-RU" sz="2000" dirty="0" smtClean="0">
                          <a:effectLst/>
                        </a:rPr>
                        <a:t>)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Этические нормы и предметно-пространственные условия взаимодействия с семьями с миграционной </a:t>
                      </a:r>
                      <a:r>
                        <a:rPr lang="ru-RU" sz="2000" dirty="0" smtClean="0">
                          <a:effectLst/>
                        </a:rPr>
                        <a:t>историей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Комплекс мер по поддержке родителей (законных представителей</a:t>
                      </a:r>
                      <a:r>
                        <a:rPr lang="ru-RU" sz="2000" dirty="0" smtClean="0">
                          <a:effectLst/>
                        </a:rPr>
                        <a:t>)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Родительское просвещение: формы и содержание </a:t>
                      </a:r>
                      <a:r>
                        <a:rPr lang="ru-RU" sz="2000" dirty="0" smtClean="0">
                          <a:effectLst/>
                        </a:rPr>
                        <a:t>работы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Формы совместной работы с родителями (законными представителями) и </a:t>
                      </a:r>
                      <a:r>
                        <a:rPr lang="ru-RU" sz="2000" dirty="0" smtClean="0">
                          <a:effectLst/>
                        </a:rPr>
                        <a:t>детьми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Методические приемы включения родителей (законных представителей) в процесс совершенствования коммуникативных навыков детей на русском </a:t>
                      </a:r>
                      <a:r>
                        <a:rPr lang="ru-RU" sz="2000" dirty="0" smtClean="0">
                          <a:effectLst/>
                        </a:rPr>
                        <a:t>языке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1059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8166" y="313508"/>
            <a:ext cx="9875520" cy="1356360"/>
          </a:xfrm>
        </p:spPr>
        <p:txBody>
          <a:bodyPr>
            <a:normAutofit/>
          </a:bodyPr>
          <a:lstStyle/>
          <a:p>
            <a:pPr algn="ctr"/>
            <a:r>
              <a:rPr lang="ru-RU" sz="2200" b="1" dirty="0">
                <a:solidFill>
                  <a:schemeClr val="accent4">
                    <a:lumMod val="50000"/>
                  </a:schemeClr>
                </a:solidFill>
              </a:rPr>
              <a:t>МЕТОДИЧЕСКИЕ </a:t>
            </a:r>
            <a:r>
              <a:rPr lang="ru-RU" sz="2200" b="1" dirty="0" smtClean="0">
                <a:solidFill>
                  <a:schemeClr val="accent4">
                    <a:lumMod val="50000"/>
                  </a:schemeClr>
                </a:solidFill>
              </a:rPr>
              <a:t>РЕКОМЕНДАЦИИ</a:t>
            </a:r>
            <a:br>
              <a:rPr lang="ru-RU" sz="2200" b="1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2200" b="1" dirty="0" smtClean="0">
                <a:solidFill>
                  <a:schemeClr val="accent4">
                    <a:lumMod val="50000"/>
                  </a:schemeClr>
                </a:solidFill>
              </a:rPr>
              <a:t>ОРГАНИЗАЦИЯ </a:t>
            </a:r>
            <a:r>
              <a:rPr lang="ru-RU" sz="2200" b="1" dirty="0">
                <a:solidFill>
                  <a:schemeClr val="accent4">
                    <a:lumMod val="50000"/>
                  </a:schemeClr>
                </a:solidFill>
              </a:rPr>
              <a:t>ВЗАИМОДЕЙСТВИЯ С РОДИТЕЛЯМИ (ЗАКОННЫМИ ПРЕДСТАВИТЕЛЯМИ) НЕСОВЕРШЕННОЛЕТНИХ ИНОСТРАННЫХ ГРАЖДАН И ДЕТЕЙ С МИГРАЦИОННОЙ ИСТОРИЕЙ</a:t>
            </a:r>
            <a:endParaRPr lang="ru-RU" sz="2200" dirty="0">
              <a:solidFill>
                <a:schemeClr val="accent4">
                  <a:lumMod val="50000"/>
                </a:schemeClr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2791163"/>
              </p:ext>
            </p:extLst>
          </p:nvPr>
        </p:nvGraphicFramePr>
        <p:xfrm>
          <a:off x="748937" y="1669868"/>
          <a:ext cx="10755085" cy="498944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0755085"/>
              </a:tblGrid>
              <a:tr h="5676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Рекомендации для родителей (законных представителей). Система дошкольного образования в Пермском крае: что важно знать каждой </a:t>
                      </a:r>
                      <a:r>
                        <a:rPr lang="ru-RU" sz="1800" dirty="0" smtClean="0">
                          <a:effectLst/>
                        </a:rPr>
                        <a:t>семье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48" marR="56848" marT="0" marB="0"/>
                </a:tc>
              </a:tr>
              <a:tr h="5676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Маршрутизация для родителей (законных представителей): документы для поступления в детский сад, последовательность оформления (на русском и таджикском языках</a:t>
                      </a:r>
                      <a:r>
                        <a:rPr lang="ru-RU" sz="1800" dirty="0" smtClean="0">
                          <a:effectLst/>
                        </a:rPr>
                        <a:t>)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48" marR="56848" marT="0" marB="0"/>
                </a:tc>
              </a:tr>
              <a:tr h="3784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Памятка для родителей (законных представителей). Правила </a:t>
                      </a:r>
                      <a:r>
                        <a:rPr lang="ru-RU" sz="1800" dirty="0" smtClean="0">
                          <a:effectLst/>
                        </a:rPr>
                        <a:t> в </a:t>
                      </a:r>
                      <a:r>
                        <a:rPr lang="ru-RU" sz="1800" dirty="0">
                          <a:effectLst/>
                        </a:rPr>
                        <a:t>детском саду (на русском и таджикском языках</a:t>
                      </a:r>
                      <a:r>
                        <a:rPr lang="ru-RU" sz="1800" dirty="0" smtClean="0">
                          <a:effectLst/>
                        </a:rPr>
                        <a:t>)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48" marR="56848" marT="0" marB="0"/>
                </a:tc>
              </a:tr>
              <a:tr h="3784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Памятка для родителей (законных представителей). Предметы </a:t>
                      </a:r>
                      <a:r>
                        <a:rPr lang="ru-RU" sz="1800" dirty="0" smtClean="0">
                          <a:effectLst/>
                        </a:rPr>
                        <a:t> и </a:t>
                      </a:r>
                      <a:r>
                        <a:rPr lang="ru-RU" sz="1800" dirty="0">
                          <a:effectLst/>
                        </a:rPr>
                        <a:t>одежда для детского сада (на русском и таджикском языках)...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48" marR="56848" marT="0" marB="0"/>
                </a:tc>
              </a:tr>
              <a:tr h="3784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Памятка для родителей (законных представителей). Адаптация ребенка к детскому саду: как помочь ребенку и себе.....................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48" marR="56848" marT="0" marB="0"/>
                </a:tc>
              </a:tr>
              <a:tr h="5676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Памятка для родителей (законных представителей). Как помочь ребенку заговорить по-русски: простые игры и упражнения </a:t>
                      </a:r>
                      <a:r>
                        <a:rPr lang="ru-RU" sz="1800" dirty="0" smtClean="0">
                          <a:effectLst/>
                        </a:rPr>
                        <a:t>дом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48" marR="56848" marT="0" marB="0"/>
                </a:tc>
              </a:tr>
              <a:tr h="1892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Примеры карточек-помощников. Фразовый </a:t>
                      </a:r>
                      <a:r>
                        <a:rPr lang="ru-RU" sz="1800" dirty="0" smtClean="0">
                          <a:effectLst/>
                        </a:rPr>
                        <a:t>переводчик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48" marR="56848" marT="0" marB="0"/>
                </a:tc>
              </a:tr>
              <a:tr h="2216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Примеры карточек для фразового </a:t>
                      </a:r>
                      <a:r>
                        <a:rPr lang="ru-RU" sz="1800" dirty="0" smtClean="0">
                          <a:effectLst/>
                        </a:rPr>
                        <a:t>конструктора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48" marR="56848" marT="0" marB="0"/>
                </a:tc>
              </a:tr>
              <a:tr h="5676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Памятка для родителей (законных представителей). Познаем мир вместе: как развивать любознательность ребенка в новой для него </a:t>
                      </a:r>
                      <a:r>
                        <a:rPr lang="ru-RU" sz="1800" dirty="0" smtClean="0">
                          <a:effectLst/>
                        </a:rPr>
                        <a:t>среде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48" marR="56848" marT="0" marB="0"/>
                </a:tc>
              </a:tr>
              <a:tr h="2216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Материалы для родительских </a:t>
                      </a:r>
                      <a:r>
                        <a:rPr lang="ru-RU" sz="1800" dirty="0" smtClean="0">
                          <a:effectLst/>
                        </a:rPr>
                        <a:t>собраний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48" marR="5684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2124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chemeClr val="accent4">
                    <a:lumMod val="50000"/>
                  </a:schemeClr>
                </a:solidFill>
              </a:rPr>
              <a:t>Основные этапы </a:t>
            </a:r>
            <a:r>
              <a:rPr lang="ru-RU" sz="3600" b="1" dirty="0" smtClean="0">
                <a:solidFill>
                  <a:schemeClr val="accent4">
                    <a:lumMod val="50000"/>
                  </a:schemeClr>
                </a:solidFill>
              </a:rPr>
              <a:t>выстраивания взаимодействия </a:t>
            </a:r>
            <a:r>
              <a:rPr lang="ru-RU" sz="3600" b="1" dirty="0">
                <a:solidFill>
                  <a:schemeClr val="accent4">
                    <a:lumMod val="50000"/>
                  </a:schemeClr>
                </a:solidFill>
              </a:rPr>
              <a:t>с родителями </a:t>
            </a:r>
            <a:r>
              <a:rPr lang="ru-RU" sz="3600" b="1" dirty="0" smtClean="0">
                <a:solidFill>
                  <a:schemeClr val="accent4">
                    <a:lumMod val="50000"/>
                  </a:schemeClr>
                </a:solidFill>
              </a:rPr>
              <a:t> (законными </a:t>
            </a:r>
            <a:r>
              <a:rPr lang="ru-RU" sz="3600" b="1" dirty="0">
                <a:solidFill>
                  <a:schemeClr val="accent4">
                    <a:lumMod val="50000"/>
                  </a:schemeClr>
                </a:solidFill>
              </a:rPr>
              <a:t>представителями)</a:t>
            </a:r>
            <a:r>
              <a:rPr lang="ru-RU" sz="3600" dirty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ru-RU" sz="3600" dirty="0">
                <a:solidFill>
                  <a:schemeClr val="accent4">
                    <a:lumMod val="50000"/>
                  </a:schemeClr>
                </a:solidFill>
              </a:rPr>
            </a:br>
            <a:endParaRPr lang="ru-RU" sz="36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>
                <a:solidFill>
                  <a:schemeClr val="accent4">
                    <a:lumMod val="50000"/>
                  </a:schemeClr>
                </a:solidFill>
              </a:rPr>
              <a:t>1 этап. Установление контакта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 – получение основных сведений </a:t>
            </a:r>
            <a:br>
              <a:rPr lang="ru-RU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о семье и предоставление информации об образовательной организации.</a:t>
            </a:r>
          </a:p>
          <a:p>
            <a:r>
              <a:rPr lang="ru-RU" b="1" i="1" dirty="0">
                <a:solidFill>
                  <a:schemeClr val="accent4">
                    <a:lumMod val="50000"/>
                  </a:schemeClr>
                </a:solidFill>
              </a:rPr>
              <a:t>2 этап. Создание общей установки на решение задач по адаптации обучающегося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– договоренность с родителями (законными представителями) о совместных шагах по решению задач языковой и социокультурной адаптации ребенка.</a:t>
            </a:r>
          </a:p>
          <a:p>
            <a:r>
              <a:rPr lang="ru-RU" b="1" i="1" dirty="0">
                <a:solidFill>
                  <a:schemeClr val="accent4">
                    <a:lumMod val="50000"/>
                  </a:schemeClr>
                </a:solidFill>
              </a:rPr>
              <a:t>3. этап. Реализация согласованного плана сопровождения обучающегося, вовлечение родителей (законных представителей) </a:t>
            </a:r>
            <a:br>
              <a:rPr lang="ru-RU" b="1" i="1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b="1" i="1" dirty="0">
                <a:solidFill>
                  <a:schemeClr val="accent4">
                    <a:lumMod val="50000"/>
                  </a:schemeClr>
                </a:solidFill>
              </a:rPr>
              <a:t>в адаптационные мероприятия.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3163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Комплекс мер по поддержке родителей (законных представителей)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Визуализация основной </a:t>
            </a:r>
            <a:r>
              <a:rPr lang="ru-RU" b="1" dirty="0" smtClean="0"/>
              <a:t>информации</a:t>
            </a:r>
            <a:r>
              <a:rPr lang="ru-RU" dirty="0" smtClean="0"/>
              <a:t>,</a:t>
            </a:r>
          </a:p>
          <a:p>
            <a:r>
              <a:rPr lang="ru-RU" b="1" dirty="0"/>
              <a:t>Фразовые карточки </a:t>
            </a:r>
            <a:r>
              <a:rPr lang="ru-RU" b="1" dirty="0" smtClean="0"/>
              <a:t>помощники</a:t>
            </a:r>
            <a:r>
              <a:rPr lang="ru-RU" dirty="0" smtClean="0"/>
              <a:t>,</a:t>
            </a:r>
          </a:p>
          <a:p>
            <a:r>
              <a:rPr lang="ru-RU" b="1" dirty="0" smtClean="0"/>
              <a:t>Видеоролики,</a:t>
            </a:r>
          </a:p>
          <a:p>
            <a:r>
              <a:rPr lang="ru-RU" b="1" dirty="0"/>
              <a:t>Чат для родителей (законных </a:t>
            </a:r>
            <a:r>
              <a:rPr lang="ru-RU" b="1" dirty="0" smtClean="0"/>
              <a:t>представителей,</a:t>
            </a:r>
          </a:p>
          <a:p>
            <a:r>
              <a:rPr lang="ru-RU" b="1" dirty="0"/>
              <a:t>Группа волонтеров</a:t>
            </a:r>
            <a:r>
              <a:rPr lang="ru-RU" dirty="0"/>
              <a:t> </a:t>
            </a:r>
            <a:r>
              <a:rPr lang="ru-RU" dirty="0" smtClean="0"/>
              <a:t>,</a:t>
            </a:r>
          </a:p>
          <a:p>
            <a:r>
              <a:rPr lang="ru-RU" b="1" dirty="0"/>
              <a:t>Банк материалов</a:t>
            </a:r>
            <a:r>
              <a:rPr lang="ru-RU" dirty="0"/>
              <a:t> </a:t>
            </a:r>
            <a:r>
              <a:rPr lang="ru-RU" dirty="0" smtClean="0"/>
              <a:t>,</a:t>
            </a:r>
          </a:p>
          <a:p>
            <a:r>
              <a:rPr lang="ru-RU" b="1" dirty="0"/>
              <a:t>Банк цифровых ресурсов</a:t>
            </a:r>
            <a:r>
              <a:rPr lang="ru-RU" dirty="0"/>
              <a:t> 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969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Формы совместной работы с родителями (законными представителями) и 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детьми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/>
              <a:t>«Час игры</a:t>
            </a:r>
            <a:r>
              <a:rPr lang="ru-RU" b="1" dirty="0" smtClean="0"/>
              <a:t>»</a:t>
            </a:r>
            <a:r>
              <a:rPr lang="ru-RU" dirty="0"/>
              <a:t>.</a:t>
            </a:r>
            <a:endParaRPr lang="ru-RU" dirty="0" smtClean="0"/>
          </a:p>
          <a:p>
            <a:r>
              <a:rPr lang="ru-RU" b="1" dirty="0" smtClean="0"/>
              <a:t>Открытые </a:t>
            </a:r>
            <a:r>
              <a:rPr lang="ru-RU" b="1" dirty="0"/>
              <a:t>занятия / уроки. </a:t>
            </a:r>
            <a:endParaRPr lang="ru-RU" dirty="0"/>
          </a:p>
          <a:p>
            <a:r>
              <a:rPr lang="ru-RU" b="1" dirty="0"/>
              <a:t>«Гость группы / класса</a:t>
            </a:r>
            <a:r>
              <a:rPr lang="ru-RU" b="1" dirty="0" smtClean="0"/>
              <a:t>»</a:t>
            </a:r>
            <a:r>
              <a:rPr lang="ru-RU" dirty="0"/>
              <a:t>.</a:t>
            </a:r>
            <a:endParaRPr lang="ru-RU" dirty="0"/>
          </a:p>
          <a:p>
            <a:r>
              <a:rPr lang="ru-RU" b="1" dirty="0" smtClean="0"/>
              <a:t>Творческие </a:t>
            </a:r>
            <a:r>
              <a:rPr lang="ru-RU" b="1" dirty="0"/>
              <a:t>семейные задания (конкурсы, проекты</a:t>
            </a:r>
            <a:r>
              <a:rPr lang="ru-RU" b="1" dirty="0" smtClean="0"/>
              <a:t>).</a:t>
            </a:r>
            <a:endParaRPr lang="ru-RU" dirty="0"/>
          </a:p>
          <a:p>
            <a:r>
              <a:rPr lang="ru-RU" b="1" dirty="0"/>
              <a:t>Спортивные семейные </a:t>
            </a:r>
            <a:r>
              <a:rPr lang="ru-RU" b="1" dirty="0" smtClean="0"/>
              <a:t>соревнования</a:t>
            </a:r>
            <a:r>
              <a:rPr lang="ru-RU" dirty="0" smtClean="0"/>
              <a:t>.</a:t>
            </a:r>
          </a:p>
          <a:p>
            <a:r>
              <a:rPr lang="ru-RU" b="1" dirty="0" smtClean="0"/>
              <a:t>Праздники</a:t>
            </a:r>
            <a:r>
              <a:rPr lang="ru-RU" dirty="0" smtClean="0"/>
              <a:t> </a:t>
            </a:r>
            <a:r>
              <a:rPr lang="ru-RU" dirty="0"/>
              <a:t>(фольклорные, национальные, «День родного языка», «День единства народов России», «День семьи</a:t>
            </a:r>
            <a:r>
              <a:rPr lang="ru-RU" dirty="0" smtClean="0"/>
              <a:t>»).</a:t>
            </a:r>
          </a:p>
          <a:p>
            <a:r>
              <a:rPr lang="ru-RU" b="1" dirty="0" smtClean="0"/>
              <a:t>Семейные </a:t>
            </a:r>
            <a:r>
              <a:rPr lang="ru-RU" b="1" dirty="0"/>
              <a:t>экскурсии и </a:t>
            </a:r>
            <a:r>
              <a:rPr lang="ru-RU" b="1" dirty="0" smtClean="0"/>
              <a:t>походы</a:t>
            </a:r>
            <a:r>
              <a:rPr lang="ru-RU" dirty="0" smtClean="0"/>
              <a:t>.</a:t>
            </a:r>
          </a:p>
          <a:p>
            <a:r>
              <a:rPr lang="ru-RU" b="1" dirty="0" smtClean="0"/>
              <a:t>«Мастерские </a:t>
            </a:r>
            <a:r>
              <a:rPr lang="ru-RU" b="1" dirty="0"/>
              <a:t>без </a:t>
            </a:r>
            <a:r>
              <a:rPr lang="ru-RU" b="1" dirty="0" smtClean="0"/>
              <a:t>слов».</a:t>
            </a:r>
          </a:p>
          <a:p>
            <a:r>
              <a:rPr lang="ru-RU" b="1" dirty="0" smtClean="0"/>
              <a:t>Семейный клуб</a:t>
            </a:r>
            <a:r>
              <a:rPr lang="ru-RU" dirty="0" smtClean="0"/>
              <a:t>.</a:t>
            </a:r>
          </a:p>
          <a:p>
            <a:r>
              <a:rPr lang="ru-RU" b="1" dirty="0" smtClean="0"/>
              <a:t>Семейный </a:t>
            </a:r>
            <a:r>
              <a:rPr lang="ru-RU" b="1" dirty="0"/>
              <a:t>адаптационный дневник</a:t>
            </a:r>
            <a:r>
              <a:rPr lang="ru-RU" dirty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85633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4584" y="357051"/>
            <a:ext cx="9875520" cy="135636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Семейный адаптационный дневник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9453" y="2074886"/>
            <a:ext cx="3528396" cy="4038600"/>
          </a:xfrm>
          <a:prstGeom prst="rect">
            <a:avLst/>
          </a:prstGeom>
        </p:spPr>
      </p:pic>
      <p:pic>
        <p:nvPicPr>
          <p:cNvPr id="3076" name="Picture 4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734" y="2093322"/>
            <a:ext cx="7226504" cy="4021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31074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7BB3DFDD-474F-46B6-A66D-694D07BD99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839" y="1942727"/>
            <a:ext cx="3972137" cy="331236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«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Наблюдения за погодой»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«Природа»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«Мои кумиры»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«Рецепты блюд»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«Персонажи мультфильмов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» </a:t>
            </a:r>
            <a:endParaRPr lang="ru-RU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«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Моё творчество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»</a:t>
            </a:r>
          </a:p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«Интересные места города»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  <a:p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771E9E3-34CB-4CD5-817E-099EC7DC29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542" y="1140805"/>
            <a:ext cx="3388410" cy="451976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40B2835-BAB0-4466-A06C-8FBA85B45D79}"/>
              </a:ext>
            </a:extLst>
          </p:cNvPr>
          <p:cNvSpPr txBox="1"/>
          <p:nvPr/>
        </p:nvSpPr>
        <p:spPr>
          <a:xfrm>
            <a:off x="1801646" y="5472337"/>
            <a:ext cx="5040560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Итоговое мероприятие в конце –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выставка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, праздник, посиделки, классный час с краткой презентацией альбома.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073331" y="39408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Семейный проект: </a:t>
            </a:r>
            <a:b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Тематический альбом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56598" y="1788799"/>
            <a:ext cx="2931901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i="1" dirty="0" smtClean="0"/>
              <a:t>Роли родителей:</a:t>
            </a:r>
          </a:p>
          <a:p>
            <a:r>
              <a:rPr lang="ru-RU" dirty="0" smtClean="0"/>
              <a:t>Наблюдатель,</a:t>
            </a:r>
          </a:p>
          <a:p>
            <a:r>
              <a:rPr lang="ru-RU" dirty="0" smtClean="0"/>
              <a:t>Советчик,</a:t>
            </a:r>
          </a:p>
          <a:p>
            <a:r>
              <a:rPr lang="ru-RU" dirty="0" smtClean="0"/>
              <a:t>Соучастник.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962575" y="3223770"/>
            <a:ext cx="2971089" cy="20313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i="1" dirty="0" smtClean="0"/>
              <a:t>Этапы деятельности</a:t>
            </a:r>
            <a:r>
              <a:rPr lang="ru-RU" dirty="0" smtClean="0"/>
              <a:t>:</a:t>
            </a:r>
          </a:p>
          <a:p>
            <a:pPr marL="342900" indent="-342900">
              <a:buAutoNum type="arabicPeriod"/>
            </a:pPr>
            <a:r>
              <a:rPr lang="ru-RU" dirty="0" smtClean="0"/>
              <a:t>Инициация педагогом проекта;</a:t>
            </a:r>
          </a:p>
          <a:p>
            <a:pPr marL="342900" indent="-342900">
              <a:buAutoNum type="arabicPeriod"/>
            </a:pPr>
            <a:r>
              <a:rPr lang="ru-RU" dirty="0" smtClean="0"/>
              <a:t>Реализация проекта, поддержка педагогом начинаний семьи;</a:t>
            </a:r>
          </a:p>
          <a:p>
            <a:pPr marL="342900" indent="-342900">
              <a:buAutoNum type="arabicPeriod"/>
            </a:pPr>
            <a:r>
              <a:rPr lang="ru-RU" dirty="0" smtClean="0"/>
              <a:t>Подведение итогов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6664382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Зеленый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63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446C221D-F63F-4DD8-B509-CFE168687BF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TM03457444[[fn=Базис]]</Template>
  <TotalTime>167</TotalTime>
  <Words>471</Words>
  <Application>Microsoft Office PowerPoint</Application>
  <PresentationFormat>Широкоэкранный</PresentationFormat>
  <Paragraphs>76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Corbel</vt:lpstr>
      <vt:lpstr>Times New Roman</vt:lpstr>
      <vt:lpstr>Базис</vt:lpstr>
      <vt:lpstr>Презентация методических рекомендаций.  О формах работы с детьми и родителями</vt:lpstr>
      <vt:lpstr>Презентация PowerPoint</vt:lpstr>
      <vt:lpstr>Что педагогу необходимо учитывать при работе семьями с миграционной историей</vt:lpstr>
      <vt:lpstr>МЕТОДИЧЕСКИЕ РЕКОМЕНДАЦИИ ОРГАНИЗАЦИЯ ВЗАИМОДЕЙСТВИЯ С РОДИТЕЛЯМИ (ЗАКОННЫМИ ПРЕДСТАВИТЕЛЯМИ) НЕСОВЕРШЕННОЛЕТНИХ ИНОСТРАННЫХ ГРАЖДАН И ДЕТЕЙ С МИГРАЦИОННОЙ ИСТОРИЕЙ</vt:lpstr>
      <vt:lpstr>МЕТОДИЧЕСКИЕ РЕКОМЕНДАЦИИ ОРГАНИЗАЦИЯ ВЗАИМОДЕЙСТВИЯ С РОДИТЕЛЯМИ (ЗАКОННЫМИ ПРЕДСТАВИТЕЛЯМИ) НЕСОВЕРШЕННОЛЕТНИХ ИНОСТРАННЫХ ГРАЖДАН И ДЕТЕЙ С МИГРАЦИОННОЙ ИСТОРИЕЙ</vt:lpstr>
      <vt:lpstr>Основные этапы выстраивания взаимодействия с родителями  (законными представителями) </vt:lpstr>
      <vt:lpstr>Комплекс мер по поддержке родителей (законных представителей)</vt:lpstr>
      <vt:lpstr>Формы совместной работы с родителями (законными представителями) и детьми</vt:lpstr>
      <vt:lpstr>Семейный адаптационный дневник </vt:lpstr>
      <vt:lpstr>Презентация PowerPoint</vt:lpstr>
    </vt:vector>
  </TitlesOfParts>
  <Company>ГАУ ДПО "ИРО ПК"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методических рекомендаций.  О формах работы с детьми и родителями</dc:title>
  <dc:creator>Голева Татьяна Геннадьевна</dc:creator>
  <cp:lastModifiedBy>Голева Татьяна Геннадьевна</cp:lastModifiedBy>
  <cp:revision>9</cp:revision>
  <dcterms:created xsi:type="dcterms:W3CDTF">2026-09-14T08:52:53Z</dcterms:created>
  <dcterms:modified xsi:type="dcterms:W3CDTF">2026-09-14T11:40:11Z</dcterms:modified>
</cp:coreProperties>
</file>