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469" r:id="rId3"/>
    <p:sldId id="456" r:id="rId4"/>
    <p:sldId id="457" r:id="rId5"/>
    <p:sldId id="459" r:id="rId6"/>
    <p:sldId id="461" r:id="rId7"/>
    <p:sldId id="462" r:id="rId8"/>
    <p:sldId id="460" r:id="rId9"/>
    <p:sldId id="458" r:id="rId10"/>
    <p:sldId id="463" r:id="rId11"/>
    <p:sldId id="464" r:id="rId12"/>
    <p:sldId id="465" r:id="rId13"/>
    <p:sldId id="466" r:id="rId14"/>
    <p:sldId id="467" r:id="rId15"/>
    <p:sldId id="468" r:id="rId16"/>
    <p:sldId id="404" r:id="rId17"/>
    <p:sldId id="403" r:id="rId18"/>
    <p:sldId id="471" r:id="rId19"/>
    <p:sldId id="472" r:id="rId20"/>
    <p:sldId id="390" r:id="rId21"/>
    <p:sldId id="313" r:id="rId22"/>
    <p:sldId id="470" r:id="rId23"/>
    <p:sldId id="451" r:id="rId24"/>
    <p:sldId id="391" r:id="rId25"/>
    <p:sldId id="453" r:id="rId26"/>
    <p:sldId id="454" r:id="rId27"/>
    <p:sldId id="455" r:id="rId28"/>
    <p:sldId id="392" r:id="rId29"/>
    <p:sldId id="412" r:id="rId30"/>
    <p:sldId id="442" r:id="rId31"/>
    <p:sldId id="407" r:id="rId32"/>
    <p:sldId id="414" r:id="rId33"/>
    <p:sldId id="416" r:id="rId34"/>
    <p:sldId id="419" r:id="rId35"/>
    <p:sldId id="420" r:id="rId36"/>
    <p:sldId id="421" r:id="rId37"/>
    <p:sldId id="423" r:id="rId38"/>
    <p:sldId id="422" r:id="rId39"/>
    <p:sldId id="424" r:id="rId40"/>
    <p:sldId id="405" r:id="rId41"/>
    <p:sldId id="406" r:id="rId42"/>
    <p:sldId id="415" r:id="rId43"/>
    <p:sldId id="328" r:id="rId44"/>
    <p:sldId id="329" r:id="rId45"/>
    <p:sldId id="334" r:id="rId46"/>
    <p:sldId id="335" r:id="rId47"/>
    <p:sldId id="336" r:id="rId48"/>
    <p:sldId id="338" r:id="rId49"/>
    <p:sldId id="299" r:id="rId50"/>
    <p:sldId id="346" r:id="rId51"/>
    <p:sldId id="347" r:id="rId52"/>
    <p:sldId id="348" r:id="rId53"/>
    <p:sldId id="349" r:id="rId54"/>
    <p:sldId id="350" r:id="rId55"/>
    <p:sldId id="351" r:id="rId56"/>
    <p:sldId id="473" r:id="rId57"/>
    <p:sldId id="474" r:id="rId58"/>
    <p:sldId id="475" r:id="rId59"/>
    <p:sldId id="476" r:id="rId60"/>
    <p:sldId id="477" r:id="rId61"/>
    <p:sldId id="480" r:id="rId62"/>
    <p:sldId id="481" r:id="rId63"/>
    <p:sldId id="482" r:id="rId64"/>
    <p:sldId id="478" r:id="rId65"/>
    <p:sldId id="483" r:id="rId66"/>
    <p:sldId id="484" r:id="rId67"/>
    <p:sldId id="479" r:id="rId68"/>
    <p:sldId id="486" r:id="rId69"/>
    <p:sldId id="487" r:id="rId70"/>
    <p:sldId id="298" r:id="rId7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85B"/>
    <a:srgbClr val="DEDEDD"/>
    <a:srgbClr val="186627"/>
    <a:srgbClr val="850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85" autoAdjust="0"/>
    <p:restoredTop sz="94687" autoAdjust="0"/>
  </p:normalViewPr>
  <p:slideViewPr>
    <p:cSldViewPr>
      <p:cViewPr varScale="1">
        <p:scale>
          <a:sx n="102" d="100"/>
          <a:sy n="102" d="100"/>
        </p:scale>
        <p:origin x="4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965F6-8534-40B8-AA58-974E62B8CFEC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B8692-4F66-428C-BF49-88317E3906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01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днс\Documents\PR\Семинар по медиаплану\плашка 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>
                <a:solidFill>
                  <a:srgbClr val="4D485B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98C97-5411-419A-AB31-B51B2CFEF436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20664-90D6-4DD7-8EF7-AE41D78045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5"/>
            <a:ext cx="8208912" cy="1070992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44B0C-E79F-456A-84EC-E4C2A4EDDD77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71F9A-83D5-4D78-97B1-E58A75C0E97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82539-3ACB-4266-A8F1-F021BEAE58D7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8CB23-657C-4E28-9DE8-2002819CCB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16833"/>
            <a:ext cx="4038600" cy="4209331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16833"/>
            <a:ext cx="4038600" cy="4209331"/>
          </a:xfrm>
        </p:spPr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1800">
                <a:latin typeface="Arial" pitchFamily="34" charset="0"/>
                <a:cs typeface="Arial" pitchFamily="34" charset="0"/>
              </a:defRPr>
            </a:lvl4pPr>
            <a:lvl5pPr>
              <a:defRPr sz="1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C7F24-5974-4BC4-AECA-53534D27FD84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3DC0B-F390-499F-9A0D-B4231F6F5D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5"/>
            <a:ext cx="8280920" cy="1070992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5" y="1916832"/>
            <a:ext cx="4040188" cy="567754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564904"/>
            <a:ext cx="4040188" cy="3561258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10" y="1916832"/>
            <a:ext cx="4041775" cy="567754"/>
          </a:xfrm>
        </p:spPr>
        <p:txBody>
          <a:bodyPr anchor="b"/>
          <a:lstStyle>
            <a:lvl1pPr marL="0" indent="0">
              <a:buNone/>
              <a:defRPr sz="2400" b="1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564904"/>
            <a:ext cx="4041775" cy="3561259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1800">
                <a:latin typeface="Arial" pitchFamily="34" charset="0"/>
                <a:cs typeface="Arial" pitchFamily="34" charset="0"/>
              </a:defRPr>
            </a:lvl3pPr>
            <a:lvl4pPr>
              <a:defRPr sz="1600"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5DDE3-297D-4288-A7E2-01025D1DB1AD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90FF0-836D-4197-90C1-7E8DE9DF38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69DCE-192D-4717-B3D4-42B8FE39DCB8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59254-EA46-4115-B9A0-EEDC49E213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26289-1F89-4DAE-AB5E-1B2DC1CC15D8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B239-B839-410E-9E11-FD1A04813B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64704"/>
            <a:ext cx="7920880" cy="946026"/>
          </a:xfrm>
        </p:spPr>
        <p:txBody>
          <a:bodyPr anchor="b">
            <a:normAutofit/>
          </a:bodyPr>
          <a:lstStyle>
            <a:lvl1pPr algn="ctr">
              <a:defRPr sz="4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1844825"/>
            <a:ext cx="5111751" cy="4281339"/>
          </a:xfrm>
        </p:spPr>
        <p:txBody>
          <a:bodyPr/>
          <a:lstStyle>
            <a:lvl1pPr>
              <a:defRPr sz="3200"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800"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000"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000">
                <a:solidFill>
                  <a:srgbClr val="4D485B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916833"/>
            <a:ext cx="3008313" cy="4209331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453F4-A963-4C69-888D-72F8E08D1AA9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EEA2-E50B-44E4-9A70-7DFB4E3F82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Users\днс\Documents\PR\Семинар по медиаплану\Рисунок2.jpg"/>
          <p:cNvPicPr>
            <a:picLocks noChangeAspect="1" noChangeArrowheads="1"/>
          </p:cNvPicPr>
          <p:nvPr userDrawn="1"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0" y="908050"/>
            <a:ext cx="91440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1052736"/>
            <a:ext cx="5486400" cy="36748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F10BE-7521-469C-B109-26B37D7AF9A9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091CF-C498-4E5D-861F-FEA0778A4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12FA6-8509-4013-8150-357EA75848C1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5CEA8-C5E2-4BA1-AB3B-CA82CA0869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5B856-6A93-49F5-97FA-FA1CC5D137CB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4ACC9-E376-4AA3-80B1-930DEC630E7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:\Users\днс\Documents\PR\Семинар по медиаплану\плашка 5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 descr="C:\Users\днс\Documents\PR\Семинар по медиаплану\Рисунок2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1916113"/>
            <a:ext cx="9144000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 bwMode="auto">
          <a:xfrm>
            <a:off x="468313" y="549275"/>
            <a:ext cx="8207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916113"/>
            <a:ext cx="82296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AD26CD-BE7D-4218-92A6-F85F46F346DF}" type="datetimeFigureOut">
              <a:rPr lang="ru-RU"/>
              <a:pPr>
                <a:defRPr/>
              </a:pPr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54F3AC-3B32-4BFA-9631-15CDB77DEB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1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DEDEDD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DEDEDD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D485B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D485B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D485B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D485B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D485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685800" y="2204864"/>
            <a:ext cx="7772400" cy="2160240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Современные технологии родительского образования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 smtClean="0"/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9522" y="5157192"/>
            <a:ext cx="4248472" cy="1281106"/>
          </a:xfrm>
        </p:spPr>
        <p:txBody>
          <a:bodyPr/>
          <a:lstStyle/>
          <a:p>
            <a:pPr algn="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Ю.И.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Якина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к.п.н., 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доцент, зав.кафедрой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социальной педагогики ПГГПУ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Актуальность. Результаты исследования. Три направления.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Нормативно-правовые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Основные понятия.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«Портрет мигранта». Особенности,  проблемы.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психолого-педагогического сопровождения семей с миграционной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историей.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Практикум.  Решение кейсов. Разработка программ психолого-педагогического  сопровождения.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006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Омельченко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Е.А., Шевцова А.А.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Онлайн-анкетирование, май 2024 г.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Выборка: педагоги и администрация образовательных организаций, 125 человек. 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Виды  образовательных  организаций:  средние  общеобразовательные  школы, институт развития образования, центр психолого-педагогической и социальной помощи, организации дошкольного образования, организации дополнительного профессионального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4417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Цель исследования: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выявление распространенных  проблем, препятствующих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быстрой  адаптации  детей  с  миграционной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историей;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пределение перспектив работы по адаптации.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52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Проблемы адаптации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языкового барьера (89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низкая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успеваемость по большинству предметов (69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%);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низкая мотивация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учебе (43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неумение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«себя вести» (35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проявления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агрессии и тревожности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замкнутость и нежелание общаться с другими детьми  (8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%).</a:t>
            </a: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Проблемы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 связанные  с  нежеланием  родителей  участвовать  в  образовательном  процессе, назвали всего 0,8% респондентов.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64019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287017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Факторы,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благоприятно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сказывающиеся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вхождении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детей с миграционной историей в новую социальную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доброжелательное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отношение;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толерантность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национальным различиям;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психологическая дистанция между учителем и учениками;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малая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наполняемость класса;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взаимопомощь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учеников;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празднование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национальных праздников;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общей культуры;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детей из семей мигрантов иметь контакт со своим прошлым; </a:t>
            </a:r>
          </a:p>
          <a:p>
            <a:pPr marL="0" indent="0">
              <a:buNone/>
            </a:pP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640191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287017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Факторы, 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благоприятно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сказывающиеся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вхождении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детей с миграционной историей в новую социальную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собственных культурных истоков, поддержание связи с ним;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возможность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изучения в школе нескольких языков на выбор учащихся, в том числе родного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языка;</a:t>
            </a:r>
          </a:p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психологическое просвещение и дополнительное  консультирование  родителей</a:t>
            </a:r>
          </a:p>
          <a:p>
            <a:pPr marL="0" indent="0">
              <a:buNone/>
            </a:pPr>
            <a:endParaRPr lang="ru-RU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3648252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Формы работы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 родителями / семьями с миграционной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историей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регулярные встречи;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заседания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родительских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клубов;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совместные чаепития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т. 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(69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респондентов)</a:t>
            </a:r>
            <a:r>
              <a:rPr lang="ru-RU" sz="2400" dirty="0"/>
              <a:t> </a:t>
            </a:r>
            <a:endParaRPr lang="ru-RU" sz="2400" dirty="0" smtClean="0"/>
          </a:p>
          <a:p>
            <a:pPr>
              <a:buFont typeface="Arial" pitchFamily="34" charset="0"/>
              <a:buChar char="•"/>
            </a:pPr>
            <a:endParaRPr lang="ru-RU" sz="2400" dirty="0"/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 80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школ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где обучающиеся с миграционной историей имеют достаточно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высокий уровень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(как отмечают респонденты)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 родителями с миграционной историей налажена и ведется. 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9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Таким образом, планирование и налаживание администрацией и педагогами образовательной организации специальной работы с родителями / семьями с миграционной историей однозначно положительно влияет на адаптацию обучающихся с миграционной историей.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91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 процессе адаптации важны как: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«классические» возможности  работы  с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родителями: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клубы  родительской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общественности; конференции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 родителей  («когда  в  рамках  родительских  собраний  создается  несколько групп родителей по интересам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»)  и др.,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 и активизация участия родителей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миграционной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родительских комитетах классов, стимулирование вхождения в школьный родительский комитет,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выступления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родителей из числа мигрантов на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родительских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собраниях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(О.Е.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Хухлаев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И.М. Кузнецова, М.Ю. Чибисова, 2014</a:t>
            </a:r>
            <a:r>
              <a:rPr lang="ru-RU" dirty="0" smtClean="0"/>
              <a:t>).</a:t>
            </a: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.  МАОУ «Флагман»,  детско-родительский клуб «Азбука успеха». Презентация. Обсуждение.</a:t>
            </a:r>
          </a:p>
          <a:p>
            <a:pPr marL="0" indent="0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65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287017"/>
          </a:xfrm>
        </p:spPr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Взаимоотношения между родителями обучающихся с миграционной историей и «местными» родителями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Конструктивные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взаимоотношения между родителями соотносятся с 60% ответов, связанных с наличием в школе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просветительской работы с родителями с миграционной  историей.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же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работа с местными родителями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проводится: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27% случаев выявлены нейтральные взаимоотношения между местными родителями и родителями с миграционной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историей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45% — полное отсутствие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взаимодействия;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9% отношения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характеризуются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остроконфликтные.</a:t>
            </a:r>
          </a:p>
          <a:p>
            <a:pPr>
              <a:buFont typeface="Arial" pitchFamily="34" charset="0"/>
              <a:buChar char="•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войная стрелка вверх/вниз 5"/>
          <p:cNvSpPr/>
          <p:nvPr/>
        </p:nvSpPr>
        <p:spPr>
          <a:xfrm>
            <a:off x="3203848" y="3645024"/>
            <a:ext cx="45719" cy="4571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войная стрелка вверх/вниз 6"/>
          <p:cNvSpPr/>
          <p:nvPr/>
        </p:nvSpPr>
        <p:spPr>
          <a:xfrm>
            <a:off x="3995936" y="3140968"/>
            <a:ext cx="288032" cy="84104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29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287017"/>
          </a:xfrm>
        </p:spPr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ормы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взаимодействия местных родителей и родителей с миграционной историей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родительские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собрания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(75%);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праздничные концерты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62%);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фестивали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национальных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  (53%);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беседы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представителями власти, медиками, полицией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42%);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военно-патриотические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игры и спортивные состязания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32%);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беседы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службе медиации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18%).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1671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школам, только начинающим свою деятельность в сфере обучения и адаптации несовершеннолетних иностранных граждан и других категорий детей с миграционной историей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рекомендуется уделить особое внимание планированию и организации работы с родителями — как местными, так и обучающихся с миграционной историей.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249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08912" cy="1143001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Роль диаспор и национально-культурных объединений в адаптации несовершеннолетних иностранных граждан и других категорий детей с миграционной историей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эффективное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 землячествами,  диаспорами,  национально-культурными  объединениями, религиозными организациями региона проживания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отмечено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только каждым пятым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респондентом;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обозначили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взаимодействия 16% респондентов, но при этом признали его неэффективным.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16% было отмечено отсутствие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около половины (48%) респондентов затруднились с ответом, что, по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мнению исследователей,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практически равносильно отсутствию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взаимодействия.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572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Ресурс общественных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организаций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представляющих, в том числе, интересы мигрантов,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задействован в очень ограниченном  объеме,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образовательным  организациям  стоит  уделять  такому  взаимодействию гораздо больше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внимания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через: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привлечение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представителей диаспор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национально-культурных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объединений для разрешения конфликтных ситуаций (например, связанных с внешним видом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обучающихся);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участия в подготовке разного рода праздников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фестивалей;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работа по патриотическому воспитанию молодежи и т.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926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важ­ны для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специалистов,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работающих с мигрантами?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людям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ценностей другой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проницательность,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предубеждений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самопонимание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сознание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долга (по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Кочюнас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1999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«Типы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этнической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идентичности»                   (Г.У Солдатова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С.В. Рыжова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позволяет диагностировать этническое самосознание и его трансформации в условиях межэтнической напряженности.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5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 мигрантам:  травма, смена культуры, кризис идентичности / Под ред. Г.У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Солдатовой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М.: Смысл, 2002. 479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для образовательных организаций ПК «Организация взаимодействия с родителями (законными представителями) несовершеннолетних иностранных граждан и детей с миграционной историей», 2026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28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«Интеграция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детей из семей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иноэтничных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мигрантов средствами образования: методическая и консультативная поддержка школ и детских садов в регионах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России»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реализуются Московским педагогическим государственным университетом (кафедра ЮНЕСКО «Международное (поликультурное) образование и интеграция мигрантов» ИСГО) во взаимодействии с АНО Центр содействия межнациональному образованию «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Этносфера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»)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49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Источники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50000"/>
              </a:lnSpc>
              <a:buSzPts val="3502"/>
              <a:buNone/>
            </a:pPr>
            <a:r>
              <a:rPr lang="ru-RU" b="1" dirty="0">
                <a:solidFill>
                  <a:srgbClr val="F50057"/>
                </a:solidFill>
                <a:latin typeface="Exo 2" panose="020B0604020202020204" charset="-52"/>
              </a:rPr>
              <a:t>МАОУ «Флагман» г. </a:t>
            </a:r>
            <a:r>
              <a:rPr lang="ru-RU" b="1" dirty="0" smtClean="0">
                <a:solidFill>
                  <a:srgbClr val="F50057"/>
                </a:solidFill>
                <a:latin typeface="Exo 2" panose="020B0604020202020204" charset="-52"/>
              </a:rPr>
              <a:t>Пермь </a:t>
            </a:r>
          </a:p>
          <a:p>
            <a:pPr marL="0" lvl="0" indent="0">
              <a:lnSpc>
                <a:spcPct val="150000"/>
              </a:lnSpc>
              <a:buSzPts val="3502"/>
              <a:buNone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Exo 2" panose="020B0604020202020204" charset="-52"/>
              </a:rPr>
              <a:t>Ресурсный 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Exo 2" panose="020B0604020202020204" charset="-52"/>
              </a:rPr>
              <a:t>Центр «Компас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Exo 2" panose="020B0604020202020204" charset="-52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1041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Нормативно-правовые акты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Международно-правовые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акты: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Всеобщая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Декларация прав человека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1948)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Международный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акт о гражданских и политических правах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1966)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Конвенция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ООН о статусе беженца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принята 28 июля 1951 года Конференцией полномочных представителей по вопросу о статусе беженцев и апатридов, созванной в соответствии с резолюцией 429 (V) Генеральной Ассамблеи от 14 декабря 1950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года)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Конвенция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ООН о правах ребенка (1989)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985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Нормативно-правовые основы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Нормативно-правовые акты РФ: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«О гражданстве Российской Федерации» (2002)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 28.06.1997 г. № 95-ФЗ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беженцах» (1997)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19.02.1993 N 4530-1 (ред. от 08.12.2020) "О вынужденных переселенцах"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201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Нормативно-правовые основы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Нормативно-правовые акты РФ: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Министерства просвещения Российской Федерации от 04.03.2025 № 170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"Об утверждении Порядка проведения в государственной или муниципальной общеобразовательной организации тестирования на знание русского языка, достаточное для освоения образовательных программ начального общего, основного общего и среднего общего образования, иностранных граждан и лиц без гражданства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Концепция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миграционной политики Российской Федерации на период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2026-2030 г (утверждена Указом Президента  РФ от 15.10.25  № 738)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8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Содействие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адаптации и интеграции мигрантов, формированию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конструктивного взаимодействия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между мигрантами и принимающим сообществом: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-содействие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развитию в обществе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культуры межнациональных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межрелигиозных отношений,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формирование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мигрантов и принимающего сообщества навыков межкультурного общения,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противодействия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ксенофобии, национальной и расовой нетерпимости;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условий для адаптации и интеграции мигрантов, включая их обучение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русскому языку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правовое просвещение, информирование о культурных традициях и нормах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поведения;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содействие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распространению русского языка и русской культуры за рубежом;</a:t>
            </a:r>
          </a:p>
        </p:txBody>
      </p:sp>
    </p:spTree>
    <p:extLst>
      <p:ext uri="{BB962C8B-B14F-4D97-AF65-F5344CB8AC3E}">
        <p14:creationId xmlns:p14="http://schemas.microsoft.com/office/powerpoint/2010/main" val="361325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населения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перемещение людей, связанные, как правило, со сменой места жительства.</a:t>
            </a: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подразделяется: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типу: внешняя (за пределы страны), внутренняя (в пределах одной страны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виду: возвратная, временная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сезонная;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причинам: добровольная,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вынужденная</a:t>
            </a:r>
          </a:p>
        </p:txBody>
      </p:sp>
    </p:spTree>
    <p:extLst>
      <p:ext uri="{BB962C8B-B14F-4D97-AF65-F5344CB8AC3E}">
        <p14:creationId xmlns:p14="http://schemas.microsoft.com/office/powerpoint/2010/main" val="493699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44824"/>
            <a:ext cx="8856984" cy="428133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Временная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международная или внутренняя миграция, которая совершается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определенный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период времени без перемены постоянного места жительства. Временная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миграция осуществляется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целью работы (временная трудовая миграция), учебы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образовательная миграция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и тому подобного;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олгосрочная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международная или внутренняя миграция, которая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совершается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длительный период (не менее одного года);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Краткосрочная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международная или внутренняя миграция, которая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совершается 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непродолжительный срок (менее одного года).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Перемещения с рекреационными целями,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на лечение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или в краткосрочные командировки к миграции не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относятся.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06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 постоянное место жительства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международная или внутренняя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миграция, которая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предполагает смену постоянного места жительства;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езаконная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перемещения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РФ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нарушением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законодательства Российской Федерации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касающегося въезда, пребывания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проживания) иностранных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граждан на территории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РФ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(или) осуществления ими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трудовой деятельности;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бразовательная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(учебная) 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миграция с целью получения или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продолжения образования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2680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Сезонная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трудовая 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вид трудовой миграции иностранных граждан,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работа которых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своему характеру зависит от сезонных условий и осуществляется только в течение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части года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рудовая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временная миграция с целью трудоустройства и выполнения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 (оказания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услуг). </a:t>
            </a:r>
          </a:p>
          <a:p>
            <a:pPr algn="just"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189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ынужден­ные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мигранты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— беженцы и вынужденные переселенцы, по­кинувшие родину в результате этнических, религиозных и воен­ных конфликтов.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отличие от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добровольной миграции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поис­ках улучшения жизненных условий,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вынужденная миграция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—один из видов перемещений людей, когда они, «спасаясь от угрозы для жизни и иных преследований, вынужденно поки­дают места своего постоянного жительства и ищут убежища на других территориях — в границах государства своей гражданс­кой принадлежности или за его пределами»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(Вынужденная миг­рация и права человека,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1998. С. 3).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73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Вынужденная миграция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Вынужденная миграция входит в число трудноразреши­мых жизненных ситуаций. С полным правом ее можно отне­сти к числу экстремальных, когда перед личностью ставит­ся проблема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совладания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 сверхсложными жизненными об­стоятельствами, равносильная проблеме выживания.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Вынужденные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мигранты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пройдя через травматические со­бытия, существенно подорвавшие их психическое и физичес­кое здоровье,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переживают резкое снижение социально-эко­номического статуса, отличаются повышенной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сензитивностью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 этнокультурному контексту, трудностями адаптации и наличием серьезных проблем во взаимоотношениях с мест­ным населением.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167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Психолого-педагогическое сопровождение. С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позиции социокультурного подхода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психолог рассматривает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вынужденного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миг­ранта как: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как человека с уникальным опытом, историей и личностными особенностями;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как представителя особой группы людей, наделенных сходными чертами, специфичес­кими поведенческими особенностями и имеющих общие проблемы, независимо от гражданской и этнической принадлеж­ности;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как носителя специфической культуры или субкуль­туры;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как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жертву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войн, этнических, политических или религиозных конфликтов или притеснения властей;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как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индивидуальность, переживающую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кризис идентичности, нарушение целостности и интегрированности.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5753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Психолого-педагогическое сопровождение. Проблемы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семей  беженцев и вынужденных переселенцев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Смена места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жительства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Финансовое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неблагополучие, зачастую отсутствие средств 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существованию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Регистрация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месту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пребывания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Трудоустройство  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Адаптация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новым условиям жизни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стрессы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«Культурный шок»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380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Параметры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влияющие на интенсивность психологического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стресса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113"/>
            <a:ext cx="8640960" cy="4210050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враждебность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ситуации (угроза жизни, физической и психической целостности самого человека или его близких);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интенсивность негативных воздействий;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продолжительность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негативных воздействий;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неопределенность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ситуации (ее непредсказуемость, многозначность);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невозможность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контроля над ситуацией (происходя­щее совершается против воли человека);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недостаток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социальной поддержки;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несовместимость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нового опыта с привычной реаль­ностью;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невозможность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рационального объяснения происхо­дящего. 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8405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«Культурный шок»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6"/>
            <a:ext cx="8712968" cy="4353347"/>
          </a:xfrm>
        </p:spPr>
        <p:txBody>
          <a:bodyPr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Напряжение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сопровождающее усилия, необходимые для психологической адаптации.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потери или лишения (статуса, друзей, родины, профессии, имущества).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отверженности (неприятия новой культурой) и чувство отвержения (неприятие новой культуры).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Сбой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ролевой структуре (ролях, ожиданиях), путани­ца в самоидентификации, ценностях, чувствах.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тревоги, основанное на различных эмоциях (удивление, отвращение, возмущение, негодование), воз­никающих в результате осознания культурных различий.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Чувство неполноценности вследствие неспособности справиться с новой ситуацией ( К.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Оберг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6626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Проблемы вынужденных мигрантов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Но­сят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комплексный характер, затрагивая все основные сферы личности: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моциональную;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огнитивную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оведенческую;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мотивационно-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потребностную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оммуникативную.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643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Эмоциональная сфера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113"/>
            <a:ext cx="8136904" cy="421005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безразличия, подав­ленности, потери интереса к жизни, заторможенности, пе­реходящей в апатию и депрессию, до раздражительности, агрессивности, неконтролируемых вспышек гнева. Усилива­ется тревожность, повышается возбудимость, возникают рез­кие перепады настроения,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фобические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реакции. У подавля­ющего числа мигрантов встречаются серьезные расстройства сна: бессонница, трудности с засыпанием, ночные кошма­ры. </a:t>
            </a:r>
          </a:p>
        </p:txBody>
      </p:sp>
    </p:spTree>
    <p:extLst>
      <p:ext uri="{BB962C8B-B14F-4D97-AF65-F5344CB8AC3E}">
        <p14:creationId xmlns:p14="http://schemas.microsoft.com/office/powerpoint/2010/main" val="42122682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Когнитивная сфера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Отмечаются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случаи расстройства всех основных познава­тельных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процессов: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памяти (амнезии — потери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памяти);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конфабуляция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— наличие в памяти никогда не проис­ходивших с человеком событий;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сложности запоминания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рассеянность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внимания,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отвлекаемость;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нарушения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воспри­ятия (например,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времени);</a:t>
            </a:r>
          </a:p>
          <a:p>
            <a:pPr algn="just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расстройства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мышления (соскаль­зывание — непроизвольный уход от основной темы разгово­ра; чрезмерная обстоятельность).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5197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Мотивационно-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потребностная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сфера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Изменение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иерархии потребнос­тей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ценностных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ориентации приводит к снижению уровня притязаний и резкому падению самооценки, тяжело пере­живается невозможность удовлетворения потребностей как высших, так и низших уровней.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определенной части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вынужденных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мигрантов (наиболее образованной и интел­лектуально развитой) на первый план выходят проблемы экзистенциального плана, связанные с потерей смысла жизни и с мыслями о будущем, утратившем свою определенность.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46131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Коммуникативная сфера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Проблемы в области межлич­ностного общения: как в супружеских отношениях и отно­шениях с детьми, так и в сфере взаимодействия с предста­вителями собственной и другой культуры.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6817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Проблемы вынужденных мигрантов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Следует подчеркнуть, что далеко не всегда трудности, вызванные ситуацией вынужденной миграции (например, смена языковой и культурной среды, отсутствие близких друзей или семьи), имеют только негативные последствия для психического здоровья. Они могут способствовать и по­ложительным изменениям, например личностному росту, приобретению нового опыта, новых навыков.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3400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Трехуровневая система факторов адаптации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Макро-уровень.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социально-политические факторы: войны, политические, этнические и религиозные конфликты, межгрупповая напряженность, раз­личие социальных, экономических и этнокультурных систем страны происхождения, транзитных стран и страны, в которой мигранты обретают наконец новый дом.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Мезо-уровень.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межличностных отно­шений и социальной поддержки (семья, друзья, коллеги и др.), изменения в социально-экономическом статусе (в частности, наличие или отсутствие работы), образе жизни.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9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Трехуровневая система факторов адаптации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Мик­ро-уровень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личностный.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основных факто­ров, влияющих на психическое здоровье и успешность адапта­ции, выступают социально-индивидные, демографические ха­рактеристики: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пол;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озраст;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уровень;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опыт;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особенности;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хронология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история ситуации вынужденной миграции</a:t>
            </a:r>
          </a:p>
        </p:txBody>
      </p:sp>
    </p:spTree>
    <p:extLst>
      <p:ext uri="{BB962C8B-B14F-4D97-AF65-F5344CB8AC3E}">
        <p14:creationId xmlns:p14="http://schemas.microsoft.com/office/powerpoint/2010/main" val="367404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Показатели успешной адаптации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установление позитивных связей с новой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средой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решение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ежедневных житейских проблем (школа, семья, быт, работа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участие в социальной и культурной жизни принимаю­щего общества;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удовлетворительное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психическое состояние и физическое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здоровье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адекватность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общении и в меж­культурных отношениях, целостность и интегрированность личности.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8665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Четырехуровневая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 социальной </a:t>
            </a: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миграционной историей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 dirty="0" smtClean="0"/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Учебная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адаптация 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Психолого-педагогическая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адаптация</a:t>
            </a:r>
          </a:p>
          <a:p>
            <a:pPr lvl="0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Культурная адаптация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Языковая адаптация </a:t>
            </a:r>
          </a:p>
        </p:txBody>
      </p:sp>
    </p:spTree>
    <p:extLst>
      <p:ext uri="{BB962C8B-B14F-4D97-AF65-F5344CB8AC3E}">
        <p14:creationId xmlns:p14="http://schemas.microsoft.com/office/powerpoint/2010/main" val="2844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адаптация </a:t>
            </a:r>
            <a:b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 школьной образовательной системы, включение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детей-мигрантов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учебную и воспитательную деятельность класса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учебный план курсов, связанных с этническими национальными особенностями школьника;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базовых образовательных дисциплин национальной проблематикой;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ребенку индивидуальной образовательной траектории с  учетом его психологических особенностей,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(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важное условие - вариативность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 получения образования;  проведение индивидуальных занятий и др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34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Психолого-педагогическая адаптация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толерантных отношений в процессе межличностного общения с одноклассниками, другими обучающимися ОО, обеспечение ребенку с миграционной историей психологического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комфорта.</a:t>
            </a:r>
          </a:p>
          <a:p>
            <a:pPr marL="0" lv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 занятий  по направлениям: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сплоченность многонационального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коллектива;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адаптации к новой среде  (индивидуальные занятия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педагога-психолога);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помощи посредством  проведения тренингов на сплочение, формирование конструктивных навыков взаимодействия и др..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5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Культурная адаптация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истории, культуры, ценностей принимающего общества посредством включения ребенка и его семьи в социокультурную деятельность (национальные праздники, недели национальной культуры, фестивали, конкурсы и др.)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63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Языковая </a:t>
            </a:r>
            <a:r>
              <a:rPr lang="ru-RU" sz="32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</a:t>
            </a:r>
            <a:r>
              <a:rPr lang="ru-RU" dirty="0">
                <a:solidFill>
                  <a:srgbClr val="FFC000"/>
                </a:solidFill>
              </a:rPr>
              <a:t/>
            </a:r>
            <a:br>
              <a:rPr lang="ru-RU" dirty="0">
                <a:solidFill>
                  <a:srgbClr val="FFC000"/>
                </a:solidFill>
              </a:rPr>
            </a:b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113"/>
            <a:ext cx="8784976" cy="4210050"/>
          </a:xfrm>
        </p:spPr>
        <p:txBody>
          <a:bodyPr/>
          <a:lstStyle/>
          <a:p>
            <a:pPr marL="0" lv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зучение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сохранение родного языка и культуры.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языковой адаптации –  достижение ребенком-мигрантом осознанного владения русским языком.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работы по языковой адаптации включает три этапа:  диагностический, обучающий, коррекционный.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диагностическом этапе  – тестирование – проверка знаний.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 этап – дифференцированная работа в соответствии с уровнем  владения языком (начальный, продвинутый)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Коррекционный этап –  выявление пробелов в обучении и коррекция.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04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08912" cy="1215009"/>
          </a:xfrm>
        </p:spPr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Организация психолого-педагогического сопровождения семей с миграционной историей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Четыре проектных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линии:</a:t>
            </a: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ОРГАНИЗАЦИЯ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Организация психологической помощи семьям с миграционной историей.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Информационно-просветительская деятельность.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Исследовательская деятельность.</a:t>
            </a:r>
          </a:p>
          <a:p>
            <a:pPr marL="514350" indent="-514350">
              <a:buAutoNum type="arabicPeriod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Научно-методическая деятельность</a:t>
            </a:r>
            <a:r>
              <a:rPr lang="ru-RU" dirty="0" smtClean="0"/>
              <a:t>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8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08912" cy="1287017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Проектная линия 1. 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Организация психологической помощи семьям с миграционной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историей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916113"/>
            <a:ext cx="7992888" cy="4210050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000" b="1" i="1" dirty="0" smtClean="0">
                <a:solidFill>
                  <a:srgbClr val="000000"/>
                </a:solidFill>
                <a:ea typeface="Calibri" panose="020F0502020204030204" pitchFamily="34" charset="0"/>
              </a:rPr>
              <a:t> </a:t>
            </a:r>
            <a:r>
              <a:rPr lang="ru-RU" sz="24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1</a:t>
            </a:r>
            <a:r>
              <a:rPr lang="ru-RU" sz="24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Работа с детьми. 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диагностика;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 сопровождение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 использованием групповых и индивидуальных форм: </a:t>
            </a:r>
          </a:p>
          <a:p>
            <a:pPr lvl="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групповые тренинги, направлен­ные на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формирование толерантного отношения, развитие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коммуникативных навыков и навыков твор­ческого самовыражения, на снижение уровня страхов и тре­воги; </a:t>
            </a:r>
          </a:p>
          <a:p>
            <a:pPr lvl="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занятия по арт-терапии; </a:t>
            </a:r>
          </a:p>
          <a:p>
            <a:pPr lvl="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индивидуальное консульти­рование и </a:t>
            </a:r>
            <a:r>
              <a:rPr lang="ru-RU" sz="2400" dirty="0" err="1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психокоррекция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по запросу родителей или педагогов.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/>
              <a:t>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Проектная линия 1.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Организация психологической помощи семьям с миграционной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историей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</a:b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113"/>
            <a:ext cx="9144000" cy="4210050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2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ru-RU" sz="22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Работа </a:t>
            </a:r>
            <a:r>
              <a:rPr lang="ru-RU" sz="22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 родителями (опекунами). </a:t>
            </a:r>
            <a:r>
              <a:rPr lang="ru-RU" sz="22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Групповые и индивидуальные формы.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2.1.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>
              <a:spcAft>
                <a:spcPts val="0"/>
              </a:spcAft>
              <a:buFont typeface="Arial" pitchFamily="34" charset="0"/>
              <a:buChar char="•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диагностика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индивидуальное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консультирование;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коррекция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психического состояния;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­акцент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преодолении трудностей в межличностном об­щении, межкультурном взаимодействии;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­создание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условий для эффективной адаптации к но­вым условиям;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психологическая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помощь в острых кризисных ситуациях;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­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 решении личностных конфликтов, семейных пробле­м — супружеских и детско-родительских.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обучение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родителей аутотренингам и психологической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05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08912" cy="1359025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Проектная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линия 1.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Организация психологической помощи семьям с миграционной историей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113"/>
            <a:ext cx="8352928" cy="4210050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4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</a:t>
            </a:r>
            <a:r>
              <a:rPr lang="ru-RU" sz="24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Работа </a:t>
            </a:r>
            <a:r>
              <a:rPr lang="ru-RU" sz="2400" b="1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 родителями (опекунами).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Групповые и индивидуальные формы.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2.2.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создание 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структур, в рамках которых  семьи-мигранты  могут общаться, оказывать взаимную по­мощь  в самых разных сферах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 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3.  Работа с субъектами сопровождения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 консультирование учителей, администрации школ, образователь­ных центров  и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НКО;</a:t>
            </a:r>
            <a:endParaRPr lang="ru-RU" sz="24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–  диагностическая и исследовательская деятель­ность, составление психологического 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заключения</a:t>
            </a:r>
            <a:r>
              <a:rPr lang="ru-RU" sz="2400" dirty="0" smtClean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Пример. Презентация «Проект по сопровождению….О.В. </a:t>
            </a:r>
            <a:r>
              <a:rPr lang="ru-RU" sz="2400" smtClean="0">
                <a:solidFill>
                  <a:srgbClr val="00B0F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Карповой» </a:t>
            </a: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Обсуждение.</a:t>
            </a:r>
            <a:endParaRPr lang="ru-RU" sz="2400" dirty="0">
              <a:solidFill>
                <a:srgbClr val="00B0F0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552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роектная линия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Информационно-просветительская деятельность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2400" i="1" dirty="0" smtClean="0"/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подготовка спе­циальных брошюр, помогающих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семьям с миграционной историей самостоятельно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справлять­ся с некоторыми социально-психологическими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проблемами</a:t>
            </a: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Пример. Организация  информационно-просветительской деятельности…. Презентация. Обсуждение.</a:t>
            </a:r>
            <a:endParaRPr 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2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роектная линия 3.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Исследовательская деятельность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sz="1600" i="1" dirty="0" smtClean="0"/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проведение социально-психологических исследова­ний с целью выявления и уточнения социально- психологических про­блем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мигрантов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результаты психодиагностики, опросов, интервью, анкетирования.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результате исследовательской деятельности определяются особенности посттравматических стрессовых расстройств, трансформации идентичности и социокультурной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адаптации;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" dirty="0" smtClean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80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роектная линия 3.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Исследовательская деятельность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293096"/>
            <a:ext cx="8147248" cy="183306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13009"/>
            <a:ext cx="828092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i="1" dirty="0" smtClean="0"/>
          </a:p>
          <a:p>
            <a:pPr marL="0" indent="0">
              <a:buNone/>
            </a:pPr>
            <a:endParaRPr lang="ru-RU" i="1" dirty="0"/>
          </a:p>
          <a:p>
            <a:pPr marL="0" indent="0">
              <a:buNone/>
            </a:pPr>
            <a:endParaRPr lang="ru-RU" i="1" dirty="0" smtClean="0"/>
          </a:p>
          <a:p>
            <a:pPr marL="0" indent="0" algn="just">
              <a:buNone/>
            </a:pPr>
            <a:r>
              <a:rPr lang="ru-RU" dirty="0">
                <a:solidFill>
                  <a:srgbClr val="4D48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4D485B"/>
                </a:solidFill>
                <a:latin typeface="Times New Roman" pitchFamily="18" charset="0"/>
                <a:cs typeface="Times New Roman" pitchFamily="18" charset="0"/>
              </a:rPr>
              <a:t>- проведение </a:t>
            </a:r>
            <a:r>
              <a:rPr lang="ru-RU" dirty="0">
                <a:solidFill>
                  <a:srgbClr val="4D485B"/>
                </a:solidFill>
                <a:latin typeface="Times New Roman" pitchFamily="18" charset="0"/>
                <a:cs typeface="Times New Roman" pitchFamily="18" charset="0"/>
              </a:rPr>
              <a:t>социаль­но-психологического исследования общин мигрантов как осо­бых социально-культурных групп с целью изучения влияния общины на отдельную личность, механизмов общинной под­держки, специфических проблем каждой общины.</a:t>
            </a:r>
          </a:p>
          <a:p>
            <a:pPr algn="ctr">
              <a:buNone/>
            </a:pPr>
            <a:r>
              <a:rPr 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259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роектная линия 4.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Научно-методическая деятельность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132855"/>
            <a:ext cx="8219256" cy="3993307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разработка программы пси­ходиагностики состояния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мигрантов;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 разработ­ка оригинальных методик, модификация и культурная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валидизация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существующих;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проведение регулярных обучающих се­минаров и круглых столов для специалистов ОО, работающих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мигрантами;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подготовка методических посо­бий по работе с семьями- мигрантами.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8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Направления психолого-педагогического сопровождения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Правовая помощь (правовая адаптация).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Помощь с  усвоением языка (языковая адаптация).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Психологическая помощь (психологическая адаптация)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Социокультурная деятельность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социокультурнаяя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адаптация).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52574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Проект «Правовой мост»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способствовать успешной правовой и социально-психологической адаптации семей мигрантов через создание системы комплексного психолого-педагогического сопровождения, направленного на формирование правовой грамотности, снижение правового стресса и укрепление внутренних ресурсов семьи.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0025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Проект «Правовой мост»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Правово-просветительская: в доступной форме информировать семьи о ключевых аспектах законодательства (миграционный учет, трудоустройство, медицинское обслуживание, образование детей, аренда жилья, социальные гарантии).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Психологическая: снизить уровень тревожности, страха и недоверия к государственным институтам; оказать поддержку в преодолении культурного шока и кризисных ситуаций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012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Проект «Правовой мост»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Педагогическая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обучить родителей навыкам коммуникации с официальными лицами (школа, поликлиника, МФЦ), помочь в выстраивании конструктивного взаимодействия с системой образования в интересах ребенка.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Ресурсная: создать поддерживающее сообщество семей и сформировать «пакет безопасности» (чек-листы, разговорники, контакты доверенных юристов и НКО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6844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Модуль 2: Просветительско-обучающий («Правовая азбука мигранта»).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Цикл интерактивных семинаров-тренингов: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«Час вопросов» с юристом-медиатором;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Киноклуб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обсуждением «Правовые ситуации в жизни»;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Экскурсия-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«Город услуг».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Формат: Простые языковые конструкции, ролевые игры, разбор кейсов, работа с визуальными материалами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инфографика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комиксы). Привлечение культурных медиаторов и переводчиков.</a:t>
            </a: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74132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Час вопросов» с юристом-медиатором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Неформальные встречи в библиотеке, общественном центре или кафе. Присутствует юрист, специализирующийся на миграционном праве, и культурный посредник, говорящий на языке целевой группы.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Суть: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Любой может задать короткий вопрос по документам, трудовым правам, аренде. Акцент на анонимность и простые, конкретные ответы. Это снимает первичный страх перед юридической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системой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Отв.: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руководитель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2189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Экскурсия-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«Город услуг»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Семейная экскурсия по ключевым городским объектам: МФЦ, больница, отделение банка, почта, районная администрация.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Суть: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Участники не просто смотрят, а выполняют задания: взять талон в МФЦ, найти образец заявления, понять схему работы поликлиники. Это превращает незнакомое и пугающее пространство в понятное и структурированное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Отв.:</a:t>
            </a:r>
          </a:p>
          <a:p>
            <a:pPr marL="0" indent="0">
              <a:buNone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Соц.педагог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педагог-психолог.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Кл. рук.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1928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Киноклуб с обсуждением «Правовые ситуации в жизни»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Просмотр отрывков из фильмов/мультфильмов (в том числе из стран исхода), где герои сталкиваются с правовыми вопросами (справедливость, обман, защита своих прав).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Суть: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 просмотра модератор (психолог или педагог) проводит дискуссию: «Как бы вы поступили?», «Куда можно обратиться?». Это мягкий способ поговорить о правах через культурный контекст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Отв.: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Педагог-психолог,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соц.педагог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 рук.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8122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Модуль 4: Детско-семейный адаптационный.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Правовые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игротеки для детей: настольные и сюжетно-ролевые игры, где в игровой форме объясняются основы прав, обязанностей и безопасности;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Совместные семейные сессии по решению конкретных ситуаций (например, подготовка к визиту в миграционную службу). </a:t>
            </a:r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3042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Родительский клуб «Диалог с системой»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Групповая работа с родителями и выстраивание партнерских отношений по принципу сотрудничества.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Цикл встреч с приглашенными гостями.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Суть: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безопасной обстановке семьи встречаются не с чиновниками, а с педагогом из школы, детским врачом из поликлиники, инспектором по делам несовершеннолетних (в формате беседы, а не проверки). Цель — услышать друг друга, объяснить логику работы системы, дать родителям конкретные имена и контакты «с человеческим лицом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Отв.: педагог-психолог,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соц.педагог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рук..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50231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Создание «Живой библиотеки успешных историй»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Формат: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Встреча в формате «живой библиотеки».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Суть: </a:t>
            </a: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«Книгами» выступают семьи мигрантов, которые успешно прошли какой-то сложный путь (оформили вид на жительство, поступили в вуз, открыли бизнес). Другие семьи «берут их почитать» — задают вопросы, слушают личный опыт. Это дает надежду и конкретные жизненные стратегии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Отв.: педагог-психолог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469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Модуль 5: Ресурсный.</a:t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распространение «Гид-навигатора для семьи мигранта» на нескольких языках (в бумажном и цифровом виде) с пошаговыми алгоритмами действий в типовых ситуациях;</a:t>
            </a:r>
          </a:p>
          <a:p>
            <a:pPr lvl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Создание чата-поддержки с куратором проекта для оперативных вопросов (педагог-психолог, социальный педагог, юрист, классный руководитель).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84313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Проект «Мы – вместе!»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Пример. Презентация. Обсуждение.</a:t>
            </a:r>
            <a:endParaRPr lang="ru-RU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504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Практикум.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Решение кейсов.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Разработка  примерных программ.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9403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5140</TotalTime>
  <Words>3727</Words>
  <Application>Microsoft Office PowerPoint</Application>
  <PresentationFormat>Экран (4:3)</PresentationFormat>
  <Paragraphs>403</Paragraphs>
  <Slides>70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70</vt:i4>
      </vt:variant>
    </vt:vector>
  </HeadingPairs>
  <TitlesOfParts>
    <vt:vector size="76" baseType="lpstr">
      <vt:lpstr>Arial</vt:lpstr>
      <vt:lpstr>Calibri</vt:lpstr>
      <vt:lpstr>Exo 2</vt:lpstr>
      <vt:lpstr>Symbol</vt:lpstr>
      <vt:lpstr>Times New Roman</vt:lpstr>
      <vt:lpstr>Тема Office</vt:lpstr>
      <vt:lpstr>      Современные технологии родительского образования     </vt:lpstr>
      <vt:lpstr>План</vt:lpstr>
      <vt:lpstr>Актуальность</vt:lpstr>
      <vt:lpstr>Актуальность</vt:lpstr>
      <vt:lpstr>Проблемы адаптации</vt:lpstr>
      <vt:lpstr>Факторы,  благоприятно  сказывающиеся на вхождении детей с миграционной историей в новую социальную среду</vt:lpstr>
      <vt:lpstr>Факторы,  благоприятно  сказывающиеся на вхождении детей с миграционной историей в новую социальную среду</vt:lpstr>
      <vt:lpstr>Формы работы с родителями / семьями с миграционной историей</vt:lpstr>
      <vt:lpstr>Вывод</vt:lpstr>
      <vt:lpstr>В процессе адаптации важны как: </vt:lpstr>
      <vt:lpstr>Взаимоотношения между родителями обучающихся с миграционной историей и «местными» родителями</vt:lpstr>
      <vt:lpstr>Формы взаимодействия местных родителей и родителей с миграционной историей </vt:lpstr>
      <vt:lpstr>Вывод</vt:lpstr>
      <vt:lpstr>Роль диаспор и национально-культурных объединений в адаптации несовершеннолетних иностранных граждан и других категорий детей с миграционной историей </vt:lpstr>
      <vt:lpstr>Вывод</vt:lpstr>
      <vt:lpstr>Какие  качества важ­ны для специалистов, работающих с мигрантами?</vt:lpstr>
      <vt:lpstr>Источники</vt:lpstr>
      <vt:lpstr>Источники</vt:lpstr>
      <vt:lpstr>Источники</vt:lpstr>
      <vt:lpstr>Нормативно-правовые акты</vt:lpstr>
      <vt:lpstr>Нормативно-правовые основы</vt:lpstr>
      <vt:lpstr>Нормативно-правовые основы</vt:lpstr>
      <vt:lpstr>Содействие адаптации и интеграции мигрантов, формированию конструктивного взаимодействия между мигрантами и принимающим сообществом: </vt:lpstr>
      <vt:lpstr>Основные понятия</vt:lpstr>
      <vt:lpstr>Основные понятия</vt:lpstr>
      <vt:lpstr>Основные понятия</vt:lpstr>
      <vt:lpstr>Основные понятия</vt:lpstr>
      <vt:lpstr>Основные понятия</vt:lpstr>
      <vt:lpstr>Вынужденная миграция</vt:lpstr>
      <vt:lpstr>Психолого-педагогическое сопровождение. С позиции социокультурного подхода психолог рассматривает вынужденного миг­ранта как:</vt:lpstr>
      <vt:lpstr>Психолого-педагогическое сопровождение. Проблемы  семей  беженцев и вынужденных переселенцев</vt:lpstr>
      <vt:lpstr>Параметры, влияющие на интенсивность психологического стресса </vt:lpstr>
      <vt:lpstr>«Культурный шок»</vt:lpstr>
      <vt:lpstr>Проблемы вынужденных мигрантов</vt:lpstr>
      <vt:lpstr>Эмоциональная сфера</vt:lpstr>
      <vt:lpstr>Когнитивная сфера</vt:lpstr>
      <vt:lpstr>Мотивационно-потребностная сфера</vt:lpstr>
      <vt:lpstr>Коммуникативная сфера</vt:lpstr>
      <vt:lpstr>Проблемы вынужденных мигрантов</vt:lpstr>
      <vt:lpstr>Трехуровневая система факторов адаптации</vt:lpstr>
      <vt:lpstr>Трехуровневая система факторов адаптации</vt:lpstr>
      <vt:lpstr>Показатели успешной адаптации</vt:lpstr>
      <vt:lpstr>Четырехуровневая модель  социальной адаптации детей с миграционной историей </vt:lpstr>
      <vt:lpstr>Учебная адаптация  </vt:lpstr>
      <vt:lpstr>Психолого-педагогическая адаптация</vt:lpstr>
      <vt:lpstr>Культурная адаптация</vt:lpstr>
      <vt:lpstr> Языковая адаптация  </vt:lpstr>
      <vt:lpstr> Организация психолого-педагогического сопровождения семей с миграционной историей </vt:lpstr>
      <vt:lpstr>  Проектная линия 1.   Организация психологической помощи семьям с миграционной историей   </vt:lpstr>
      <vt:lpstr>  Проектная линия 1.  Организация психологической помощи семьям с миграционной историей  </vt:lpstr>
      <vt:lpstr>Проектная линия 1.  Организация психологической помощи семьям с миграционной историей</vt:lpstr>
      <vt:lpstr>Проектная линия 2. Информационно-просветительская деятельность </vt:lpstr>
      <vt:lpstr>Проектная линия 3. Исследовательская деятельность </vt:lpstr>
      <vt:lpstr>Проектная линия 3. Исследовательская деятельность </vt:lpstr>
      <vt:lpstr>Проектная линия 4. Научно-методическая деятельность </vt:lpstr>
      <vt:lpstr>Направления психолого-педагогического сопровождения</vt:lpstr>
      <vt:lpstr>Проект «Правовой мост»</vt:lpstr>
      <vt:lpstr>Проект «Правовой мост»</vt:lpstr>
      <vt:lpstr>Проект «Правовой мост»</vt:lpstr>
      <vt:lpstr>Модуль 2: Просветительско-обучающий («Правовая азбука мигранта»). </vt:lpstr>
      <vt:lpstr> «Час вопросов» с юристом-медиатором   </vt:lpstr>
      <vt:lpstr>Экскурсия-квест «Город услуг»</vt:lpstr>
      <vt:lpstr>Киноклуб с обсуждением «Правовые ситуации в жизни» </vt:lpstr>
      <vt:lpstr>Модуль 4: Детско-семейный адаптационный. </vt:lpstr>
      <vt:lpstr>Родительский клуб «Диалог с системой» </vt:lpstr>
      <vt:lpstr>Создание «Живой библиотеки успешных историй»</vt:lpstr>
      <vt:lpstr>Модуль 5: Ресурсный. </vt:lpstr>
      <vt:lpstr>Проект «Мы – вместе!»</vt:lpstr>
      <vt:lpstr>Практикум. </vt:lpstr>
      <vt:lpstr>Презентация PowerPoint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днс</dc:creator>
  <cp:lastModifiedBy>Якина Юлия Ивановна</cp:lastModifiedBy>
  <cp:revision>649</cp:revision>
  <dcterms:created xsi:type="dcterms:W3CDTF">2013-10-16T06:54:36Z</dcterms:created>
  <dcterms:modified xsi:type="dcterms:W3CDTF">2026-09-11T11:31:21Z</dcterms:modified>
</cp:coreProperties>
</file>